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4" r:id="rId7"/>
    <p:sldId id="278" r:id="rId8"/>
    <p:sldId id="270" r:id="rId9"/>
    <p:sldId id="269" r:id="rId10"/>
    <p:sldId id="271" r:id="rId11"/>
    <p:sldId id="272" r:id="rId12"/>
    <p:sldId id="268" r:id="rId13"/>
    <p:sldId id="273" r:id="rId14"/>
    <p:sldId id="276" r:id="rId15"/>
    <p:sldId id="277" r:id="rId16"/>
    <p:sldId id="267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49778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160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71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70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911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649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766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243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4497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97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0837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3C686-41BC-4F89-A485-FD48B7F357E1}" type="datetimeFigureOut">
              <a:rPr lang="ru-RU" smtClean="0"/>
              <a:pPr/>
              <a:t>22.03.2026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8678DE-D69F-48DF-A77D-43BD7928C59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437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330036" y="2540990"/>
            <a:ext cx="99013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Коррекционный </a:t>
            </a:r>
            <a:r>
              <a:rPr lang="ru-RU" sz="2800" b="1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час </a:t>
            </a:r>
            <a:endParaRPr lang="ru-RU" sz="2800" b="1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группе компенсирующей направленности (ЗПР) </a:t>
            </a:r>
            <a:endParaRPr lang="ru-RU" sz="2800" b="1" dirty="0" smtClean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дошкольной образовательной организации</a:t>
            </a:r>
            <a:endParaRPr lang="ru-RU" sz="28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065116" y="5263284"/>
            <a:ext cx="72072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Давыдова О.И.,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читель-дефектолог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41745" y="106562"/>
            <a:ext cx="11120582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  <a:endParaRPr lang="ru-RU" sz="2400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Детский сад №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197»</a:t>
            </a:r>
          </a:p>
          <a:p>
            <a:pPr lvl="0" algn="ctr">
              <a:spcBef>
                <a:spcPts val="1000"/>
              </a:spcBef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Барнаул</a:t>
            </a:r>
          </a:p>
        </p:txBody>
      </p:sp>
    </p:spTree>
    <p:extLst>
      <p:ext uri="{BB962C8B-B14F-4D97-AF65-F5344CB8AC3E}">
        <p14:creationId xmlns:p14="http://schemas.microsoft.com/office/powerpoint/2010/main" val="194374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1671300" cy="9698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игровые упражнения, задания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ФЭМП.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4785"/>
              </p:ext>
            </p:extLst>
          </p:nvPr>
        </p:nvGraphicFramePr>
        <p:xfrm>
          <a:off x="1526968" y="1433288"/>
          <a:ext cx="8626763" cy="489204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705600"/>
                <a:gridCol w="1921163"/>
              </a:tblGrid>
              <a:tr h="276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Дата, день недели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деятельности детей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 17.03</a:t>
                      </a:r>
                    </a:p>
                    <a:p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«Нарисуй фигуры»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Дети работают на листах бумаги.</a:t>
                      </a:r>
                    </a:p>
                    <a:p>
                      <a:r>
                        <a:rPr lang="ru-RU" sz="1800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 доске нарисованы 3 красных, 2 синих и 4 зеленых квадратов.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b="1" u="sng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Педагог:</a:t>
                      </a:r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Какие это фигуры? (Это квадраты.)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Квадраты одного или разных цветов? (Разных.)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Каких они цветов? (Красного, синего и зеленого.)</a:t>
                      </a: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Сколько квадратов красного цвета? (Три.)</a:t>
                      </a: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Нарисуйте красных квадратов больше. Сколько красных квадратов можно нарисовать? (Четыре, пять, шесть, семь, восемь.)</a:t>
                      </a:r>
                      <a:r>
                        <a:rPr lang="ru-RU" sz="1800" kern="120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«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Составление и решение задач по сюжетным картинкам»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Взрослый уточняет части задачи. Почему это условие задачи? Вопрос? Почему решение? Почему ответ? При помощи какого действия будем решать эту задачу: вычитания или сложения? Почему?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49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47782"/>
            <a:ext cx="11671300" cy="969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игровые упражнения, задания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подготовке к обучению грамоте (фонематическому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восприятию, связанной речи).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5700646" y="4876855"/>
            <a:ext cx="945491" cy="2101091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274785"/>
              </p:ext>
            </p:extLst>
          </p:nvPr>
        </p:nvGraphicFramePr>
        <p:xfrm>
          <a:off x="1602251" y="1789691"/>
          <a:ext cx="8626763" cy="479446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705600"/>
                <a:gridCol w="1921163"/>
              </a:tblGrid>
              <a:tr h="4630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Дата, день недели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деятельности детей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3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Вторник 17.03</a:t>
                      </a:r>
                    </a:p>
                    <a:p>
                      <a:pPr algn="just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Игра «Поймайте звук «Й».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Хлопните в ладоши, если услышите звук [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] </a:t>
                      </a:r>
                      <a:endParaRPr lang="ru-RU" sz="16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ряду </a:t>
                      </a:r>
                      <a:r>
                        <a:rPr lang="ru-RU" sz="16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звуков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а, о, у,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и, э,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и,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; </a:t>
                      </a:r>
                      <a:endParaRPr lang="ru-RU" sz="16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ряду </a:t>
                      </a:r>
                      <a:r>
                        <a:rPr lang="ru-RU" sz="16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слогов: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до, мо, ай, ты, ой, эй, ту, да, на,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ий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ай;</a:t>
                      </a:r>
                      <a:endParaRPr lang="ru-RU" sz="1600" i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 ряду </a:t>
                      </a:r>
                      <a:r>
                        <a:rPr lang="ru-RU" sz="1600" u="sng" dirty="0" smtClean="0">
                          <a:latin typeface="Times New Roman" pitchFamily="18" charset="0"/>
                          <a:cs typeface="Times New Roman" pitchFamily="18" charset="0"/>
                        </a:rPr>
                        <a:t>слов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: майка, дом, воробей, утка, май.</a:t>
                      </a:r>
                    </a:p>
                    <a:p>
                      <a:r>
                        <a:rPr lang="ru-RU" sz="1600" spc="-65" dirty="0" smtClean="0"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Игра «Птичка»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по картинкам сказочных персонажей.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- Баба Яга просит вас отгадать, куда спрятался звук «Й» в их именах. (Баба Яга, Фея,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Дюймовочка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, Незнайка, Соловей Разбойник, Емеля)</a:t>
                      </a:r>
                    </a:p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Дети определяют по «Птичке» место нахождения звука «Й» в словах: в начале, в середине, в конце.</a:t>
                      </a: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spc="-6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«Выложи»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из деревянного конфетти букву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Йй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spc="-65" dirty="0" smtClean="0"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6243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249238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</a:p>
          <a:p>
            <a:pPr marL="342900" lvl="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упражнения, задания для развития мелкой моторики пальцев рук, графических навыков (гимнастика, штриховка, обводка, раскраска и т.д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.).</a:t>
            </a:r>
            <a:endParaRPr lang="ru-RU" b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Игровые упражнения 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артикуляционной, дыхательной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гимнастики.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ru-RU" sz="18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Picture backgroun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341" y="2815547"/>
            <a:ext cx="3101282" cy="219695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" name="Рисунок 4" descr="Picture background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14620" r="2379" b="17871"/>
          <a:stretch/>
        </p:blipFill>
        <p:spPr bwMode="auto">
          <a:xfrm>
            <a:off x="8973014" y="3269672"/>
            <a:ext cx="2711335" cy="217732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Picture background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07" t="36103" r="39211" b="9451"/>
          <a:stretch/>
        </p:blipFill>
        <p:spPr bwMode="auto">
          <a:xfrm>
            <a:off x="6500641" y="3413557"/>
            <a:ext cx="2143354" cy="249526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6234" y="2863810"/>
            <a:ext cx="2843123" cy="252905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89176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1671300" cy="969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часа</a:t>
            </a:r>
            <a:endParaRPr lang="ru-RU" i="1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Художественные произведения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чтения по лексическим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темам.</a:t>
            </a:r>
          </a:p>
          <a:p>
            <a:pPr marL="34290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Физкультурные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минутки, стихотворения, загадки, </a:t>
            </a:r>
            <a:r>
              <a:rPr lang="ru-RU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чистоговорки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(в соответствии с лексической темой недели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игровые упражнения, задания для развития психических процессов (восприятия, памяти, мышления, внимания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1" t="1600" r="16136" b="11953"/>
          <a:stretch/>
        </p:blipFill>
        <p:spPr>
          <a:xfrm>
            <a:off x="5551771" y="2991744"/>
            <a:ext cx="6239602" cy="3579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4" t="8207" r="15455" b="3746"/>
          <a:stretch/>
        </p:blipFill>
        <p:spPr>
          <a:xfrm rot="10800000">
            <a:off x="147781" y="3508870"/>
            <a:ext cx="5809672" cy="29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432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20073" y="73891"/>
            <a:ext cx="11671300" cy="969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Индивидуальная работа по закреплению речевых навыков </a:t>
            </a:r>
            <a:endParaRPr lang="ru-RU" dirty="0" smtClean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индивидуальные тетради детей по коррекции звукопроизношения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</a:p>
          <a:p>
            <a:pPr>
              <a:lnSpc>
                <a:spcPct val="100000"/>
              </a:lnSpc>
            </a:pP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" t="19663" r="2713" b="15287"/>
          <a:stretch/>
        </p:blipFill>
        <p:spPr>
          <a:xfrm rot="10800000">
            <a:off x="646545" y="2059708"/>
            <a:ext cx="2927927" cy="4461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5" r="20076" b="2904"/>
          <a:stretch/>
        </p:blipFill>
        <p:spPr>
          <a:xfrm rot="5400000">
            <a:off x="2925191" y="2830954"/>
            <a:ext cx="4807524" cy="291867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2" r="5153" b="7955"/>
          <a:stretch/>
        </p:blipFill>
        <p:spPr>
          <a:xfrm rot="10800000">
            <a:off x="6963973" y="2059708"/>
            <a:ext cx="4744271" cy="22813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2" t="7028" r="7954" b="6609"/>
          <a:stretch/>
        </p:blipFill>
        <p:spPr>
          <a:xfrm rot="5400000">
            <a:off x="8557672" y="3826345"/>
            <a:ext cx="3553042" cy="218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7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8909" y="711200"/>
            <a:ext cx="10766136" cy="5477164"/>
          </a:xfrm>
        </p:spPr>
        <p:txBody>
          <a:bodyPr>
            <a:noAutofit/>
          </a:bodyPr>
          <a:lstStyle/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Коррекционный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беспечивает преемственность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непрерывность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коррекционно-образовательного процесса,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пособствует повышению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 работы с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94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249238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Спасибо за внимание! 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953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1318" y="563275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Ключевые принципы ВЗАИМОДЕЙСТВИЯ</a:t>
            </a:r>
          </a:p>
          <a:p>
            <a:pPr algn="just">
              <a:lnSpc>
                <a:spcPct val="100000"/>
              </a:lnSpc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Единство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 - педагоги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ориентируются на обще задачи развития ребенка.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Взаимодополнение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 вносит свой профессиональный вклад.</a:t>
            </a:r>
          </a:p>
          <a:p>
            <a:pPr marL="457200" indent="-457200" algn="just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Преемственность - результаты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одного занятия закрепляются на других формах деятельности.</a:t>
            </a:r>
          </a:p>
          <a:p>
            <a:pPr marL="457200" indent="-45720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Открытость - свободный </a:t>
            </a:r>
            <a:r>
              <a:rPr lang="ru-RU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обмен информацией между педагогами. </a:t>
            </a:r>
          </a:p>
          <a:p>
            <a:pPr>
              <a:lnSpc>
                <a:spcPct val="100000"/>
              </a:lnSpc>
            </a:pPr>
            <a:endParaRPr lang="ru-RU" sz="28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z="28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323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249238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Некоторые аспекты </a:t>
            </a:r>
            <a:r>
              <a:rPr lang="ru-RU" sz="2800" b="1" i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взаимодействия</a:t>
            </a:r>
          </a:p>
          <a:p>
            <a:pPr>
              <a:lnSpc>
                <a:spcPct val="100000"/>
              </a:lnSpc>
            </a:pPr>
            <a:endParaRPr lang="ru-RU" sz="2800" b="1" dirty="0">
              <a:solidFill>
                <a:srgbClr val="333333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Совместное планирование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образовательной деятельности, составление общих планов коррекционной работы с детьми.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Мониторинг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основных показателей общего развития ребёнка, который проводят все специалисты.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Разработка рекомендаций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родителей, проведение семинаров и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консультаций.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Оснащение </a:t>
            </a:r>
            <a:r>
              <a:rPr lang="ru-RU" sz="2000" b="1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развивающей предметно - пространственной среды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групповом помещении.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000" b="1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Совместное осуществление образовательной деятельности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ходе режимных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моментов; педагогических мероприятий; еженедельные 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задания одного специалиста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другому («коррекционный 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час»).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71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249238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Коррекционный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группе компенсирующей направленности</a:t>
            </a:r>
          </a:p>
          <a:p>
            <a:pPr>
              <a:lnSpc>
                <a:spcPct val="100000"/>
              </a:lnSpc>
            </a:pP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 задержкой психического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развития (ЗПР)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это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совместная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деятельность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с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детьми, 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упражнений и заданий, который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планирует 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учитель-дефектолог (учитель-логопед).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3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564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249238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 регулирующие коррекционно-развивающую работу («Коррекционный час»)</a:t>
            </a: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Адаптированная </a:t>
            </a:r>
            <a:r>
              <a:rPr lang="ru-RU" sz="28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образовательная программа (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АОП ДО);</a:t>
            </a:r>
          </a:p>
          <a:p>
            <a:pPr marL="457200" indent="-457200" algn="just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Учебный </a:t>
            </a:r>
            <a:r>
              <a:rPr lang="ru-RU" sz="28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план, 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циклограмма педагогической деятельности, режим </a:t>
            </a:r>
            <a:r>
              <a:rPr lang="ru-RU" sz="28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дня 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группы;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Локальные 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документы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ДОО</a:t>
            </a:r>
            <a:r>
              <a:rPr lang="ru-RU" sz="28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(«Положение </a:t>
            </a:r>
            <a:r>
              <a:rPr lang="ru-RU" sz="2800" dirty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 организации коррекционной </a:t>
            </a:r>
            <a:r>
              <a:rPr lang="ru-RU" sz="2800" dirty="0" smtClean="0">
                <a:solidFill>
                  <a:srgbClr val="2C2D2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 в ДОО»).</a:t>
            </a:r>
            <a:endParaRPr lang="ru-RU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679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" y="249238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Коррекционный час </a:t>
            </a:r>
          </a:p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(тетрадь взаимодействия, план коррекционного часа)</a:t>
            </a:r>
          </a:p>
          <a:p>
            <a:pPr>
              <a:lnSpc>
                <a:spcPct val="150000"/>
              </a:lnSpc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72" t="-337" r="19925" b="337"/>
          <a:stretch/>
        </p:blipFill>
        <p:spPr>
          <a:xfrm rot="16200000">
            <a:off x="843400" y="3314828"/>
            <a:ext cx="3490189" cy="34668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687" y="2637091"/>
            <a:ext cx="6526257" cy="37129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20" b="5911"/>
          <a:stretch/>
        </p:blipFill>
        <p:spPr>
          <a:xfrm>
            <a:off x="373307" y="1735492"/>
            <a:ext cx="4682836" cy="234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3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2465" y="228599"/>
            <a:ext cx="11671300" cy="59102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Коррекционный час </a:t>
            </a:r>
          </a:p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(тетрадь взаимодействия, план коррекционного часа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00000"/>
              </a:lnSpc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b="1" dirty="0" smtClean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003634" y="67017"/>
            <a:ext cx="1847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156742"/>
              </p:ext>
            </p:extLst>
          </p:nvPr>
        </p:nvGraphicFramePr>
        <p:xfrm>
          <a:off x="5605484" y="1672403"/>
          <a:ext cx="5965370" cy="4934168"/>
        </p:xfrm>
        <a:graphic>
          <a:graphicData uri="http://schemas.openxmlformats.org/drawingml/2006/table">
            <a:tbl>
              <a:tblPr/>
              <a:tblGrid>
                <a:gridCol w="2976906"/>
                <a:gridCol w="2988464"/>
              </a:tblGrid>
              <a:tr h="140946">
                <a:tc gridSpan="2"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Тема: «Продукты питания»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Звук [Й] и буква </a:t>
                      </a:r>
                      <a:r>
                        <a:rPr lang="ru-RU" sz="1600" kern="12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Йй</a:t>
                      </a:r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Дифференциация звуков [Й – Ль]. Сравнение множеств предметов. Состав числа 10. Решение арифметических задач. Пересказ рассказа «Как Алина стряпала печенье» по серии сюжетных картин.</a:t>
                      </a:r>
                    </a:p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Дата: 16.03 – 20.03</a:t>
                      </a:r>
                      <a:endParaRPr lang="ru-RU" sz="16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Ежедневно проводить артикуляционную гимнастику и автоматизировать звуки по индивидуальным тетрадям</a:t>
                      </a:r>
                      <a:endParaRPr lang="ru-RU" sz="16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9621" marR="49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1" marR="49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День недели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1" marR="49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Calibri"/>
                          <a:cs typeface="Times New Roman"/>
                        </a:rPr>
                        <a:t>Оценка деятельности детей</a:t>
                      </a:r>
                      <a:endParaRPr lang="ru-RU" sz="16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1" marR="49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30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Понедельник 16.03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1. Ответь на вопросы?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 Что такое продукты питания? Как ты это понимаешь?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Calibri"/>
                          <a:cs typeface="Times New Roman"/>
                        </a:rPr>
                        <a:t>- Какие продукты питания ты знаешь? Назови.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9621" marR="49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49621" marR="4962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39" t="1641" r="19167"/>
          <a:stretch/>
        </p:blipFill>
        <p:spPr>
          <a:xfrm rot="5400000">
            <a:off x="162296" y="2211450"/>
            <a:ext cx="5392715" cy="375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93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1671300" cy="96981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игровые упражнения, задания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ознакомлению с окружающим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миром.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063935"/>
              </p:ext>
            </p:extLst>
          </p:nvPr>
        </p:nvGraphicFramePr>
        <p:xfrm>
          <a:off x="1279895" y="1059049"/>
          <a:ext cx="8626763" cy="5618988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705600"/>
                <a:gridCol w="1921163"/>
              </a:tblGrid>
              <a:tr h="4754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Дата, день недели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деятельности детей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33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 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29.09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«Листик»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Взрослый дает детям листик и говорит:</a:t>
                      </a: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«Листик передавай, какое знаешь дерево или кустик называй</a:t>
                      </a: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spc="-65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800" b="1" spc="-65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spc="-65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«Найди </a:t>
                      </a:r>
                      <a:r>
                        <a:rPr lang="ru-RU" sz="1800" b="1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дерево» </a:t>
                      </a: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(находить по описанию определённое дерево).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Педагог </a:t>
                      </a:r>
                      <a:r>
                        <a:rPr lang="ru-RU" sz="1800" spc="-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читает рифмовку и после описания дерева просит детей его найти. Затем продолжает читать дальше</a:t>
                      </a: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«Слово «дерево</a:t>
                      </a: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Должен ты знать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 каждое дерево узнавать: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цветкам, по листве,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 плодам и по коре»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800" spc="-65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b="1" kern="1200" spc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</a:t>
                      </a:r>
                      <a:r>
                        <a:rPr lang="ru-RU" sz="1800" b="1" kern="1200" spc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«Скажите, чего не стало?» (картинки деревьев)</a:t>
                      </a:r>
                      <a:endParaRPr lang="ru-RU" sz="18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lang="ru-RU" sz="18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Педагог показывает картинки деревьев от 3 до 6. Дети должны назвать их. Затем взрослый убирает одну из них и спрашивает: «Скажите, чего не стало?».</a:t>
                      </a: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36063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53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11671300" cy="969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компоненты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коррекционного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часа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Игры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игровые задания, упражнения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лексической теме (развитие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лексико-грамматических средств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языка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353355"/>
              </p:ext>
            </p:extLst>
          </p:nvPr>
        </p:nvGraphicFramePr>
        <p:xfrm>
          <a:off x="1385454" y="2032002"/>
          <a:ext cx="8626763" cy="4435440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6705600"/>
                <a:gridCol w="1921163"/>
              </a:tblGrid>
              <a:tr h="2763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Дата, день недели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Оценка деятельности детей</a:t>
                      </a: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4471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Понедельник </a:t>
                      </a:r>
                      <a:r>
                        <a:rPr lang="ru-RU" sz="16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22</a:t>
                      </a:r>
                      <a:r>
                        <a:rPr lang="ru-RU" sz="16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.09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2095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spc="-65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«Назови ласково»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Земляника – земляничка, смородина – смородинка,  гриб – грибок, опенок - …, и т.д.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2400" b="1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4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«Один – много»</a:t>
                      </a:r>
                      <a:endParaRPr lang="ru-RU" sz="24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Клюква (на болоте много) – клюквы, малина (на кустарнике много) – малины, земляника (в саду много) – земляники, подосиновик - …, опенок - …, мухомор - … и т.д.</a:t>
                      </a:r>
                    </a:p>
                    <a:p>
                      <a:pPr indent="20955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4574" marR="5457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7233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1139</TotalTime>
  <Words>1020</Words>
  <Application>Microsoft Office PowerPoint</Application>
  <PresentationFormat>Широкоэкранный</PresentationFormat>
  <Paragraphs>126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Symbol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Алиса Давыдова</dc:creator>
  <cp:lastModifiedBy>Oksana</cp:lastModifiedBy>
  <cp:revision>66</cp:revision>
  <dcterms:created xsi:type="dcterms:W3CDTF">2022-09-20T11:57:28Z</dcterms:created>
  <dcterms:modified xsi:type="dcterms:W3CDTF">2026-03-22T05:54:48Z</dcterms:modified>
</cp:coreProperties>
</file>