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77" r:id="rId5"/>
    <p:sldId id="278" r:id="rId6"/>
    <p:sldId id="279" r:id="rId7"/>
    <p:sldId id="280" r:id="rId8"/>
    <p:sldId id="262" r:id="rId9"/>
    <p:sldId id="263" r:id="rId10"/>
    <p:sldId id="264" r:id="rId11"/>
    <p:sldId id="265" r:id="rId12"/>
    <p:sldId id="271" r:id="rId13"/>
    <p:sldId id="266" r:id="rId14"/>
    <p:sldId id="267" r:id="rId15"/>
    <p:sldId id="268" r:id="rId16"/>
    <p:sldId id="269" r:id="rId17"/>
    <p:sldId id="270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394"/>
    <a:srgbClr val="FEC979"/>
    <a:srgbClr val="F24D89"/>
    <a:srgbClr val="F14C88"/>
    <a:srgbClr val="E0794C"/>
    <a:srgbClr val="D2B5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1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AA7C876-2B4A-295A-5976-3206AB53E9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B0874B-98BE-0779-D242-60EE9ABDB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836" y="2456867"/>
            <a:ext cx="8599055" cy="2805984"/>
          </a:xfrm>
        </p:spPr>
        <p:txBody>
          <a:bodyPr anchor="b">
            <a:normAutofit/>
          </a:bodyPr>
          <a:lstStyle>
            <a:lvl1pPr algn="l">
              <a:defRPr sz="6000" b="1">
                <a:solidFill>
                  <a:schemeClr val="bg1"/>
                </a:solidFill>
                <a:latin typeface="Arial Rounded MT "/>
              </a:defRPr>
            </a:lvl1pPr>
          </a:lstStyle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AF72763-EC44-A36A-1CF2-DF508AAB89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836" y="5344459"/>
            <a:ext cx="8599056" cy="74829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FED39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x-none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DB55C2-2DAD-C0C2-6A01-593A1EB10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1C9F-1067-4C5E-A98F-5BA5A40399C0}" type="datetimeFigureOut">
              <a:rPr lang="x-none" smtClean="0"/>
              <a:t>24.03.2026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881DAA-4EF7-33D9-F6DD-9BB534390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100C3B-4E7D-B890-1C14-BEACCF445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5547-96F7-4EE4-A538-AEA6DAF6FE6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48899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CD8853-E83C-5C97-8935-4AFAB9619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D790B7-B13C-1D33-23CE-738F668356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D48214-C2B7-3CB6-577E-F5F1CB5EF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1C9F-1067-4C5E-A98F-5BA5A40399C0}" type="datetimeFigureOut">
              <a:rPr lang="x-none" smtClean="0"/>
              <a:t>24.03.2026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F9E855-8982-286D-0C78-57FE890A5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BEDF36-E374-5434-BD4D-DE9C77B1F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5547-96F7-4EE4-A538-AEA6DAF6FE6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90919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A94826C-40A0-7336-C05D-F3C5CABC91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F695AB-9030-60A1-0AB9-67A2A3556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62A526-FEF2-A3C2-0217-B679CB709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1C9F-1067-4C5E-A98F-5BA5A40399C0}" type="datetimeFigureOut">
              <a:rPr lang="x-none" smtClean="0"/>
              <a:t>24.03.2026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974985-1F3D-6C3D-E5C1-7FC440409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38BBB5-BD64-9537-6037-B19C73A43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5547-96F7-4EE4-A538-AEA6DAF6FE6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88914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541401-74A6-29DD-ADD2-FF69E756F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82" y="337416"/>
            <a:ext cx="10515600" cy="466147"/>
          </a:xfrm>
        </p:spPr>
        <p:txBody>
          <a:bodyPr/>
          <a:lstStyle>
            <a:lvl1pPr>
              <a:defRPr>
                <a:solidFill>
                  <a:srgbClr val="FEC979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EA0DBE-4218-F654-C0D1-84A926466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8C5B92-0A6E-32D0-7ED4-8B2969BBC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1C9F-1067-4C5E-A98F-5BA5A40399C0}" type="datetimeFigureOut">
              <a:rPr lang="x-none" smtClean="0"/>
              <a:t>24.03.2026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CF5247-673E-73E4-711F-7DE72207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674DDA-57E1-FC51-091C-89D62CBA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5547-96F7-4EE4-A538-AEA6DAF6FE6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4710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20CC75-9695-73BC-6E28-09C10E1F8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D891EA-7D7A-0857-A0A6-053835EDD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785B67-5034-8F6B-A217-1C74B1A67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1C9F-1067-4C5E-A98F-5BA5A40399C0}" type="datetimeFigureOut">
              <a:rPr lang="x-none" smtClean="0"/>
              <a:t>24.03.2026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5EB6D1-CAE3-66F6-9638-35937DA89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8EB4BF-AB26-BF62-A28B-FF068F56F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5547-96F7-4EE4-A538-AEA6DAF6FE6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94673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C69D39-E506-C90E-FBD1-9978A3794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2A405B-A06C-84F0-0064-FD5CF4E4C5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4F63EB-49E6-AD45-5467-C0A41B9B2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828D98-05D5-6F61-BC07-D37818647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1C9F-1067-4C5E-A98F-5BA5A40399C0}" type="datetimeFigureOut">
              <a:rPr lang="x-none" smtClean="0"/>
              <a:t>24.03.2026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D402FD-FE0E-F2D4-6493-3683E1AF9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48BB24-9257-972F-DD84-45CABC7B2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5547-96F7-4EE4-A538-AEA6DAF6FE6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23103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157141-A6D3-081A-E48D-30E6822AD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B62840-F7E5-CF13-34E0-7D3D4AC78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E65D1C-9751-46C5-7706-654632077F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3FDC1C1-5EFF-7F12-800E-787CB56DBD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F74BA9B-4E7F-04FB-F5AD-225FE49C5D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FC3F660-8DA5-849A-59AC-CF4D8ECC8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1C9F-1067-4C5E-A98F-5BA5A40399C0}" type="datetimeFigureOut">
              <a:rPr lang="x-none" smtClean="0"/>
              <a:t>24.03.2026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2D1A45-B5EF-BBB0-1BE0-4E4533053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A4B1B6F-B03F-6098-DAD6-23D21D6C5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5547-96F7-4EE4-A538-AEA6DAF6FE6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27852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27B6A-F3A7-CBE0-186D-2C4301AB4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D7F0131-4FEF-2E64-AAC3-8A3EDC9C5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1C9F-1067-4C5E-A98F-5BA5A40399C0}" type="datetimeFigureOut">
              <a:rPr lang="x-none" smtClean="0"/>
              <a:t>24.03.2026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35F04BE-F1CE-7642-3800-94CEB826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AFA0767-A577-3B30-359C-A45EF005F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5547-96F7-4EE4-A538-AEA6DAF6FE6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90570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CA3692D-C5C5-0D09-4269-6D0712C5C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1C9F-1067-4C5E-A98F-5BA5A40399C0}" type="datetimeFigureOut">
              <a:rPr lang="x-none" smtClean="0"/>
              <a:t>24.03.2026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76AD36C-C1CE-F83B-0ED7-A96652B03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87F1F2-600F-B5DB-4363-15142CB4A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5547-96F7-4EE4-A538-AEA6DAF6FE6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05552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F664DF-D58E-2429-FAFA-D1081950D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B2B941-C467-5350-2C89-5C25008A8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79522F1-E07B-20CA-8CF8-2FC624D831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D4FEAD-97AE-4A0A-758C-8FB85B4F6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1C9F-1067-4C5E-A98F-5BA5A40399C0}" type="datetimeFigureOut">
              <a:rPr lang="x-none" smtClean="0"/>
              <a:t>24.03.2026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920EFC-73A5-8B4D-3DB0-2D584B2EE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F5F890-FDC5-8226-F461-0FF2A2F36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5547-96F7-4EE4-A538-AEA6DAF6FE6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08786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D0CB06-2A05-151F-5265-D21248838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2E35116-3770-C9DB-EF77-F29A1ACE8C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A0B709-92F8-E5BC-D018-ACC5EAA6E3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B2621C-66EC-42CB-AEE6-44354D7D3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1C9F-1067-4C5E-A98F-5BA5A40399C0}" type="datetimeFigureOut">
              <a:rPr lang="x-none" smtClean="0"/>
              <a:t>24.03.2026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802685-6165-1609-C68A-8E61002EF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A72E2C-8F20-8DF5-A962-ED33EF591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35547-96F7-4EE4-A538-AEA6DAF6FE6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50567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6EDC6D5-0422-7B05-BBC5-F3417C53506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3C26E6-CB3B-8E15-527F-A4C5BC946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61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A2B7F0-3D0F-CCF0-B1F9-4019F4255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8E71D5-DB9F-350B-7CA0-46E196D65F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51C9F-1067-4C5E-A98F-5BA5A40399C0}" type="datetimeFigureOut">
              <a:rPr lang="x-none" smtClean="0"/>
              <a:t>24.03.2026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581A79-A98D-AFE5-E044-85B407E46C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7514FF-2FB0-C836-705B-F7278B69E4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35547-96F7-4EE4-A538-AEA6DAF6FE6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14762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ED39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5B88C8-8A34-8577-6BA8-ABAE567402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083" y="2806490"/>
            <a:ext cx="8599055" cy="2805984"/>
          </a:xfrm>
        </p:spPr>
        <p:txBody>
          <a:bodyPr>
            <a:no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«Формирование математических представлений у детей с ОВЗ посредством мультисенсорного материала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Нумикон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44445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Выкладывание по схемам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Нумикона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Экзамен\Desktop\Numicon_banner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41" y="1631575"/>
            <a:ext cx="5098677" cy="466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Экзамен\Desktop\b4413ad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694" y="1631574"/>
            <a:ext cx="5540188" cy="466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000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Сравнение форм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Нумикона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Экзамен\Desktop\phpdnGINW_Programma-umikon-osobennosti-ispolzovaniya_html_d2c472bd828c5c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388" y="1048871"/>
            <a:ext cx="7718612" cy="536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320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Соотнесение цифры и формы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Нумикона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Экзамен\Desktop\загрузк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700" y="1541929"/>
            <a:ext cx="9539100" cy="329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314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Образования числа</a:t>
            </a:r>
          </a:p>
        </p:txBody>
      </p:sp>
      <p:pic>
        <p:nvPicPr>
          <p:cNvPr id="6146" name="Picture 2" descr="C:\Users\Экзамен\Desktop\Events-3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601" y="977153"/>
            <a:ext cx="8128000" cy="544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992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Соотнесение цифры с числом и формой</a:t>
            </a:r>
          </a:p>
        </p:txBody>
      </p:sp>
      <p:pic>
        <p:nvPicPr>
          <p:cNvPr id="7170" name="Picture 2" descr="C:\Users\Экзамен\Desktop\num-1024x745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520" y="1084729"/>
            <a:ext cx="10031880" cy="549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992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 числа</a:t>
            </a:r>
          </a:p>
        </p:txBody>
      </p:sp>
      <p:pic>
        <p:nvPicPr>
          <p:cNvPr id="8194" name="Picture 2" descr="C:\Users\Экзамен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825" y="1694328"/>
            <a:ext cx="10022540" cy="412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755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 числа</a:t>
            </a:r>
          </a:p>
        </p:txBody>
      </p:sp>
      <p:pic>
        <p:nvPicPr>
          <p:cNvPr id="9219" name="Picture 3" descr="C:\Users\Экзамен\Desktop\7fcf373080b57059d94c12cd37286b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136" y="1048871"/>
            <a:ext cx="7000875" cy="536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81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374" y="206188"/>
            <a:ext cx="10515600" cy="115644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Арифметические действия: сложение и вычитание</a:t>
            </a:r>
          </a:p>
        </p:txBody>
      </p:sp>
      <p:pic>
        <p:nvPicPr>
          <p:cNvPr id="11266" name="Picture 2" descr="C:\Users\Экзамен\Desktop\00ef4ecbef33723c9293d85ddb5e396ecc049496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445" y="1927412"/>
            <a:ext cx="4063813" cy="321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Экзамен\Desktop\1cc7c7aaff1472b38801633d33e2f9e6221a290f_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927412"/>
            <a:ext cx="4521574" cy="321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433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Практикум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8529" y="1296706"/>
            <a:ext cx="10515600" cy="531364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Решение примера с переходом через десяток:</a:t>
            </a:r>
          </a:p>
          <a:p>
            <a:pPr marL="0" indent="0" algn="ctr">
              <a:buNone/>
            </a:pP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(7+8=…)</a:t>
            </a:r>
          </a:p>
          <a:p>
            <a:pPr marL="0" indent="0" algn="ctr">
              <a:buNone/>
            </a:pP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Инструкция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Приготовьте основу, белую доску.</a:t>
            </a:r>
          </a:p>
          <a:p>
            <a:pPr lvl="0"/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Возьмите формы, соответствующие числам вашего примера.</a:t>
            </a:r>
          </a:p>
          <a:p>
            <a:pPr lvl="0"/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Соедините детали между собой на доске.</a:t>
            </a:r>
          </a:p>
          <a:p>
            <a:pPr lvl="0"/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Возьмите форму-число 10 и наложите на полученное при соединении число.</a:t>
            </a:r>
          </a:p>
          <a:p>
            <a:pPr lvl="0"/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Возьмите недостающее число-форму и наложите рядом с числом 10.</a:t>
            </a:r>
          </a:p>
          <a:p>
            <a:pPr lvl="0"/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Возьмите карточку с цифрой, которое у вас получилось и приложите к полученному числу.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2931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Творческое задание</a:t>
            </a:r>
          </a:p>
        </p:txBody>
      </p:sp>
      <p:pic>
        <p:nvPicPr>
          <p:cNvPr id="4" name="Объект 3" descr="https://downsideup.org/upload/iblock/789/10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929" y="1470212"/>
            <a:ext cx="6481483" cy="4975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7679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82" y="337416"/>
            <a:ext cx="10515600" cy="5238631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проведения 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мастер-класса: 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познакомить педагогов-дефектологов с технологией формирования 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математических представлений у учащихся с ОВЗ посредством использования наглядного материала «</a:t>
            </a:r>
            <a:r>
              <a:rPr lang="ru-RU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Нумикон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dirty="0"/>
              <a:t/>
            </a:r>
            <a:br>
              <a:rPr lang="ru-RU" dirty="0"/>
            </a:b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51440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Было интересно…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Было трудно…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Теперь я могу…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Я научился…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Мне захотелось…</a:t>
            </a:r>
          </a:p>
        </p:txBody>
      </p:sp>
      <p:sp>
        <p:nvSpPr>
          <p:cNvPr id="7" name="Улыбающееся лицо 6"/>
          <p:cNvSpPr/>
          <p:nvPr/>
        </p:nvSpPr>
        <p:spPr>
          <a:xfrm>
            <a:off x="6920753" y="2124635"/>
            <a:ext cx="3675530" cy="3397625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734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6993" y="2901322"/>
            <a:ext cx="10515600" cy="466147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2331213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C9C45-5498-884F-B1E1-489210D4F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82" y="337416"/>
            <a:ext cx="10515600" cy="6045455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Задачи:  </a:t>
            </a:r>
            <a:b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показать актуальность работы  дефектолога по формированию математических представлений посредством материала «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Нумикон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b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познакомить с системой последовательности действий, приемов и форм педагогической деятельности при формировании математических представлений на коррекционных занятиях;</a:t>
            </a:r>
            <a:b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показать результативность применения наглядного материала «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Нумикон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на коррекционных занятиях с учащимися с ОВЗ; </a:t>
            </a:r>
            <a:b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организовать практикум по освоению участниками мастер-класса технологии использования наглядного материала «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Нумикон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2070942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E27E32-0193-4E55-BB6E-2E61A505C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324"/>
            <a:ext cx="10515600" cy="466147"/>
          </a:xfrm>
        </p:spPr>
        <p:txBody>
          <a:bodyPr>
            <a:noAutofit/>
          </a:bodyPr>
          <a:lstStyle/>
          <a:p>
            <a:pPr algn="ctr"/>
            <a:r>
              <a:rPr lang="ru-RU" sz="4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интеллектуального развития у детей с ОВЗ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A05DC4-1496-4203-884E-BB7C1A586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Интеллектуальное развитие </a:t>
            </a:r>
            <a:r>
              <a:rPr lang="ru-RU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 это формирование и совершенствование познавательных процессов: восприятия, памяти, мышления, воображения, внимания, речи. </a:t>
            </a:r>
          </a:p>
          <a:p>
            <a:pPr marL="0" indent="0">
              <a:buNone/>
            </a:pPr>
            <a:r>
              <a:rPr lang="ru-RU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Общие особенности интеллектуального развития у детей с ОВЗ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Замедленный темп интеллектуального развития</a:t>
            </a:r>
          </a:p>
          <a:p>
            <a:pPr marL="0" indent="0">
              <a:buNone/>
            </a:pPr>
            <a:r>
              <a:rPr lang="ru-RU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Неравномерность развития познавательных процессов.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Низкий уровень произвольности.</a:t>
            </a:r>
          </a:p>
          <a:p>
            <a:pPr marL="0" indent="0">
              <a:buNone/>
            </a:pPr>
            <a:r>
              <a:rPr lang="ru-RU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Преобладание наглядно-действенного и наглядно-образного мышления.</a:t>
            </a:r>
          </a:p>
          <a:p>
            <a:pPr marL="0" indent="0">
              <a:buNone/>
            </a:pPr>
            <a:r>
              <a:rPr lang="ru-RU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Нарушения памяти.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Нарушение речи.</a:t>
            </a:r>
          </a:p>
        </p:txBody>
      </p:sp>
    </p:spTree>
    <p:extLst>
      <p:ext uri="{BB962C8B-B14F-4D97-AF65-F5344CB8AC3E}">
        <p14:creationId xmlns:p14="http://schemas.microsoft.com/office/powerpoint/2010/main" val="194175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FD6C0B-E0AC-4AC9-AD1A-CA8E654CA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системы обучения «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Нумикон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58A1B1-B60B-481C-A139-89BD85700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982" y="1253331"/>
            <a:ext cx="10515600" cy="526725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Система обучения математике для детей дошкольного и школьного возраста, в которой используется мультисенсорный подход. Разработана в Англии в 1996–1998 годах для детей, испытывающих трудности при изучении математики</a:t>
            </a:r>
            <a:r>
              <a:rPr lang="ru-RU" b="0" i="0" dirty="0">
                <a:effectLst/>
                <a:latin typeface="YS Text"/>
              </a:rPr>
              <a:t>. </a:t>
            </a:r>
          </a:p>
          <a:p>
            <a:pPr marL="0" indent="0">
              <a:buNone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«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Нумикон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включает зрительное и тактильное взаимодействие с формами-шаблонами, что способствует глубокому пониманию математических закономерностей.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 материал в виде 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пластиковых форм-шаблонов определённого цвета, размера, веса и формы.</a:t>
            </a:r>
          </a:p>
          <a:p>
            <a:pPr marL="0" indent="0" algn="l">
              <a:buNone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Облегчает запоминание цифр и автоматизацию счёта, визуализируют арифметические действия, состав и разряд числа и даже десятичные дроби.</a:t>
            </a:r>
          </a:p>
          <a:p>
            <a:pPr marL="0" indent="0" algn="l">
              <a:buNone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развитию зрительно-моторной координации, памяти, логики, креативного и пространственного мышления.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299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CE5FA7-7F39-4227-95C6-605386065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 с «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Нумиконом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29BF17-71CF-49B9-9D07-22FC3EEFB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5925"/>
            <a:ext cx="10515600" cy="44910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Игровой, ознакомительный этап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Этап конструирования рядов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Этап обучения счёту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Этап сложения, вычитания и других математических действий.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703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86AD6-2E91-4DA1-A859-068841A10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входит в набор «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Нумикона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824586-A23F-43AA-A8CC-8A8BE3BB3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1.Формы-шаблоны;</a:t>
            </a:r>
          </a:p>
          <a:p>
            <a:pPr marL="0" indent="0">
              <a:buNone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Разноцветные штырьки, которые можно использовать как счётный материал и вставлять в отверстия форм-шаблонов;</a:t>
            </a:r>
          </a:p>
          <a:p>
            <a:pPr marL="0" indent="0">
              <a:buNone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Белые доски с круглыми выступами и схемы для наложения, с помощью которых можно выкладывать из деталей «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Нумикона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картинки;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«Волшебный мешочек», в котором дети на ощупь находят заданный предмет или форму.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041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Нумикон</a:t>
            </a:r>
            <a:endParaRPr lang="x-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Экзамен\Desktop\нумик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565" y="914400"/>
            <a:ext cx="8866094" cy="550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542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Экзамен\Desktop\m-img_11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99" y="1631577"/>
            <a:ext cx="5127720" cy="457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Экзамен\Desktop\eff85e8096c2a51fd6ec668aca97784822f950a4_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647" y="1631577"/>
            <a:ext cx="4688541" cy="457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Игры с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Нумиконом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7365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4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24C89"/>
      </a:accent1>
      <a:accent2>
        <a:srgbClr val="3EBEB2"/>
      </a:accent2>
      <a:accent3>
        <a:srgbClr val="A5A5A5"/>
      </a:accent3>
      <a:accent4>
        <a:srgbClr val="FFC000"/>
      </a:accent4>
      <a:accent5>
        <a:srgbClr val="B1CAE7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258</Words>
  <Application>Microsoft Office PowerPoint</Application>
  <PresentationFormat>Широкоэкранный</PresentationFormat>
  <Paragraphs>61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Arial Rounded MT </vt:lpstr>
      <vt:lpstr>Calibri</vt:lpstr>
      <vt:lpstr>Calibri Light</vt:lpstr>
      <vt:lpstr>Times New Roman</vt:lpstr>
      <vt:lpstr>YS Text</vt:lpstr>
      <vt:lpstr>Тема Office</vt:lpstr>
      <vt:lpstr>«Формирование математических представлений у детей с ОВЗ посредством мультисенсорного материала «Нумикон»</vt:lpstr>
      <vt:lpstr> Цель проведения мастер-класса: познакомить педагогов-дефектологов с технологией формирования математических представлений у учащихся с ОВЗ посредством использования наглядного материала «Нумикон». </vt:lpstr>
      <vt:lpstr>Задачи:   - показать актуальность работы  дефектолога по формированию математических представлений посредством материала «Нумикон»;  - познакомить с системой последовательности действий, приемов и форм педагогической деятельности при формировании математических представлений на коррекционных занятиях;  - показать результативность применения наглядного материала «Нумикон» на коррекционных занятиях с учащимися с ОВЗ;   - организовать практикум по освоению участниками мастер-класса технологии использования наглядного материала «Нумикон».</vt:lpstr>
      <vt:lpstr>Особенности интеллектуального развития у детей с ОВЗ</vt:lpstr>
      <vt:lpstr>Характеристика системы обучения «Нумикон»</vt:lpstr>
      <vt:lpstr>Этапы работы с «Нумиконом»</vt:lpstr>
      <vt:lpstr>Что входит в набор «Нумикона»</vt:lpstr>
      <vt:lpstr>Нумикон</vt:lpstr>
      <vt:lpstr>Игры с Нумиконом</vt:lpstr>
      <vt:lpstr>Выкладывание по схемам Нумикона</vt:lpstr>
      <vt:lpstr>Сравнение форм Нумикона</vt:lpstr>
      <vt:lpstr>Соотнесение цифры и формы Нумикона</vt:lpstr>
      <vt:lpstr>Образования числа</vt:lpstr>
      <vt:lpstr>Соотнесение цифры с числом и формой</vt:lpstr>
      <vt:lpstr>Состав числа</vt:lpstr>
      <vt:lpstr>Состав числа</vt:lpstr>
      <vt:lpstr>Арифметические действия: сложение и вычитание</vt:lpstr>
      <vt:lpstr>Практикум</vt:lpstr>
      <vt:lpstr>Творческое задание</vt:lpstr>
      <vt:lpstr>Рефлексия</vt:lpstr>
      <vt:lpstr>СПАСИБО ЗА ВНИМАНИЕ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Марина Маркасьян</dc:creator>
  <cp:lastModifiedBy>Иоина Владимировна Сергеева</cp:lastModifiedBy>
  <cp:revision>24</cp:revision>
  <dcterms:created xsi:type="dcterms:W3CDTF">2023-02-07T21:46:51Z</dcterms:created>
  <dcterms:modified xsi:type="dcterms:W3CDTF">2026-03-24T06:19:15Z</dcterms:modified>
</cp:coreProperties>
</file>