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9" r:id="rId2"/>
    <p:sldId id="269" r:id="rId3"/>
    <p:sldId id="280" r:id="rId4"/>
    <p:sldId id="270" r:id="rId5"/>
    <p:sldId id="271" r:id="rId6"/>
    <p:sldId id="272" r:id="rId7"/>
    <p:sldId id="281" r:id="rId8"/>
    <p:sldId id="273" r:id="rId9"/>
    <p:sldId id="274" r:id="rId10"/>
    <p:sldId id="260" r:id="rId11"/>
    <p:sldId id="284" r:id="rId12"/>
    <p:sldId id="288" r:id="rId13"/>
    <p:sldId id="264" r:id="rId14"/>
    <p:sldId id="258" r:id="rId15"/>
    <p:sldId id="265" r:id="rId16"/>
    <p:sldId id="267" r:id="rId17"/>
    <p:sldId id="261" r:id="rId18"/>
    <p:sldId id="262" r:id="rId19"/>
    <p:sldId id="263" r:id="rId20"/>
    <p:sldId id="28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4662" autoAdjust="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0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3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134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09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047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76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2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5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8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9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9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2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3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B57E-C271-4A58-8BC2-5E6A1F786AD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7CC721-413A-44CA-86AA-91EEFAA6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8905" y="808892"/>
            <a:ext cx="8915399" cy="15357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Тема: </a:t>
            </a:r>
            <a:r>
              <a:rPr lang="ru-RU" sz="3600" b="1" i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>
                <a:solidFill>
                  <a:srgbClr val="002060"/>
                </a:solidFill>
              </a:rPr>
              <a:t>Развитие когнитивных способностей у детей с ОВЗ через межполушарное </a:t>
            </a:r>
            <a:r>
              <a:rPr lang="ru-RU" sz="3600" b="1" dirty="0" smtClean="0">
                <a:solidFill>
                  <a:srgbClr val="002060"/>
                </a:solidFill>
              </a:rPr>
              <a:t>взаимодействие</a:t>
            </a:r>
            <a:r>
              <a:rPr lang="ru-RU" sz="3600" b="1" i="1" dirty="0" smtClean="0">
                <a:solidFill>
                  <a:srgbClr val="002060"/>
                </a:solidFill>
              </a:rPr>
              <a:t>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5491" y="3974123"/>
            <a:ext cx="9689121" cy="192953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Учитель-дефектолог </a:t>
            </a:r>
            <a:r>
              <a:rPr lang="ru-RU" b="1" dirty="0" err="1" smtClean="0">
                <a:solidFill>
                  <a:srgbClr val="002060"/>
                </a:solidFill>
              </a:rPr>
              <a:t>Кузвесова</a:t>
            </a:r>
            <a:r>
              <a:rPr lang="ru-RU" b="1" dirty="0" smtClean="0">
                <a:solidFill>
                  <a:srgbClr val="002060"/>
                </a:solidFill>
              </a:rPr>
              <a:t> Е.Н.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КГБУСО </a:t>
            </a:r>
            <a:r>
              <a:rPr lang="ru-RU" b="1" i="1" dirty="0">
                <a:solidFill>
                  <a:srgbClr val="002060"/>
                </a:solidFill>
              </a:rPr>
              <a:t>«Краевой реабилитационный </a:t>
            </a:r>
            <a:r>
              <a:rPr lang="ru-RU" b="1" i="1" dirty="0" smtClean="0">
                <a:solidFill>
                  <a:srgbClr val="002060"/>
                </a:solidFill>
              </a:rPr>
              <a:t>центр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для детей и </a:t>
            </a:r>
            <a:r>
              <a:rPr lang="ru-RU" b="1" i="1" dirty="0" smtClean="0">
                <a:solidFill>
                  <a:srgbClr val="002060"/>
                </a:solidFill>
              </a:rPr>
              <a:t>подростков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с ограниченными </a:t>
            </a:r>
            <a:r>
              <a:rPr lang="ru-RU" b="1" i="1" dirty="0" smtClean="0">
                <a:solidFill>
                  <a:srgbClr val="002060"/>
                </a:solidFill>
              </a:rPr>
              <a:t>возможностями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«Журавлики»</a:t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Реабилитационный центр для несовершеннолетних&quot; - «Развитие межполушарного  взаимодействи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91" y="2567354"/>
            <a:ext cx="4489939" cy="38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6" y="328246"/>
            <a:ext cx="1122045" cy="1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9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499" y="187239"/>
            <a:ext cx="10328856" cy="14295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Слабое развитие межполушарных связей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может быть обусловлено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48499" y="2060628"/>
            <a:ext cx="9697791" cy="44174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Font typeface="+mj-lt"/>
              <a:buAutoNum type="arabicPeriod"/>
            </a:pPr>
            <a:endParaRPr lang="ru-RU" sz="28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0523" y="1430215"/>
            <a:ext cx="93198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различными </a:t>
            </a:r>
            <a:r>
              <a:rPr lang="ru-RU" sz="2800" b="1" dirty="0">
                <a:solidFill>
                  <a:srgbClr val="002060"/>
                </a:solidFill>
              </a:rPr>
              <a:t>неврологическими расстройствами (СДВГ и другими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</a:p>
          <a:p>
            <a:pPr marL="457200" lvl="0" indent="-457200">
              <a:buFontTx/>
              <a:buChar char="-"/>
            </a:pPr>
            <a:endParaRPr lang="ru-RU" sz="2800" dirty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-    патологиями </a:t>
            </a:r>
            <a:r>
              <a:rPr lang="ru-RU" sz="2800" b="1" dirty="0">
                <a:solidFill>
                  <a:srgbClr val="002060"/>
                </a:solidFill>
              </a:rPr>
              <a:t>мозолистого тела. (Мозолистое </a:t>
            </a:r>
            <a:r>
              <a:rPr lang="ru-RU" sz="2800" b="1" dirty="0" smtClean="0">
                <a:solidFill>
                  <a:srgbClr val="002060"/>
                </a:solidFill>
              </a:rPr>
              <a:t>   тело </a:t>
            </a:r>
            <a:r>
              <a:rPr lang="ru-RU" sz="2800" b="1" dirty="0">
                <a:solidFill>
                  <a:srgbClr val="002060"/>
                </a:solidFill>
              </a:rPr>
              <a:t>– система нервных волокон, соединяющая полушария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</a:p>
          <a:p>
            <a:pPr lvl="0"/>
            <a:endParaRPr lang="ru-RU" sz="2800" dirty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-особенностями </a:t>
            </a:r>
            <a:r>
              <a:rPr lang="ru-RU" sz="2800" b="1" dirty="0">
                <a:solidFill>
                  <a:srgbClr val="002060"/>
                </a:solidFill>
              </a:rPr>
              <a:t>анатомического строения головного мозга.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9" y="288979"/>
            <a:ext cx="1122045" cy="1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97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45" y="277553"/>
            <a:ext cx="1122045" cy="11810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Основные методы и упражнения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сенсомоторные игры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Развитие взаимодействия через зрение, слух, моторику.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нейропсихологические игры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Формирование энергетического тонуса нервной системы.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нейродинамическая гимнастика</a:t>
            </a:r>
            <a:r>
              <a:rPr lang="ru-RU" dirty="0">
                <a:solidFill>
                  <a:srgbClr val="002060"/>
                </a:solidFill>
              </a:rPr>
              <a:t> (улучшает взаимодействие работы правого и левого полушария); 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рисование двумя руками </a:t>
            </a:r>
            <a:r>
              <a:rPr lang="ru-RU" dirty="0">
                <a:solidFill>
                  <a:srgbClr val="002060"/>
                </a:solidFill>
              </a:rPr>
              <a:t>(одновременное или попеременное; способствует формированию и укреплению нейронных связей в головном мозге, улучшая межполушарное взаимодействие).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8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Межполушарные доски, тренажеры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E:\МО\mezhpolusharnye-doski-dlya-malysh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51" y="1563087"/>
            <a:ext cx="4582528" cy="30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\827319a7583088ddcfd5e3888fe29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24" y="2202771"/>
            <a:ext cx="4220308" cy="42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45" y="51881"/>
            <a:ext cx="1122045" cy="1181099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5"/>
          <a:srcRect l="24321" t="36928" r="1506" b="5466"/>
          <a:stretch/>
        </p:blipFill>
        <p:spPr>
          <a:xfrm>
            <a:off x="719006" y="4653472"/>
            <a:ext cx="4569640" cy="207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2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510" y="289267"/>
            <a:ext cx="8911687" cy="101150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/>
                </a:solidFill>
              </a:rPr>
              <a:t>Симметричные рисунки</a:t>
            </a:r>
            <a:endParaRPr lang="ru-RU" sz="4800" dirty="0">
              <a:solidFill>
                <a:schemeClr val="accent1"/>
              </a:solidFill>
            </a:endParaRPr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" y="200025"/>
            <a:ext cx="1122045" cy="113030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/>
          <a:srcRect l="20776" t="17157" r="14868" b="5806"/>
          <a:stretch/>
        </p:blipFill>
        <p:spPr>
          <a:xfrm>
            <a:off x="713741" y="1164713"/>
            <a:ext cx="4249801" cy="4069724"/>
          </a:xfrm>
          <a:prstGeom prst="rect">
            <a:avLst/>
          </a:prstGeom>
        </p:spPr>
      </p:pic>
      <p:pic>
        <p:nvPicPr>
          <p:cNvPr id="8" name="Picture 2" descr="межполушарные связи упражнения для детей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7589" y="1068388"/>
            <a:ext cx="2857500" cy="25336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63542" y="1164713"/>
            <a:ext cx="4063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рисование двумя руками одновременно.</a:t>
            </a: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5"/>
          <a:srcRect l="36047" t="21929" r="12960" b="30690"/>
          <a:stretch/>
        </p:blipFill>
        <p:spPr>
          <a:xfrm>
            <a:off x="4759569" y="2766647"/>
            <a:ext cx="5509846" cy="37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9066" y="273161"/>
            <a:ext cx="8911687" cy="1280890"/>
          </a:xfrm>
        </p:spPr>
        <p:txBody>
          <a:bodyPr/>
          <a:lstStyle/>
          <a:p>
            <a:pPr algn="ctr" fontAlgn="base"/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Кинезеологические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упражнения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" y="200025"/>
            <a:ext cx="1122045" cy="11303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31631"/>
            <a:ext cx="8915400" cy="4879591"/>
          </a:xfrm>
        </p:spPr>
        <p:txBody>
          <a:bodyPr>
            <a:normAutofit/>
          </a:bodyPr>
          <a:lstStyle/>
          <a:p>
            <a:r>
              <a:rPr lang="ru-RU" sz="2400" dirty="0"/>
              <a:t> - </a:t>
            </a:r>
            <a:r>
              <a:rPr lang="ru-RU" sz="2400" b="1" dirty="0"/>
              <a:t>«Колечки»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- «Капитан»</a:t>
            </a:r>
          </a:p>
          <a:p>
            <a:r>
              <a:rPr lang="ru-RU" sz="2400" b="1" dirty="0"/>
              <a:t>-«Лягушка»</a:t>
            </a:r>
          </a:p>
          <a:p>
            <a:r>
              <a:rPr lang="ru-RU" sz="2400" b="1" dirty="0"/>
              <a:t>-«Ладонь-Цветок»</a:t>
            </a:r>
          </a:p>
          <a:p>
            <a:r>
              <a:rPr lang="ru-RU" sz="2400" b="1" dirty="0"/>
              <a:t>-«Кулак -Пистолет»</a:t>
            </a:r>
          </a:p>
          <a:p>
            <a:r>
              <a:rPr lang="ru-RU" sz="2400" b="1" dirty="0"/>
              <a:t>-«Класс –заяц»</a:t>
            </a:r>
          </a:p>
          <a:p>
            <a:r>
              <a:rPr lang="ru-RU" sz="2400" b="1" dirty="0"/>
              <a:t>-«Веселый танец»</a:t>
            </a:r>
          </a:p>
        </p:txBody>
      </p:sp>
      <p:pic>
        <p:nvPicPr>
          <p:cNvPr id="6" name="Picture 2" descr="Развитие межполушарных связей"/>
          <p:cNvPicPr>
            <a:picLocks noChangeAspect="1" noChangeArrowheads="1"/>
          </p:cNvPicPr>
          <p:nvPr/>
        </p:nvPicPr>
        <p:blipFill rotWithShape="1">
          <a:blip r:embed="rId3" cstate="print"/>
          <a:srcRect l="9221" t="16530" r="6631" b="21161"/>
          <a:stretch/>
        </p:blipFill>
        <p:spPr bwMode="auto">
          <a:xfrm>
            <a:off x="6384787" y="1494946"/>
            <a:ext cx="5574043" cy="3663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47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069" y="433754"/>
            <a:ext cx="9680643" cy="10199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Перекрестные движения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34131" y="334852"/>
            <a:ext cx="6246252" cy="4378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6" y="0"/>
            <a:ext cx="1122045" cy="11810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71600"/>
            <a:ext cx="10133012" cy="4539622"/>
          </a:xfrm>
        </p:spPr>
        <p:txBody>
          <a:bodyPr/>
          <a:lstStyle/>
          <a:p>
            <a:r>
              <a:rPr lang="ru-RU" b="1" dirty="0"/>
              <a:t>-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«Ухо-нос»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- маршировка с касанием противоположного колена локтем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- «Звоночки» - перекрестные движения руками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-«Мячики»</a:t>
            </a:r>
          </a:p>
          <a:p>
            <a:endParaRPr lang="ru-RU" dirty="0"/>
          </a:p>
        </p:txBody>
      </p:sp>
      <p:pic>
        <p:nvPicPr>
          <p:cNvPr id="8" name="Picture 2" descr="https://ds05.infourok.ru/uploads/ex/0651/000d73d0-51eccc05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9" r="1268"/>
          <a:stretch/>
        </p:blipFill>
        <p:spPr bwMode="auto">
          <a:xfrm>
            <a:off x="5606937" y="3622734"/>
            <a:ext cx="4404575" cy="21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937" y="253285"/>
            <a:ext cx="10354057" cy="12355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Сенсомоторные игры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" y="200025"/>
            <a:ext cx="1122045" cy="1130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0862" y="1137138"/>
            <a:ext cx="7233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-«Шнуровки»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-«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Пазлы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-«Алфавит»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-«Разноцветный текст»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-«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Нейроклавесы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», «Молоточки»</a:t>
            </a:r>
          </a:p>
        </p:txBody>
      </p:sp>
      <p:pic>
        <p:nvPicPr>
          <p:cNvPr id="8" name="Picture 2" descr="Развитие межполушарных связ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9724" y="1623208"/>
            <a:ext cx="4424839" cy="4625968"/>
          </a:xfrm>
          <a:prstGeom prst="rect">
            <a:avLst/>
          </a:prstGeom>
          <a:noFill/>
        </p:spPr>
      </p:pic>
      <p:pic>
        <p:nvPicPr>
          <p:cNvPr id="9" name="Picture 2" descr="Развитие межполушарных связ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664" y="3383906"/>
            <a:ext cx="5499490" cy="3317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87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169" y="339969"/>
            <a:ext cx="10405470" cy="2439456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Нейроклавесы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это комплект развивающих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нейроигр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предназначенный для детей для развития зрительно-моторной координации, внимания, межполушарного взаимодействия, мелкой моторики и подготовки руки к письму.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" y="200025"/>
            <a:ext cx="1122045" cy="1130300"/>
          </a:xfrm>
          <a:prstGeom prst="rect">
            <a:avLst/>
          </a:prstGeom>
        </p:spPr>
      </p:pic>
      <p:pic>
        <p:nvPicPr>
          <p:cNvPr id="10" name="Picture 2" descr="C:\Users\90C5~1\AppData\Local\Temp\Rar$DIa6008.8320\IMG_20250929_142141_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81" y="2461969"/>
            <a:ext cx="2953940" cy="39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90C5~1\AppData\Local\Temp\Rar$DIa10356.11976\IMG_20250929_142130_02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88" y="2510200"/>
            <a:ext cx="3212869" cy="38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56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468" y="160470"/>
            <a:ext cx="9534144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Рекомендации для выполнения упражнений.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" y="200025"/>
            <a:ext cx="1122045" cy="1130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17077" y="765175"/>
            <a:ext cx="732692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Принцип от простого к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сложному</a:t>
            </a:r>
          </a:p>
          <a:p>
            <a:pPr lvl="0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Регулярность</a:t>
            </a:r>
          </a:p>
          <a:p>
            <a:pPr lvl="0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Использование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визуальных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опор</a:t>
            </a: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Эмоциональный комфорт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    </a:t>
            </a:r>
          </a:p>
          <a:p>
            <a:endParaRPr lang="ru-RU" dirty="0"/>
          </a:p>
        </p:txBody>
      </p:sp>
      <p:pic>
        <p:nvPicPr>
          <p:cNvPr id="2050" name="Picture 2" descr="E:\МО\detsad-163413-17290903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82" y="1330325"/>
            <a:ext cx="3719512" cy="49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К\Downloads\175993296381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00" y="3821723"/>
            <a:ext cx="3870038" cy="28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66" y="265266"/>
            <a:ext cx="9740207" cy="6843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Заключение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6031" y="1043353"/>
            <a:ext cx="9876611" cy="371906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Развитие межполушарного взаимодействия </a:t>
            </a:r>
            <a:r>
              <a:rPr lang="ru-RU" sz="2800" dirty="0">
                <a:solidFill>
                  <a:srgbClr val="002060"/>
                </a:solidFill>
              </a:rPr>
              <a:t>– это не </a:t>
            </a:r>
            <a:r>
              <a:rPr lang="ru-RU" sz="2800" dirty="0" smtClean="0">
                <a:solidFill>
                  <a:srgbClr val="002060"/>
                </a:solidFill>
              </a:rPr>
              <a:t>«волшебная таблетка», </a:t>
            </a:r>
            <a:r>
              <a:rPr lang="ru-RU" sz="2800" dirty="0">
                <a:solidFill>
                  <a:srgbClr val="002060"/>
                </a:solidFill>
              </a:rPr>
              <a:t>а фундамент.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Это база для коррекции речи, моторики и эмоционального состояния</a:t>
            </a:r>
          </a:p>
          <a:p>
            <a:pPr marL="0" indent="0" fontAlgn="base">
              <a:buNone/>
            </a:pP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Занятия помогают мозгу работать слаженно, что ведет к успеху в учебе и жизни. 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" y="200025"/>
            <a:ext cx="112204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1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013" y="237751"/>
            <a:ext cx="9564731" cy="7925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МЕЖПОЛУШАРНЫЕ СВЯЗИ – ЧТО ЭТО? 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601" y="1137139"/>
            <a:ext cx="9580559" cy="5186394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Развитие когнитивных функций (памяти, внимания, речи, мышления) через межполушарное взаимодействие – это нейропсихологический подход на синхронизацию работы правого и левого полушария мозга.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Функции полушарий-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Левое: логика, речь, анализ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Правое: образы, эмоции, интуиция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Межполушарное </a:t>
            </a:r>
            <a:r>
              <a:rPr lang="ru-RU" sz="2000" b="1" dirty="0">
                <a:solidFill>
                  <a:srgbClr val="002060"/>
                </a:solidFill>
              </a:rPr>
              <a:t>взаимодействие обеспечивает объединение полушарий в единую, гармонично работающую систему, что критически важно для полноценного психического развития. </a:t>
            </a:r>
          </a:p>
          <a:p>
            <a:endParaRPr lang="ru-RU" sz="2000" dirty="0"/>
          </a:p>
        </p:txBody>
      </p:sp>
      <p:pic>
        <p:nvPicPr>
          <p:cNvPr id="1026" name="Picture 2" descr="https://files.pedopyt.ru/images/ab80f002e7af850148b81a26bcdbfb06192aa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97" y="2319664"/>
            <a:ext cx="4032733" cy="24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" y="200025"/>
            <a:ext cx="112204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308" y="741730"/>
            <a:ext cx="8808304" cy="164977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92D050"/>
                </a:solidFill>
              </a:rPr>
              <a:t/>
            </a:r>
            <a:br>
              <a:rPr lang="ru-RU" sz="5400" b="1" dirty="0" smtClean="0">
                <a:solidFill>
                  <a:srgbClr val="92D050"/>
                </a:solidFill>
              </a:rPr>
            </a:br>
            <a:r>
              <a:rPr lang="ru-RU" sz="5400" b="1" dirty="0" smtClean="0">
                <a:solidFill>
                  <a:srgbClr val="92D050"/>
                </a:solidFill>
              </a:rPr>
              <a:t>Спасибо за внимание!</a:t>
            </a:r>
            <a:endParaRPr lang="ru-RU" sz="5400" b="1" dirty="0">
              <a:solidFill>
                <a:srgbClr val="92D050"/>
              </a:solidFill>
            </a:endParaRPr>
          </a:p>
        </p:txBody>
      </p:sp>
      <p:pic>
        <p:nvPicPr>
          <p:cNvPr id="4" name="Picture 2" descr="машут руками PNG и картинки пнг | рисунок Векторы и PSD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26" y="2180492"/>
            <a:ext cx="4291012" cy="42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88" y="176579"/>
            <a:ext cx="112204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6" y="328246"/>
            <a:ext cx="1122045" cy="11810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49415" y="512913"/>
            <a:ext cx="7678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Зачем развивать межполушарное взаимодействие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1.Синхронизация </a:t>
            </a:r>
            <a:r>
              <a:rPr lang="ru-RU" sz="2800" b="1" dirty="0">
                <a:solidFill>
                  <a:srgbClr val="002060"/>
                </a:solidFill>
              </a:rPr>
              <a:t>работы </a:t>
            </a:r>
            <a:r>
              <a:rPr lang="ru-RU" sz="2800" b="1" dirty="0" smtClean="0">
                <a:solidFill>
                  <a:srgbClr val="002060"/>
                </a:solidFill>
              </a:rPr>
              <a:t>мозга</a:t>
            </a:r>
            <a:endParaRPr lang="ru-RU" sz="2800" dirty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2.Повышение </a:t>
            </a:r>
            <a:r>
              <a:rPr lang="ru-RU" sz="2800" b="1" dirty="0">
                <a:solidFill>
                  <a:srgbClr val="002060"/>
                </a:solidFill>
              </a:rPr>
              <a:t>когнитивных </a:t>
            </a:r>
            <a:r>
              <a:rPr lang="ru-RU" sz="2800" b="1" dirty="0" smtClean="0">
                <a:solidFill>
                  <a:srgbClr val="002060"/>
                </a:solidFill>
              </a:rPr>
              <a:t>  способностей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3.Профилактика </a:t>
            </a:r>
            <a:r>
              <a:rPr lang="ru-RU" sz="2800" b="1" dirty="0">
                <a:solidFill>
                  <a:srgbClr val="002060"/>
                </a:solidFill>
              </a:rPr>
              <a:t>трудностей в </a:t>
            </a:r>
            <a:r>
              <a:rPr lang="ru-RU" sz="2800" b="1" dirty="0" smtClean="0">
                <a:solidFill>
                  <a:srgbClr val="002060"/>
                </a:solidFill>
              </a:rPr>
              <a:t>обучении</a:t>
            </a:r>
            <a:r>
              <a:rPr lang="ru-RU" sz="2800" dirty="0" smtClean="0">
                <a:solidFill>
                  <a:srgbClr val="002060"/>
                </a:solidFill>
              </a:rPr>
              <a:t> 4.</a:t>
            </a:r>
            <a:r>
              <a:rPr lang="ru-RU" sz="2800" b="1" dirty="0" smtClean="0">
                <a:solidFill>
                  <a:srgbClr val="002060"/>
                </a:solidFill>
              </a:rPr>
              <a:t>Ориентировка </a:t>
            </a:r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пространстве</a:t>
            </a:r>
            <a:r>
              <a:rPr lang="ru-RU" sz="2800" dirty="0" smtClean="0">
                <a:solidFill>
                  <a:srgbClr val="002060"/>
                </a:solidFill>
              </a:rPr>
              <a:t> 5.</a:t>
            </a:r>
            <a:r>
              <a:rPr lang="ru-RU" sz="2800" b="1" dirty="0" smtClean="0">
                <a:solidFill>
                  <a:srgbClr val="002060"/>
                </a:solidFill>
              </a:rPr>
              <a:t>Эмоциональная регуляция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6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531" y="3035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Ведущее полушарие это врожденный признак.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1" y="1735015"/>
            <a:ext cx="6122087" cy="4601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Дети рождаются правшами (левополушарными), левшами (правополушарными) или </a:t>
            </a:r>
            <a:r>
              <a:rPr lang="ru-RU" sz="2800" b="1" i="1" dirty="0" err="1">
                <a:solidFill>
                  <a:srgbClr val="002060"/>
                </a:solidFill>
              </a:rPr>
              <a:t>амбидекстрами</a:t>
            </a:r>
            <a:r>
              <a:rPr lang="ru-RU" sz="2800" b="1" i="1" dirty="0">
                <a:solidFill>
                  <a:srgbClr val="002060"/>
                </a:solidFill>
              </a:rPr>
              <a:t> (</a:t>
            </a:r>
            <a:r>
              <a:rPr lang="ru-RU" sz="2800" b="1" i="1" dirty="0" err="1">
                <a:solidFill>
                  <a:srgbClr val="002060"/>
                </a:solidFill>
              </a:rPr>
              <a:t>равнополушарными</a:t>
            </a:r>
            <a:r>
              <a:rPr lang="ru-RU" sz="2800" b="1" i="1" dirty="0">
                <a:solidFill>
                  <a:srgbClr val="002060"/>
                </a:solidFill>
              </a:rPr>
              <a:t>). </a:t>
            </a:r>
            <a:r>
              <a:rPr lang="ru-RU" sz="2800" i="1" dirty="0">
                <a:solidFill>
                  <a:srgbClr val="002060"/>
                </a:solidFill>
              </a:rPr>
              <a:t>Если полушария взаимодействуют друг с другом слабо, ведущее берет основную нагрузку на </a:t>
            </a:r>
            <a:r>
              <a:rPr lang="ru-RU" sz="2800" dirty="0">
                <a:solidFill>
                  <a:srgbClr val="002060"/>
                </a:solidFill>
              </a:rPr>
              <a:t>себя, а </a:t>
            </a:r>
            <a:r>
              <a:rPr lang="ru-RU" sz="2800" b="1" i="1" u="sng" dirty="0">
                <a:solidFill>
                  <a:srgbClr val="002060"/>
                </a:solidFill>
              </a:rPr>
              <a:t>другое блокируется</a:t>
            </a:r>
            <a:r>
              <a:rPr lang="ru-RU" sz="2800" b="1" i="1" dirty="0">
                <a:solidFill>
                  <a:srgbClr val="002060"/>
                </a:solidFill>
              </a:rPr>
              <a:t>. Оба полушария начинают работать без связи.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" y="200025"/>
            <a:ext cx="1122045" cy="1130300"/>
          </a:xfrm>
          <a:prstGeom prst="rect">
            <a:avLst/>
          </a:prstGeom>
        </p:spPr>
      </p:pic>
      <p:pic>
        <p:nvPicPr>
          <p:cNvPr id="5" name="Picture 2" descr="https://ds02.infourok.ru/uploads/ex/0260/00043497-ba393f7f/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1" t="41432" r="3742" b="19334"/>
          <a:stretch/>
        </p:blipFill>
        <p:spPr bwMode="auto">
          <a:xfrm>
            <a:off x="8335108" y="2016368"/>
            <a:ext cx="3704492" cy="39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76" y="765183"/>
            <a:ext cx="6297109" cy="514604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Мозолистое тело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пучок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нервных волокон, соединяющий два полушария, обеспечивает целостность работы головного мозга.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межполушарных связей происходит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постепенно, в несколько этапов. </a:t>
            </a: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особое значение ученые придают возрастному периоду </a:t>
            </a:r>
            <a:r>
              <a:rPr lang="ru-RU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3 до 8 лет. </a:t>
            </a:r>
            <a:endParaRPr lang="ru-RU" sz="2400" b="1" u="sng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Именно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этом возрасте закладывается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интеллектуальная основа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" y="200025"/>
            <a:ext cx="1122045" cy="1130300"/>
          </a:xfrm>
          <a:prstGeom prst="rect">
            <a:avLst/>
          </a:prstGeom>
        </p:spPr>
      </p:pic>
      <p:pic>
        <p:nvPicPr>
          <p:cNvPr id="1026" name="Picture 2" descr="E:\МО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41" y="1125415"/>
            <a:ext cx="4289301" cy="444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2284" y="283338"/>
            <a:ext cx="10457645" cy="6349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Особенности развития ребенка с ОВЗ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Личность </a:t>
            </a:r>
            <a:r>
              <a:rPr lang="ru-RU" sz="2800" dirty="0">
                <a:solidFill>
                  <a:srgbClr val="002060"/>
                </a:solidFill>
              </a:rPr>
              <a:t>ребёнка с ОВЗ характеризуется специфическими особенностями, в основе которых лежит недостаточное взаимодействие между правым и левым полушариями головного мозга. Вследствие этого у детей наблюдается низкий уровень развития основных свойств внимания. Они  часто отстают в развитии словесно-логического и наглядно-образного мышления. 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8" y="343144"/>
            <a:ext cx="112204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8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57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Признаки слабого развития межполушарных связей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386" y="1230923"/>
            <a:ext cx="6811106" cy="468029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</a:rPr>
              <a:t>ребенку сложно писать под диктовку и переписывать текст; он с трудом описывает ситуацию по картинке; не может адекватно оценивать эмоции других людей;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пишет буквы в зеркальном отражении;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часто говорит сбивчиво и нечетко, нарушения речи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произвольно;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испытывает сложности в общении со сверстниками, больше общается с младшими детьми или взрослыми;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затрудняется в понимании пословиц, поговорок, юмора; у ребенка может меняться ведущая рука.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Плохая координация</a:t>
            </a:r>
          </a:p>
        </p:txBody>
      </p:sp>
      <p:pic>
        <p:nvPicPr>
          <p:cNvPr id="2050" name="Picture 2" descr="E:\МО\букв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17" y="2836986"/>
            <a:ext cx="4939682" cy="34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7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433" y="276380"/>
            <a:ext cx="10062179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Тест на определение межполушарного нарушения.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977" y="1648496"/>
            <a:ext cx="10332635" cy="477806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Ребенок держит одну руку за спиной. Взрослый притрагивается кисточкой к фалангам пальцев </a:t>
            </a:r>
            <a:r>
              <a:rPr lang="ru-RU" sz="2400" b="1" i="1" dirty="0">
                <a:solidFill>
                  <a:srgbClr val="002060"/>
                </a:solidFill>
              </a:rPr>
              <a:t>(1-й или 3-й фаланге любого пальца, кроме большого, всего 8 вариантов)</a:t>
            </a:r>
            <a:r>
              <a:rPr lang="ru-RU" sz="2400" b="1" dirty="0">
                <a:solidFill>
                  <a:srgbClr val="002060"/>
                </a:solidFill>
              </a:rPr>
              <a:t> в произвольном порядке.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Ребенок должен показать большим пальцем на другой руке, к какой фаланге, какого пальца было прикосновение.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При неправильных ответах более 30% отмечается наличие нарушения межполушарного взаимодействия и его предрасположенность к речевым нарушениям.</a:t>
            </a:r>
          </a:p>
          <a:p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" y="200025"/>
            <a:ext cx="112204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951" y="249780"/>
            <a:ext cx="10053280" cy="10368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Методика </a:t>
            </a:r>
            <a:r>
              <a:rPr lang="ru-RU" sz="3200" b="1" dirty="0" err="1" smtClean="0">
                <a:solidFill>
                  <a:srgbClr val="002060"/>
                </a:solidFill>
              </a:rPr>
              <a:t>Озерецкого</a:t>
            </a:r>
            <a:r>
              <a:rPr lang="ru-RU" sz="3200" b="1" dirty="0" smtClean="0">
                <a:solidFill>
                  <a:srgbClr val="002060"/>
                </a:solidFill>
              </a:rPr>
              <a:t> на динамический </a:t>
            </a:r>
            <a:r>
              <a:rPr lang="ru-RU" sz="3200" b="1" dirty="0" err="1" smtClean="0">
                <a:solidFill>
                  <a:srgbClr val="002060"/>
                </a:solidFill>
              </a:rPr>
              <a:t>праксис</a:t>
            </a:r>
            <a:r>
              <a:rPr lang="ru-RU" sz="3200" b="1" dirty="0" smtClean="0">
                <a:solidFill>
                  <a:srgbClr val="002060"/>
                </a:solidFill>
              </a:rPr>
              <a:t> «Кулак-ребро –ладонь»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954" y="1148862"/>
            <a:ext cx="9851663" cy="527770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002060"/>
                </a:solidFill>
              </a:rPr>
              <a:t>Ребенку показывают три положения руки на плоскости стола, последовательно сменяющих друг друга. Ладонь на плоскости, ладонь, сжатая в кулак, ладонь ребром на плоскости стола, распрямленная ладонь на плоскости стола. Ребенок выполняет пробу вместе с педагогом, затем по памяти в течение 8—10 повторений моторной программы. Проба выполняется сначала правой рукой, затем — левой, затем — двумя руками вместе.</a:t>
            </a: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5" y="105508"/>
            <a:ext cx="1122045" cy="1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869</TotalTime>
  <Words>619</Words>
  <Application>Microsoft Office PowerPoint</Application>
  <PresentationFormat>Произвольный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Тема: «Развитие когнитивных способностей у детей с ОВЗ через межполушарное взаимодействие»</vt:lpstr>
      <vt:lpstr>МЕЖПОЛУШАРНЫЕ СВЯЗИ – ЧТО ЭТО?  </vt:lpstr>
      <vt:lpstr>Презентация PowerPoint</vt:lpstr>
      <vt:lpstr>Ведущее полушарие это врожденный признак.</vt:lpstr>
      <vt:lpstr>Презентация PowerPoint</vt:lpstr>
      <vt:lpstr>Презентация PowerPoint</vt:lpstr>
      <vt:lpstr>Признаки слабого развития межполушарных связей</vt:lpstr>
      <vt:lpstr>Тест на определение межполушарного нарушения. </vt:lpstr>
      <vt:lpstr>Методика Озерецкого на динамический праксис «Кулак-ребро –ладонь»</vt:lpstr>
      <vt:lpstr>Слабое развитие межполушарных связей может быть обусловлено</vt:lpstr>
      <vt:lpstr>Основные методы и упражнения</vt:lpstr>
      <vt:lpstr>Межполушарные доски, тренажеры</vt:lpstr>
      <vt:lpstr>Симметричные рисунки</vt:lpstr>
      <vt:lpstr>Кинезеологические упражнения</vt:lpstr>
      <vt:lpstr> Перекрестные движения</vt:lpstr>
      <vt:lpstr>Презентация PowerPoint</vt:lpstr>
      <vt:lpstr>Нейроклавесы – это комплект развивающих нейроигр, предназначенный для детей для развития зрительно-моторной координации, внимания, межполушарного взаимодействия, мелкой моторики и подготовки руки к письму.  </vt:lpstr>
      <vt:lpstr>Рекомендации для выполнения упражнений. </vt:lpstr>
      <vt:lpstr>Заключение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Развиваем межполушарные связи у детей</dc:title>
  <dc:creator>пк</dc:creator>
  <cp:lastModifiedBy>ПК</cp:lastModifiedBy>
  <cp:revision>64</cp:revision>
  <dcterms:created xsi:type="dcterms:W3CDTF">2021-12-01T08:03:10Z</dcterms:created>
  <dcterms:modified xsi:type="dcterms:W3CDTF">2026-03-22T09:03:39Z</dcterms:modified>
</cp:coreProperties>
</file>