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6" r:id="rId6"/>
    <p:sldId id="286" r:id="rId7"/>
    <p:sldId id="289" r:id="rId8"/>
    <p:sldId id="300" r:id="rId9"/>
    <p:sldId id="299" r:id="rId10"/>
    <p:sldId id="288" r:id="rId11"/>
    <p:sldId id="301" r:id="rId12"/>
    <p:sldId id="306" r:id="rId13"/>
    <p:sldId id="302" r:id="rId14"/>
    <p:sldId id="291" r:id="rId15"/>
    <p:sldId id="307" r:id="rId16"/>
    <p:sldId id="304" r:id="rId17"/>
    <p:sldId id="303" r:id="rId18"/>
    <p:sldId id="308" r:id="rId19"/>
    <p:sldId id="292" r:id="rId20"/>
    <p:sldId id="294" r:id="rId21"/>
    <p:sldId id="305" r:id="rId22"/>
    <p:sldId id="296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46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866D74C-B42B-421F-991B-DC8138906F81}" type="datetime1">
              <a:rPr lang="ru-RU" smtClean="0"/>
              <a:t>22.03.2026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AFF3A6F-DEFA-45E0-9496-BEE7C2C6F3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3D963EC9-D16A-42AB-8B8A-8FDEF0583346}" type="datetime1">
              <a:rPr lang="ru-RU" smtClean="0"/>
              <a:pPr/>
              <a:t>22.03.2026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97DC217-DF71-1A49-B3EA-559F1F43B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4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4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5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8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9692640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45E425B-455F-127B-1647-045FD094F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3" y="2087561"/>
            <a:ext cx="2693306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0" y="2087563"/>
            <a:ext cx="6730274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347663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2pPr>
            <a:lvl3pPr marL="68580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3pPr>
            <a:lvl4pPr marL="91440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4pPr>
            <a:lvl5pPr marL="114300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ru-RU" sz="28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ru-RU" sz="32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ru-RU" sz="42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10643508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07A1CF7-9B3B-E43E-830E-DAB65B60824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Рисунок 14">
            <a:extLst>
              <a:ext uri="{FF2B5EF4-FFF2-40B4-BE49-F238E27FC236}">
                <a16:creationId xmlns:a16="http://schemas.microsoft.com/office/drawing/2014/main" id="{D976D8D6-3BDC-1908-3425-FEE3EEF51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75" r:id="rId9"/>
    <p:sldLayoutId id="2147483677" r:id="rId10"/>
    <p:sldLayoutId id="2147483676" r:id="rId11"/>
    <p:sldLayoutId id="2147483661" r:id="rId12"/>
    <p:sldLayoutId id="2147483666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481816#l27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normativ.kontur.ru/document?moduleId=1&amp;documentId=481516#l1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ormativ.kontur.ru/document?moduleId=1&amp;documentId=481815#l19051" TargetMode="External"/><Relationship Id="rId5" Type="http://schemas.openxmlformats.org/officeDocument/2006/relationships/hyperlink" Target="https://normativ.kontur.ru/document?moduleId=1&amp;documentId=481815#l23" TargetMode="External"/><Relationship Id="rId4" Type="http://schemas.openxmlformats.org/officeDocument/2006/relationships/hyperlink" Target="https://normativ.kontur.ru/document?moduleId=1&amp;documentId=481816#l97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102021"/>
            <a:ext cx="8593395" cy="4794444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ru-RU" sz="4400" dirty="0"/>
              <a:t>Современные подходы </a:t>
            </a:r>
            <a:br>
              <a:rPr lang="ru-RU" sz="4400" dirty="0"/>
            </a:br>
            <a:r>
              <a:rPr lang="ru-RU" sz="4400" dirty="0"/>
              <a:t>к организации деятельности начинающего </a:t>
            </a:r>
            <a:br>
              <a:rPr lang="ru-RU" sz="4400" dirty="0"/>
            </a:br>
            <a:r>
              <a:rPr lang="ru-RU" sz="4400" dirty="0"/>
              <a:t>учителя-дефектолога: </a:t>
            </a:r>
            <a:br>
              <a:rPr lang="ru-RU" sz="4400" dirty="0"/>
            </a:br>
            <a:r>
              <a:rPr lang="ru-RU" sz="4400" dirty="0"/>
              <a:t>ведение документации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5024284"/>
            <a:ext cx="9779182" cy="58993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>
            <a:defPPr>
              <a:defRPr lang="ru-RU"/>
            </a:defPPr>
          </a:lstStyle>
          <a:p>
            <a:pPr algn="r"/>
            <a:r>
              <a:rPr lang="ru-RU" dirty="0"/>
              <a:t>учитель – дефектолог МБОУ «СОШ №127» </a:t>
            </a:r>
          </a:p>
          <a:p>
            <a:pPr algn="r"/>
            <a:r>
              <a:rPr lang="ru-RU" dirty="0"/>
              <a:t>Олеся Борисовна Бабушкина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42046-59DD-C81E-FB3C-E6144586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7200"/>
            <a:ext cx="9692640" cy="840658"/>
          </a:xfrm>
        </p:spPr>
        <p:txBody>
          <a:bodyPr/>
          <a:lstStyle/>
          <a:p>
            <a:r>
              <a:rPr lang="ru-RU" sz="2400" dirty="0"/>
              <a:t>В Организационном разделе находим пункт </a:t>
            </a:r>
            <a:r>
              <a:rPr lang="ru-RU" sz="2400" b="0" u="sng" dirty="0"/>
              <a:t>196.6.1. </a:t>
            </a:r>
            <a:r>
              <a:rPr lang="ru-RU" sz="2400" b="0" dirty="0"/>
              <a:t>– </a:t>
            </a:r>
            <a:br>
              <a:rPr lang="ru-RU" sz="2400" b="0" dirty="0"/>
            </a:br>
            <a:r>
              <a:rPr lang="ru-RU" sz="2400" b="0" dirty="0"/>
              <a:t>берем названия коррекционных курсов 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3638BC-94F9-6E8F-0DE3-825C0C1C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06" y="1602659"/>
            <a:ext cx="5734016" cy="4375448"/>
          </a:xfrm>
        </p:spPr>
        <p:txBody>
          <a:bodyPr/>
          <a:lstStyle/>
          <a:p>
            <a:r>
              <a:rPr lang="ru-RU" sz="1800" dirty="0"/>
              <a:t>ФАОП ООО для обучающихся с ЗПР предусматривает три варианта федерального недельного учебного плана:</a:t>
            </a:r>
          </a:p>
          <a:p>
            <a:pPr fontAlgn="base"/>
            <a:r>
              <a:rPr lang="ru-RU" sz="1800" dirty="0"/>
              <a:t>1-й вариант - для общеобразовательных организаций, в которых обучение ведется на русском языке;</a:t>
            </a:r>
          </a:p>
          <a:p>
            <a:pPr fontAlgn="base"/>
            <a:r>
              <a:rPr lang="ru-RU" sz="1800" dirty="0"/>
              <a:t>2-й вариант - для общеобразовательных организаций (в республиках Российской Федерации), в которых обучение ведется на русском языке, но наряду с ним изучается один из государственных языков республик Российской Федерации и (или) один из языков народов Российской Федерации;</a:t>
            </a:r>
          </a:p>
          <a:p>
            <a:pPr fontAlgn="base"/>
            <a:r>
              <a:rPr lang="ru-RU" sz="1800" dirty="0"/>
              <a:t>3-й вариант - преимущественно для отдельных общеобразовательных организаций и классов, реализующих адаптированные образовательные программы для обучающихся с задержкой психического развития</a:t>
            </a:r>
          </a:p>
          <a:p>
            <a:endParaRPr lang="ru-RU" sz="20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9A17441-F231-FD82-4748-13D7BDB774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5806" y="1425677"/>
            <a:ext cx="4473677" cy="4552427"/>
          </a:xfrm>
        </p:spPr>
        <p:txBody>
          <a:bodyPr/>
          <a:lstStyle/>
          <a:p>
            <a:r>
              <a:rPr lang="ru-RU" sz="1600" dirty="0"/>
              <a:t>Федеральный недельный учебный план основного общего образования обучающихся с ЗПР для 5-дневной учебной недели (1 вариант)</a:t>
            </a:r>
          </a:p>
          <a:p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3DB3F3-2D99-6DFC-71B6-FA2B119F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8" y="2981779"/>
            <a:ext cx="6068312" cy="27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4CFB73D-B7C9-A177-04F3-E48E841A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69008"/>
            <a:ext cx="8769610" cy="257586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Содержательный раздел регламентирует Программу коррекционных курсов, ссылаясь на Приложение №15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8258" y="3224981"/>
            <a:ext cx="4306530" cy="2131244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ctr">
              <a:buNone/>
            </a:pPr>
            <a:r>
              <a:rPr lang="ru-RU" sz="2800" dirty="0"/>
              <a:t>Пункт </a:t>
            </a:r>
            <a:r>
              <a:rPr lang="ru-RU" sz="2800" u="sng" dirty="0"/>
              <a:t>7.3.2.6.3. </a:t>
            </a:r>
            <a:r>
              <a:rPr lang="ru-RU" sz="2800" dirty="0"/>
              <a:t>прописывает Коррекционный курс «Психокоррекционные занятия (дефектологические)» 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B4C9E3C-B542-BB18-E94E-BCCD2F78C0B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5201266" y="3466268"/>
            <a:ext cx="6862916" cy="14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0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98852C6-B85B-95F7-EE36-87E8C7D4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6"/>
            <a:ext cx="9779183" cy="1567404"/>
          </a:xfrm>
        </p:spPr>
        <p:txBody>
          <a:bodyPr/>
          <a:lstStyle/>
          <a:p>
            <a:r>
              <a:rPr lang="ru-RU" sz="4000" dirty="0"/>
              <a:t>Открываем Приложение №15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06186671-0561-5AE9-D51A-E03A1F34136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950259" y="2652713"/>
            <a:ext cx="8213695" cy="34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FEB43-EBF1-0450-CB20-9607D96E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75302"/>
            <a:ext cx="9779183" cy="1995949"/>
          </a:xfrm>
        </p:spPr>
        <p:txBody>
          <a:bodyPr/>
          <a:lstStyle/>
          <a:p>
            <a:pPr algn="ctr"/>
            <a:r>
              <a:rPr lang="ru-RU" sz="3200" dirty="0"/>
              <a:t>Пункт </a:t>
            </a:r>
            <a:r>
              <a:rPr lang="ru-RU" sz="3200" b="0" u="sng" dirty="0"/>
              <a:t>7.3.2.13.</a:t>
            </a:r>
            <a:r>
              <a:rPr lang="ru-RU" sz="3200" b="0" dirty="0"/>
              <a:t> </a:t>
            </a:r>
            <a:br>
              <a:rPr lang="ru-RU" sz="3200" b="0" dirty="0"/>
            </a:br>
            <a:r>
              <a:rPr lang="ru-RU" sz="3200" dirty="0"/>
              <a:t>Рабочая программа коррекционно-развивающего курса должна иметь следующую структуру: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5E4F9-D986-E1BC-3216-B0F52723ADE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2116" y="2023984"/>
            <a:ext cx="4090219" cy="354107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пояснительная записка;</a:t>
            </a:r>
          </a:p>
          <a:p>
            <a:pPr fontAlgn="base"/>
            <a:r>
              <a:rPr lang="ru-RU" dirty="0"/>
              <a:t>общая характеристика коррекционного курса;</a:t>
            </a:r>
          </a:p>
          <a:p>
            <a:pPr fontAlgn="base"/>
            <a:r>
              <a:rPr lang="ru-RU" dirty="0"/>
              <a:t>цели и задачи изучения коррекционного курса;</a:t>
            </a:r>
          </a:p>
          <a:p>
            <a:pPr fontAlgn="base"/>
            <a:r>
              <a:rPr lang="ru-RU" dirty="0"/>
              <a:t>место коррекционного курса в учебном плане;</a:t>
            </a:r>
          </a:p>
          <a:p>
            <a:pPr fontAlgn="base"/>
            <a:r>
              <a:rPr lang="ru-RU" dirty="0"/>
              <a:t>основные содержательные линии программы коррекционного курса;</a:t>
            </a:r>
          </a:p>
          <a:p>
            <a:pPr fontAlgn="base"/>
            <a:r>
              <a:rPr lang="ru-RU" dirty="0"/>
              <a:t>содержание коррекционного курса (по классам);</a:t>
            </a:r>
          </a:p>
          <a:p>
            <a:pPr fontAlgn="base"/>
            <a:r>
              <a:rPr lang="ru-RU" dirty="0"/>
              <a:t>планируемые результаты освоения коррекционного курса.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AAF798E-12C4-8991-EA92-D7B9A9CA945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52335" y="2432753"/>
            <a:ext cx="6795685" cy="2723536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02DF746-C778-2507-D46E-3607075B1188}"/>
              </a:ext>
            </a:extLst>
          </p:cNvPr>
          <p:cNvCxnSpPr/>
          <p:nvPr/>
        </p:nvCxnSpPr>
        <p:spPr>
          <a:xfrm flipH="1">
            <a:off x="6233652" y="2566219"/>
            <a:ext cx="1887793" cy="1661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8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3397-B7DD-7A57-E165-2E1618D7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69008"/>
            <a:ext cx="9451347" cy="2084258"/>
          </a:xfrm>
        </p:spPr>
        <p:txBody>
          <a:bodyPr/>
          <a:lstStyle/>
          <a:p>
            <a:r>
              <a:rPr lang="ru-RU" sz="3600" b="0" dirty="0"/>
              <a:t>Пункт </a:t>
            </a:r>
            <a:r>
              <a:rPr lang="ru-RU" sz="3600" b="0" u="sng" dirty="0"/>
              <a:t>7.3.2.6.4. </a:t>
            </a:r>
            <a:r>
              <a:rPr lang="ru-RU" sz="3600" b="0" dirty="0"/>
              <a:t>  делит коррекционный курс «Психокоррекционные занятия (дефектологические)» на модули и разделы программы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496CF-DB9B-4104-BF6A-66E1544DBA8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04334" y="2153265"/>
            <a:ext cx="5594556" cy="4129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Модуль </a:t>
            </a:r>
            <a:r>
              <a:rPr lang="ru-RU" u="sng" dirty="0"/>
              <a:t>«Коррекция и развитие базовых приемов мыслительной деятельности» </a:t>
            </a:r>
            <a:r>
              <a:rPr lang="ru-RU" dirty="0"/>
              <a:t>(разделы: «Коррекция и развитие базовых логических действий и мыслительных операций анализа, синтеза, сравнения, классификации», «Коррекция и развитие базовых логических действий и мыслительных операций обобщения, абстрагирования, конкретизации», «Развитие логических умений делать суждения умозаключение, определять и подводить под понятие», «Развитие способности к пониманию скрытого смысла пословиц и поговорок, текстов»).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5E3559-B074-9D12-CFAA-98A4DE7B04C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10168" y="2153266"/>
            <a:ext cx="4109883" cy="3637934"/>
          </a:xfrm>
        </p:spPr>
        <p:txBody>
          <a:bodyPr>
            <a:normAutofit/>
          </a:bodyPr>
          <a:lstStyle/>
          <a:p>
            <a:r>
              <a:rPr lang="ru-RU" dirty="0"/>
              <a:t>Модуль </a:t>
            </a:r>
            <a:r>
              <a:rPr lang="ru-RU" u="sng" dirty="0"/>
              <a:t>«Коррекция и развитие познавательной деятельности на учебном материале» </a:t>
            </a:r>
            <a:r>
              <a:rPr lang="ru-RU" dirty="0"/>
              <a:t>(разделы: «Познавательные действия при работе с алгоритмами», «Познавательные действия при работе с информацией, коррекция и развитие познавательных процессов», «Познавательные действия по преобразованию информации»).</a:t>
            </a:r>
          </a:p>
        </p:txBody>
      </p:sp>
    </p:spTree>
    <p:extLst>
      <p:ext uri="{BB962C8B-B14F-4D97-AF65-F5344CB8AC3E}">
        <p14:creationId xmlns:p14="http://schemas.microsoft.com/office/powerpoint/2010/main" val="137286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76A7FBD3-342F-4F5E-EC6B-FF2BA5EE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779183" cy="8368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97455E71-42F7-6BAF-0282-9BF1A635C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37" y="136526"/>
            <a:ext cx="10868271" cy="5910314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1B51F0F-AA92-B5FD-5236-FC4875DB7928}"/>
              </a:ext>
            </a:extLst>
          </p:cNvPr>
          <p:cNvCxnSpPr/>
          <p:nvPr/>
        </p:nvCxnSpPr>
        <p:spPr>
          <a:xfrm flipV="1">
            <a:off x="2772697" y="2153265"/>
            <a:ext cx="3519948" cy="365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74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EF58C-138C-55F4-DA77-4C3F06C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111" y="457199"/>
            <a:ext cx="5653548" cy="224917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400" b="0" dirty="0"/>
              <a:t>Приказ Минпросвещения РФ</a:t>
            </a:r>
            <a:br>
              <a:rPr lang="ru-RU" sz="2400" b="0" dirty="0"/>
            </a:br>
            <a:r>
              <a:rPr lang="ru-RU" sz="2400" b="0" dirty="0"/>
              <a:t> от 24.11.2022 № 1025 — наш ориентир в создании идеальной программы коррекционных курсов!</a:t>
            </a:r>
            <a:br>
              <a:rPr lang="ru-RU" sz="2400" b="0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4A1090-3D38-3F47-5B93-B3B721B47B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90173" y="2706369"/>
            <a:ext cx="8480485" cy="3383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На прошлых слайдах:</a:t>
            </a:r>
            <a:br>
              <a:rPr lang="ru-RU" sz="2800" dirty="0"/>
            </a:br>
            <a:r>
              <a:rPr lang="ru-RU" sz="2800" dirty="0"/>
              <a:t>выделила главные требования документа;</a:t>
            </a:r>
            <a:br>
              <a:rPr lang="ru-RU" sz="2800" dirty="0"/>
            </a:br>
            <a:r>
              <a:rPr lang="ru-RU" sz="2800" dirty="0"/>
              <a:t>обозначила зоны повышенного внимания — те самые «проблемные звенья»;</a:t>
            </a:r>
            <a:br>
              <a:rPr lang="ru-RU" sz="2800" dirty="0"/>
            </a:br>
            <a:r>
              <a:rPr lang="ru-RU" sz="2800" dirty="0"/>
              <a:t>подготовила для вас QR‑коды со ссылками на </a:t>
            </a:r>
          </a:p>
          <a:p>
            <a:pPr marL="0" indent="0">
              <a:buNone/>
            </a:pPr>
            <a:r>
              <a:rPr lang="ru-RU" sz="2800" dirty="0"/>
              <a:t> необходимые ресурсы.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504D03-4B73-C794-23D2-43360D511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64" y="1169174"/>
            <a:ext cx="2933954" cy="2941575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9E1853E4-9DB2-E64B-0288-CF49B8214E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3108" y="1179871"/>
            <a:ext cx="2663403" cy="29201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16A85F-719D-B840-DAF1-DC1AB007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62" y="852386"/>
            <a:ext cx="3339046" cy="33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CC7FC500-BBFB-3AA4-BEDE-038CB94FFF61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Ищите обратную связь</a:t>
            </a:r>
          </a:p>
          <a:p>
            <a:pPr rtl="0">
              <a:lnSpc>
                <a:spcPct val="80000"/>
              </a:lnSpc>
            </a:pPr>
            <a:r>
              <a:rPr lang="ru-RU" dirty="0"/>
              <a:t>Обдумывайте результаты</a:t>
            </a:r>
          </a:p>
          <a:p>
            <a:pPr rtl="0">
              <a:lnSpc>
                <a:spcPct val="80000"/>
              </a:lnSpc>
            </a:pPr>
            <a:r>
              <a:rPr lang="ru-RU" dirty="0"/>
              <a:t>Изучайте новые методы</a:t>
            </a:r>
          </a:p>
          <a:p>
            <a:pPr rtl="0"/>
            <a:r>
              <a:rPr lang="ru-RU" dirty="0"/>
              <a:t>Поставьте личные цели</a:t>
            </a:r>
          </a:p>
          <a:p>
            <a:pPr rtl="0">
              <a:lnSpc>
                <a:spcPct val="80000"/>
              </a:lnSpc>
            </a:pPr>
            <a:r>
              <a:rPr lang="ru-RU" dirty="0"/>
              <a:t>Повторяйте и адаптируйтесь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5C7B5A-A5C3-15D4-DF71-B692D28942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1791970"/>
            <a:ext cx="5943600" cy="4297680"/>
          </a:xfrm>
        </p:spPr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dirty="0"/>
              <a:t>Чтобы работа была эффективной и соответствовала требованиям:</a:t>
            </a:r>
          </a:p>
          <a:p>
            <a:pPr lvl="0"/>
            <a:r>
              <a:rPr lang="ru-RU" dirty="0"/>
              <a:t>Храните копии всех подписанных родителями согласий.</a:t>
            </a:r>
          </a:p>
          <a:p>
            <a:pPr lvl="0"/>
            <a:r>
              <a:rPr lang="ru-RU" dirty="0"/>
              <a:t>Ведите журналы чётко, без исправлений; </a:t>
            </a:r>
          </a:p>
          <a:p>
            <a:pPr lvl="0"/>
            <a:r>
              <a:rPr lang="ru-RU" dirty="0"/>
              <a:t>Обновляйте рабочие программы ежегодно, даже если изменений нет.</a:t>
            </a:r>
          </a:p>
          <a:p>
            <a:pPr lvl="0"/>
            <a:r>
              <a:rPr lang="ru-RU" dirty="0"/>
              <a:t>Согласовывайте график и расписание с замдиректора по УВР.</a:t>
            </a:r>
          </a:p>
          <a:p>
            <a:pPr lvl="0"/>
            <a:r>
              <a:rPr lang="ru-RU" dirty="0"/>
              <a:t>Фиксируйте все консультации с родителями и педагогами — это поможет при составлении отчётов.</a:t>
            </a:r>
          </a:p>
          <a:p>
            <a:pPr lvl="0"/>
            <a:r>
              <a:rPr lang="ru-RU" dirty="0"/>
              <a:t>Регулярно проверяйте актуальность документов на официальных порталах.</a:t>
            </a:r>
          </a:p>
          <a:p>
            <a:pPr lvl="1"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A2DE01-6D22-D5C2-D54D-9AB5AB44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4958909" cy="1096298"/>
          </a:xfrm>
        </p:spPr>
        <p:txBody>
          <a:bodyPr/>
          <a:lstStyle/>
          <a:p>
            <a:pPr algn="r"/>
            <a:r>
              <a:rPr lang="ru-RU" dirty="0"/>
              <a:t>Практические рекомендации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57FF46-229A-6702-2C0C-BAF4B408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478331" y="640080"/>
            <a:ext cx="4958908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26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AD410-86F2-7EE3-EF58-9686A57D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860324"/>
          </a:xfrm>
        </p:spPr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123ACC-E9B0-0502-6F2A-310BD65DF11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490" y="1791969"/>
            <a:ext cx="5943600" cy="4297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/>
              <a:t>Для самообразования и оперативного поиска информации используйте:</a:t>
            </a:r>
          </a:p>
          <a:p>
            <a:pPr lvl="0"/>
            <a:r>
              <a:rPr lang="ru-RU" sz="2200" b="1" dirty="0"/>
              <a:t>Официальные правовые базы:</a:t>
            </a:r>
            <a:r>
              <a:rPr lang="ru-RU" sz="2200" dirty="0"/>
              <a:t> «КонсультантПлюс», «Гарант», «Контур. Норматив» </a:t>
            </a:r>
          </a:p>
          <a:p>
            <a:pPr lvl="0"/>
            <a:r>
              <a:rPr lang="ru-RU" sz="2200" b="1" dirty="0"/>
              <a:t>Методические материалы:</a:t>
            </a:r>
            <a:r>
              <a:rPr lang="ru-RU" sz="2200" dirty="0"/>
              <a:t> журналы «Дефектология», «Воспитание и обучение детей с нарушениями развития».</a:t>
            </a:r>
          </a:p>
          <a:p>
            <a:pPr lvl="0"/>
            <a:r>
              <a:rPr lang="ru-RU" sz="2200" b="1" dirty="0"/>
              <a:t>Вебинары и курсы повышения квалификации</a:t>
            </a:r>
            <a:r>
              <a:rPr lang="ru-RU" sz="2200" dirty="0"/>
              <a:t> по актуальным изменениям в законодательстве.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ABDFD03-15DE-BCF6-F279-36E761595120}"/>
              </a:ext>
            </a:extLst>
          </p:cNvPr>
          <p:cNvPicPr>
            <a:picLocks noGrp="1" noChangeAspect="1" noChangeArrowheads="1"/>
          </p:cNvPicPr>
          <p:nvPr>
            <p:ph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55068"/>
            <a:ext cx="4298950" cy="3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3176451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Спасибо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внимание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доверие!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7BB04B7-47A4-741B-59E0-F0E6F2126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4906297"/>
            <a:ext cx="6717978" cy="169915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r" rtl="0"/>
            <a:r>
              <a:rPr lang="ru-RU" sz="2000" dirty="0">
                <a:solidFill>
                  <a:srgbClr val="7030A0"/>
                </a:solidFill>
              </a:rPr>
              <a:t>Олеся Борисовна</a:t>
            </a:r>
          </a:p>
          <a:p>
            <a:pPr algn="r" rtl="0"/>
            <a:r>
              <a:rPr lang="ru-RU" sz="2000" dirty="0">
                <a:solidFill>
                  <a:srgbClr val="7030A0"/>
                </a:solidFill>
              </a:rPr>
              <a:t>8-992-133-6354</a:t>
            </a:r>
          </a:p>
          <a:p>
            <a:pPr algn="r" rtl="0"/>
            <a:r>
              <a:rPr lang="en-US" sz="2000" dirty="0">
                <a:solidFill>
                  <a:srgbClr val="7030A0"/>
                </a:solidFill>
              </a:rPr>
              <a:t>o.turina2014@yandex.ru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757084"/>
            <a:ext cx="5936137" cy="4729316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3200" dirty="0"/>
              <a:t>Меня зовут Олеся Борисовна Бабушкина!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     Обращаюсь к вам с приглашением присоединиться к группе «МО Дефектологов Алтайского края» — если вы ещё не стали её участником.</a:t>
            </a:r>
            <a:br>
              <a:rPr lang="ru-RU" sz="3200" dirty="0"/>
            </a:br>
            <a:r>
              <a:rPr lang="ru-RU" sz="3200" dirty="0"/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8B5A0A-AE55-9C99-0809-85CFCF7CBC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8607" b="18607"/>
          <a:stretch>
            <a:fillRect/>
          </a:stretch>
        </p:blipFill>
        <p:spPr>
          <a:prstGeom prst="ellipse">
            <a:avLst/>
          </a:prstGeom>
          <a:solidFill>
            <a:srgbClr val="DAE5EF"/>
          </a:solidFill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24465"/>
            <a:ext cx="6779208" cy="6027174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3200" b="0" dirty="0"/>
              <a:t>Для удобства работы и более </a:t>
            </a:r>
            <a:br>
              <a:rPr lang="ru-RU" sz="3200" b="0" dirty="0"/>
            </a:br>
            <a:r>
              <a:rPr lang="ru-RU" sz="3200" b="0" dirty="0"/>
              <a:t>чёткого понимания нормативной </a:t>
            </a:r>
            <a:br>
              <a:rPr lang="ru-RU" sz="3200" b="0" dirty="0"/>
            </a:br>
            <a:r>
              <a:rPr lang="ru-RU" sz="3200" b="0" dirty="0"/>
              <a:t>базы мной разработан </a:t>
            </a:r>
            <a:br>
              <a:rPr lang="ru-RU" sz="3200" b="0" dirty="0"/>
            </a:br>
            <a:r>
              <a:rPr lang="ru-RU" sz="3200" b="0" dirty="0"/>
              <a:t>специализированный буклет. </a:t>
            </a:r>
            <a:br>
              <a:rPr lang="ru-RU" sz="3200" b="0" dirty="0"/>
            </a:br>
            <a:r>
              <a:rPr lang="ru-RU" sz="3200" b="0" dirty="0"/>
              <a:t>В нём систематизированы </a:t>
            </a:r>
            <a:br>
              <a:rPr lang="ru-RU" sz="3200" b="0" dirty="0"/>
            </a:br>
            <a:r>
              <a:rPr lang="ru-RU" sz="3200" b="0" dirty="0"/>
              <a:t>ключевые документы, </a:t>
            </a:r>
            <a:br>
              <a:rPr lang="ru-RU" sz="3200" b="0" dirty="0"/>
            </a:br>
            <a:r>
              <a:rPr lang="ru-RU" sz="3200" b="0" dirty="0"/>
              <a:t>регламентирующие </a:t>
            </a:r>
            <a:br>
              <a:rPr lang="ru-RU" sz="3200" b="0" dirty="0"/>
            </a:br>
            <a:r>
              <a:rPr lang="ru-RU" sz="3200" b="0" dirty="0"/>
              <a:t>профессиональную деятельность учителя‑дефектолога.</a:t>
            </a:r>
            <a:endParaRPr lang="ru-RU" sz="3200" dirty="0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184EC0A-D59A-2DF4-8BE4-FF380734D9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65" b="865"/>
          <a:stretch>
            <a:fillRect/>
          </a:stretch>
        </p:blipFill>
        <p:spPr>
          <a:prstGeom prst="ellipse">
            <a:avLst/>
          </a:prstGeom>
          <a:solidFill>
            <a:srgbClr val="DAE5EF"/>
          </a:solidFill>
        </p:spPr>
      </p:pic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45085"/>
            <a:ext cx="11808542" cy="160083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Основные нормативно-правовые акты: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2CDDE6-2444-4710-CB08-CD85DB3B3E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3291" y="2330245"/>
            <a:ext cx="10553384" cy="4355690"/>
          </a:xfrm>
        </p:spPr>
        <p:txBody>
          <a:bodyPr>
            <a:normAutofit/>
          </a:bodyPr>
          <a:lstStyle/>
          <a:p>
            <a:r>
              <a:rPr lang="ru-RU" b="1" dirty="0"/>
              <a:t>Конституция РФ</a:t>
            </a:r>
            <a:r>
              <a:rPr lang="ru-RU" dirty="0"/>
              <a:t> (ст. 43) — гарантирует право на образование ;</a:t>
            </a:r>
          </a:p>
          <a:p>
            <a:r>
              <a:rPr lang="ru-RU" b="1" dirty="0"/>
              <a:t>ФЗ № 273 от 29.12.2012 «Об образовании в Российской Федерации»</a:t>
            </a:r>
            <a:r>
              <a:rPr lang="ru-RU" dirty="0"/>
              <a:t> </a:t>
            </a:r>
          </a:p>
          <a:p>
            <a:r>
              <a:rPr lang="ru-RU" b="1" dirty="0"/>
              <a:t>ФЗ № 46 от 03.05.2012 «О ратификации Конвенции ООН о правах инвалидов»</a:t>
            </a:r>
            <a:r>
              <a:rPr lang="ru-RU" dirty="0"/>
              <a:t> — закрепляет принцип инклюзивного образования на международном уровне </a:t>
            </a:r>
          </a:p>
          <a:p>
            <a:r>
              <a:rPr lang="ru-RU" b="1" dirty="0"/>
              <a:t>ФЗ № 181 от 24.11.1995 «О социальной защите инвалидов в РФ»</a:t>
            </a:r>
            <a:r>
              <a:rPr lang="ru-RU" dirty="0"/>
              <a:t> </a:t>
            </a:r>
          </a:p>
          <a:p>
            <a:r>
              <a:rPr lang="ru-RU" b="1" dirty="0"/>
              <a:t>Постановление Главного государственного санитарного врача РФ от 28.09.2020 № 28</a:t>
            </a:r>
            <a:r>
              <a:rPr lang="ru-RU" dirty="0"/>
              <a:t> — регулирует санитарно‑эпидемиологические требования, в т. ч. наполняемость классов </a:t>
            </a:r>
          </a:p>
          <a:p>
            <a:r>
              <a:rPr lang="ru-RU" b="1" dirty="0"/>
              <a:t>Профессиональный стандарт «Педагог‑дефектолог»</a:t>
            </a:r>
            <a:r>
              <a:rPr lang="ru-RU" dirty="0"/>
              <a:t> (Приказ Минтруда РФ от 13.03.2023 № 136н</a:t>
            </a:r>
          </a:p>
          <a:p>
            <a:r>
              <a:rPr lang="ru-RU" b="1" dirty="0"/>
              <a:t>Приказ Минпросвещения РФ от 04.04.2025 № 268</a:t>
            </a:r>
            <a:r>
              <a:rPr lang="ru-RU" dirty="0"/>
              <a:t> — особенности режима рабочего времени и времени отдыха педагогических работников.</a:t>
            </a:r>
          </a:p>
          <a:p>
            <a:pPr marL="5943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5B870-CECC-685E-903C-72B5AD14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Перечень документации </a:t>
            </a:r>
            <a:br>
              <a:rPr lang="ru-RU" dirty="0"/>
            </a:br>
            <a:r>
              <a:rPr lang="ru-RU" dirty="0"/>
              <a:t>учителя-дефектолога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5A4EA-9DD8-60DF-43C3-3BCE16200E4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3459" y="2340077"/>
            <a:ext cx="10563216" cy="41590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Положение о работе учителя‑дефектолога</a:t>
            </a:r>
            <a:r>
              <a:rPr lang="ru-RU" dirty="0"/>
              <a:t> — локальный акт, определяющий общие принципы вашей деятельности в организации.</a:t>
            </a:r>
          </a:p>
          <a:p>
            <a:pPr lvl="0"/>
            <a:r>
              <a:rPr lang="ru-RU" b="1" dirty="0"/>
              <a:t>Должностная инструкция</a:t>
            </a:r>
            <a:r>
              <a:rPr lang="ru-RU" dirty="0"/>
              <a:t> — закрепляет обязанности, права и зону ответственности (</a:t>
            </a:r>
            <a:r>
              <a:rPr lang="ru-RU" i="1" dirty="0"/>
              <a:t>Пример:</a:t>
            </a:r>
            <a:r>
              <a:rPr lang="ru-RU" dirty="0"/>
              <a:t> см. систему «Гарант»)</a:t>
            </a:r>
          </a:p>
          <a:p>
            <a:r>
              <a:rPr lang="ru-RU" b="1" dirty="0"/>
              <a:t>Годовой план работы</a:t>
            </a:r>
            <a:r>
              <a:rPr lang="ru-RU" dirty="0"/>
              <a:t> — отражает основные направления и задачи на учебный год. </a:t>
            </a:r>
          </a:p>
          <a:p>
            <a:r>
              <a:rPr lang="ru-RU" b="1" dirty="0"/>
              <a:t>Протоколы дефектологического обследования</a:t>
            </a:r>
            <a:r>
              <a:rPr lang="ru-RU" dirty="0"/>
              <a:t> — фиксируют результаты диагностики.</a:t>
            </a:r>
          </a:p>
          <a:p>
            <a:r>
              <a:rPr lang="ru-RU" b="1" dirty="0"/>
              <a:t>График работы</a:t>
            </a:r>
            <a:r>
              <a:rPr lang="ru-RU" dirty="0"/>
              <a:t> и </a:t>
            </a:r>
            <a:r>
              <a:rPr lang="ru-RU" b="1" dirty="0"/>
              <a:t>расписание коррекционных занятий</a:t>
            </a:r>
            <a:r>
              <a:rPr lang="ru-RU" dirty="0"/>
              <a:t> (утверждается директором)</a:t>
            </a:r>
          </a:p>
          <a:p>
            <a:r>
              <a:rPr lang="ru-RU" dirty="0"/>
              <a:t> С</a:t>
            </a:r>
            <a:r>
              <a:rPr lang="ru-RU" b="1" dirty="0"/>
              <a:t>писок учащихся</a:t>
            </a:r>
            <a:r>
              <a:rPr lang="ru-RU" dirty="0"/>
              <a:t>, зачисленных на занятия.</a:t>
            </a:r>
          </a:p>
          <a:p>
            <a:pPr lvl="0"/>
            <a:r>
              <a:rPr lang="ru-RU" b="1" dirty="0"/>
              <a:t>Журналы</a:t>
            </a:r>
            <a:r>
              <a:rPr lang="ru-RU" dirty="0"/>
              <a:t>: посещаемости, учёта диагностической работы, консультаций</a:t>
            </a:r>
          </a:p>
          <a:p>
            <a:r>
              <a:rPr lang="ru-RU" b="1" dirty="0"/>
              <a:t>Годовой отчёт</a:t>
            </a:r>
            <a:r>
              <a:rPr lang="ru-RU" dirty="0"/>
              <a:t> — итоговый документ о проделанной работе</a:t>
            </a:r>
          </a:p>
          <a:p>
            <a:r>
              <a:rPr lang="ru-RU" b="1" dirty="0"/>
              <a:t>Заявления и/или согласия родителей/законных представителей</a:t>
            </a:r>
            <a:r>
              <a:rPr lang="ru-RU" dirty="0"/>
              <a:t> (на основании </a:t>
            </a:r>
            <a:r>
              <a:rPr lang="ru-RU" b="1" dirty="0"/>
              <a:t>Приказа Минпросвещения РФ от 06.11.2024 № 778</a:t>
            </a:r>
            <a:r>
              <a:rPr lang="ru-RU" dirty="0"/>
              <a:t>)</a:t>
            </a:r>
          </a:p>
          <a:p>
            <a:r>
              <a:rPr lang="ru-RU" dirty="0"/>
              <a:t>Программы коррекционных курсов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81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201E2-2335-F3BB-476E-D1812CC6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81" y="45085"/>
            <a:ext cx="10573048" cy="1600835"/>
          </a:xfrm>
        </p:spPr>
        <p:txBody>
          <a:bodyPr/>
          <a:lstStyle/>
          <a:p>
            <a:r>
              <a:rPr lang="ru-RU" dirty="0"/>
              <a:t>Программы коррекционных курсов пишем на основании: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0090A-7170-DFA1-4A9A-4A2A50D61F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3627" y="2949677"/>
            <a:ext cx="10573048" cy="3657600"/>
          </a:xfrm>
        </p:spPr>
        <p:txBody>
          <a:bodyPr/>
          <a:lstStyle/>
          <a:p>
            <a:r>
              <a:rPr lang="ru-RU" b="1" dirty="0"/>
              <a:t>для дошкольного образования –</a:t>
            </a:r>
            <a:r>
              <a:rPr lang="ru-RU" dirty="0"/>
              <a:t> ФАОП ДО ОВЗ (Приказ Министерства просвещения РФ от 24 ноября 2022 г. № 1022) </a:t>
            </a:r>
          </a:p>
          <a:p>
            <a:r>
              <a:rPr lang="ru-RU" dirty="0"/>
              <a:t>для 1–4 классов — на основе </a:t>
            </a:r>
            <a:r>
              <a:rPr lang="ru-RU" b="1" dirty="0"/>
              <a:t>ФГОС ОВЗ</a:t>
            </a:r>
            <a:r>
              <a:rPr lang="ru-RU" dirty="0"/>
              <a:t> (Приказ Минпросвещения № 1598 от 19.12.2014): </a:t>
            </a:r>
          </a:p>
          <a:p>
            <a:r>
              <a:rPr lang="ru-RU" dirty="0"/>
              <a:t>для 5–9 классов — на основе </a:t>
            </a:r>
            <a:r>
              <a:rPr lang="ru-RU" b="1" dirty="0"/>
              <a:t>Приказа Минпросвещения РФ от 24.11.2022 № 1025</a:t>
            </a:r>
          </a:p>
          <a:p>
            <a:r>
              <a:rPr lang="ru-RU" dirty="0"/>
              <a:t>для обучающихся с интеллектуальными нарушениями (УО): Приказ Министерства просвещения РФ от 24 ноября 2022 г. № 1026 </a:t>
            </a:r>
          </a:p>
        </p:txBody>
      </p:sp>
    </p:spTree>
    <p:extLst>
      <p:ext uri="{BB962C8B-B14F-4D97-AF65-F5344CB8AC3E}">
        <p14:creationId xmlns:p14="http://schemas.microsoft.com/office/powerpoint/2010/main" val="202958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E190-899A-46D2-989D-C4BC6A4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709" y="457199"/>
            <a:ext cx="7531510" cy="362318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b="0" dirty="0"/>
              <a:t>Нормативные акты порой </a:t>
            </a:r>
            <a:br>
              <a:rPr lang="ru-RU" sz="3200" b="0" dirty="0"/>
            </a:br>
            <a:r>
              <a:rPr lang="ru-RU" sz="3200" b="0" dirty="0"/>
              <a:t>напоминают живые истории: </a:t>
            </a:r>
            <a:br>
              <a:rPr lang="ru-RU" sz="3200" b="0" dirty="0"/>
            </a:br>
            <a:r>
              <a:rPr lang="ru-RU" sz="3200" b="0" dirty="0"/>
              <a:t>в них есть напряжение, кульминация</a:t>
            </a:r>
            <a:br>
              <a:rPr lang="ru-RU" sz="3200" b="0" dirty="0"/>
            </a:br>
            <a:r>
              <a:rPr lang="ru-RU" sz="3200" b="0" dirty="0"/>
              <a:t> и развязка.</a:t>
            </a:r>
            <a:br>
              <a:rPr lang="ru-RU" sz="3200" b="0" dirty="0"/>
            </a:br>
            <a:r>
              <a:rPr lang="ru-RU" sz="3200" b="0" dirty="0"/>
              <a:t> Предлагаю рассмотреть самые </a:t>
            </a:r>
            <a:br>
              <a:rPr lang="ru-RU" sz="3200" b="0" dirty="0"/>
            </a:br>
            <a:r>
              <a:rPr lang="ru-RU" sz="3200" b="0" dirty="0"/>
              <a:t>«эмоциональные» документы — те, что по‑настоящему задевают</a:t>
            </a:r>
            <a:br>
              <a:rPr lang="ru-RU" sz="3200" b="0" dirty="0"/>
            </a:br>
            <a:r>
              <a:rPr lang="ru-RU" sz="3200" b="0" dirty="0"/>
              <a:t> за живое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29" y="4699818"/>
            <a:ext cx="10415309" cy="7865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Один из таких документов это –</a:t>
            </a:r>
          </a:p>
          <a:p>
            <a:pPr rtl="0"/>
            <a:r>
              <a:rPr lang="ru-RU" dirty="0"/>
              <a:t> Программы коррекционных курсов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45A7C7B-0E58-713D-B6F1-7F3119E070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-712" t="-4617" r="7537" b="7257"/>
          <a:stretch>
            <a:fillRect/>
          </a:stretch>
        </p:blipFill>
        <p:spPr>
          <a:xfrm>
            <a:off x="481782" y="1157224"/>
            <a:ext cx="3451122" cy="3198466"/>
          </a:xfrm>
          <a:prstGeom prst="ellipse">
            <a:avLst/>
          </a:prstGeom>
          <a:solidFill>
            <a:srgbClr val="DAE5EF"/>
          </a:solidFill>
        </p:spPr>
      </p:pic>
    </p:spTree>
    <p:extLst>
      <p:ext uri="{BB962C8B-B14F-4D97-AF65-F5344CB8AC3E}">
        <p14:creationId xmlns:p14="http://schemas.microsoft.com/office/powerpoint/2010/main" val="77975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1E6FA-70F6-8974-C33C-F7FD478EA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290" y="1661651"/>
            <a:ext cx="4994786" cy="4159046"/>
          </a:xfrm>
        </p:spPr>
        <p:txBody>
          <a:bodyPr/>
          <a:lstStyle/>
          <a:p>
            <a:r>
              <a:rPr lang="ru-RU" sz="4400" dirty="0"/>
              <a:t>Рассмотрим на примере 5 – 9 классов для обучающихся с ЗПР – </a:t>
            </a:r>
            <a:r>
              <a:rPr lang="ru-RU" sz="2800" dirty="0"/>
              <a:t>выделим основные моменты</a:t>
            </a:r>
            <a:endParaRPr lang="ru-RU" sz="4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CC2FF0-314C-4B3F-9BBD-DFF72C8C46B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-16779" t="-23155" r="-16290" b="-24639"/>
          <a:stretch>
            <a:fillRect/>
          </a:stretch>
        </p:blipFill>
        <p:spPr>
          <a:xfrm>
            <a:off x="0" y="457200"/>
            <a:ext cx="4757738" cy="5221288"/>
          </a:xfrm>
          <a:prstGeom prst="ellipse">
            <a:avLst/>
          </a:prstGeom>
          <a:solidFill>
            <a:srgbClr val="DAE5EF"/>
          </a:solidFill>
        </p:spPr>
      </p:pic>
    </p:spTree>
    <p:extLst>
      <p:ext uri="{BB962C8B-B14F-4D97-AF65-F5344CB8AC3E}">
        <p14:creationId xmlns:p14="http://schemas.microsoft.com/office/powerpoint/2010/main" val="233576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69335-ACC5-3E10-48B8-3D6D5FD6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89" y="457200"/>
            <a:ext cx="3146323" cy="3200400"/>
          </a:xfrm>
        </p:spPr>
        <p:txBody>
          <a:bodyPr/>
          <a:lstStyle/>
          <a:p>
            <a:r>
              <a:rPr lang="ru-RU" sz="2800" b="0" dirty="0"/>
              <a:t>Приказ Минпросвещения РФ от 24.11.2022 N 1025</a:t>
            </a:r>
            <a:br>
              <a:rPr lang="ru-RU" b="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E3B231-AD38-3BD2-A0E1-C2FE02348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5348" y="3657599"/>
            <a:ext cx="3514704" cy="2163097"/>
          </a:xfrm>
        </p:spPr>
        <p:txBody>
          <a:bodyPr/>
          <a:lstStyle/>
          <a:p>
            <a:r>
              <a:rPr lang="ru-RU" sz="1800" dirty="0">
                <a:hlinkClick r:id="rId2"/>
              </a:rPr>
              <a:t>Приказ</a:t>
            </a:r>
            <a:r>
              <a:rPr lang="ru-RU" sz="1800" dirty="0"/>
              <a:t>, Программа (Разделы </a:t>
            </a:r>
            <a:r>
              <a:rPr lang="ru-RU" sz="1800" dirty="0">
                <a:hlinkClick r:id="rId3"/>
              </a:rPr>
              <a:t>I</a:t>
            </a:r>
            <a:r>
              <a:rPr lang="ru-RU" sz="1800" dirty="0"/>
              <a:t> - </a:t>
            </a:r>
            <a:r>
              <a:rPr lang="ru-RU" sz="1800" dirty="0">
                <a:hlinkClick r:id="rId4"/>
              </a:rPr>
              <a:t>XXV</a:t>
            </a:r>
            <a:r>
              <a:rPr lang="ru-RU" sz="1800" dirty="0"/>
              <a:t>), Приложения </a:t>
            </a:r>
            <a:r>
              <a:rPr lang="ru-RU" sz="1800" dirty="0">
                <a:hlinkClick r:id="rId5"/>
              </a:rPr>
              <a:t>1</a:t>
            </a:r>
            <a:r>
              <a:rPr lang="ru-RU" sz="1800" dirty="0"/>
              <a:t> - </a:t>
            </a:r>
            <a:r>
              <a:rPr lang="ru-RU" sz="1800" dirty="0">
                <a:hlinkClick r:id="rId6"/>
              </a:rPr>
              <a:t>16</a:t>
            </a:r>
            <a:r>
              <a:rPr lang="ru-RU" sz="1800" dirty="0"/>
              <a:t> к нему включены в систему отдельными документами</a:t>
            </a:r>
            <a:r>
              <a:rPr lang="ru-RU" dirty="0"/>
              <a:t>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52B6A59-A73F-43AD-F752-255072D3A6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87627-7347-6288-1CA8-F4B0CD835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37304"/>
            <a:ext cx="7620660" cy="5509737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32C4432-A14C-B87D-5A5D-1642088F4DFD}"/>
              </a:ext>
            </a:extLst>
          </p:cNvPr>
          <p:cNvCxnSpPr/>
          <p:nvPr/>
        </p:nvCxnSpPr>
        <p:spPr>
          <a:xfrm flipH="1">
            <a:off x="6725265" y="4267200"/>
            <a:ext cx="1406012" cy="155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6146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419_TF45331398_Win32" id="{1985D359-9A42-449B-9FEF-EE73ED6449AE}" vid="{2CEC5633-45B8-4D07-A961-F20A3F04FFE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{8465AFFA-6C04-453C-B806-69161E84D06E}TF0e83fa2d-9a66-4e5e-9e82-acc620be7a49b1e397fc_win32-ad9bd7122186</Template>
  <TotalTime>368</TotalTime>
  <Words>1064</Words>
  <Application>Microsoft Office PowerPoint</Application>
  <PresentationFormat>Широкоэкранный</PresentationFormat>
  <Paragraphs>89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Пользовательская</vt:lpstr>
      <vt:lpstr>Современные подходы  к организации деятельности начинающего  учителя-дефектолога:  ведение документации</vt:lpstr>
      <vt:lpstr>Меня зовут Олеся Борисовна Бабушкина!       Обращаюсь к вам с приглашением присоединиться к группе «МО Дефектологов Алтайского края» — если вы ещё не стали её участником.       </vt:lpstr>
      <vt:lpstr>Для удобства работы и более  чёткого понимания нормативной  базы мной разработан  специализированный буклет.  В нём систематизированы  ключевые документы,  регламентирующие  профессиональную деятельность учителя‑дефектолога.</vt:lpstr>
      <vt:lpstr>Основные нормативно-правовые акты:</vt:lpstr>
      <vt:lpstr>Перечень документации  учителя-дефектолога</vt:lpstr>
      <vt:lpstr>Программы коррекционных курсов пишем на основании:</vt:lpstr>
      <vt:lpstr>Нормативные акты порой  напоминают живые истории:  в них есть напряжение, кульминация  и развязка.  Предлагаю рассмотреть самые  «эмоциональные» документы — те, что по‑настоящему задевают  за живое</vt:lpstr>
      <vt:lpstr>Рассмотрим на примере 5 – 9 классов для обучающихся с ЗПР – выделим основные моменты</vt:lpstr>
      <vt:lpstr>Приказ Минпросвещения РФ от 24.11.2022 N 1025 </vt:lpstr>
      <vt:lpstr>В Организационном разделе находим пункт 196.6.1. –  берем названия коррекционных курсов </vt:lpstr>
      <vt:lpstr>Содержательный раздел регламентирует Программу коррекционных курсов, ссылаясь на Приложение №15</vt:lpstr>
      <vt:lpstr>Открываем Приложение №15</vt:lpstr>
      <vt:lpstr>Пункт 7.3.2.13.  Рабочая программа коррекционно-развивающего курса должна иметь следующую структуру: </vt:lpstr>
      <vt:lpstr>Пункт 7.3.2.6.4.   делит коррекционный курс «Психокоррекционные занятия (дефектологические)» на модули и разделы программы</vt:lpstr>
      <vt:lpstr>Презентация PowerPoint</vt:lpstr>
      <vt:lpstr>Приказ Минпросвещения РФ  от 24.11.2022 № 1025 — наш ориентир в создании идеальной программы коррекционных курсов! </vt:lpstr>
      <vt:lpstr>Практические рекомендации</vt:lpstr>
      <vt:lpstr>Полезные ресурсы</vt:lpstr>
      <vt:lpstr>Спасибо за внимание  и  доверие!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Nastay Turina</dc:creator>
  <cp:lastModifiedBy>Nastay Turina</cp:lastModifiedBy>
  <cp:revision>4</cp:revision>
  <dcterms:created xsi:type="dcterms:W3CDTF">2026-03-22T07:18:12Z</dcterms:created>
  <dcterms:modified xsi:type="dcterms:W3CDTF">2026-03-22T14:19:39Z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