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60" r:id="rId2"/>
    <p:sldId id="357" r:id="rId3"/>
    <p:sldId id="359" r:id="rId4"/>
    <p:sldId id="358" r:id="rId5"/>
    <p:sldId id="256" r:id="rId6"/>
    <p:sldId id="369" r:id="rId7"/>
    <p:sldId id="363" r:id="rId8"/>
    <p:sldId id="364" r:id="rId9"/>
    <p:sldId id="367" r:id="rId10"/>
    <p:sldId id="288" r:id="rId11"/>
    <p:sldId id="368" r:id="rId12"/>
    <p:sldId id="362" r:id="rId13"/>
    <p:sldId id="365" r:id="rId14"/>
    <p:sldId id="366" r:id="rId15"/>
    <p:sldId id="361" r:id="rId16"/>
  </p:sldIdLst>
  <p:sldSz cx="12192000" cy="6858000"/>
  <p:notesSz cx="6858000" cy="9144000"/>
  <p:embeddedFontLst>
    <p:embeddedFont>
      <p:font typeface="Open Sans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 1 Bold" panose="020B0604020202020204" charset="0"/>
      <p:regular r:id="rId23"/>
    </p:embeddedFont>
    <p:embeddedFont>
      <p:font typeface="PT Sans" panose="020B0604020202020204" charset="0"/>
      <p:regular r:id="rId24"/>
      <p:bold r:id="rId25"/>
      <p:italic r:id="rId26"/>
      <p:boldItalic r:id="rId27"/>
    </p:embeddedFont>
    <p:embeddedFont>
      <p:font typeface="DIN Condensed Light" panose="020B0604020202020204" charset="-52"/>
      <p:regular r:id="rId28"/>
    </p:embeddedFont>
    <p:embeddedFont>
      <p:font typeface="Montserrat" panose="020B0604020202020204" charset="-52"/>
      <p:regular r:id="rId29"/>
      <p:bold r:id="rId30"/>
      <p:italic r:id="rId31"/>
      <p:boldItalic r:id="rId32"/>
    </p:embeddedFont>
    <p:embeddedFont>
      <p:font typeface="Open Sans 1" panose="020B0604020202020204" charset="0"/>
      <p:regular r:id="rId33"/>
    </p:embeddedFont>
    <p:embeddedFont>
      <p:font typeface="Open Sans 2" panose="020B0604020202020204" charset="0"/>
      <p:regular r:id="rId34"/>
    </p:embeddedFont>
    <p:embeddedFont>
      <p:font typeface="Wingdings 3" panose="05040102010807070707" pitchFamily="18" charset="2"/>
      <p:regular r:id="rId35"/>
    </p:embeddedFont>
    <p:embeddedFont>
      <p:font typeface="Century" panose="02040604050505020304" pitchFamily="18" charset="0"/>
      <p:regular r:id="rId36"/>
    </p:embeddedFont>
    <p:embeddedFont>
      <p:font typeface="Open Sans 1 Semi-Bold" panose="020B0604020202020204" charset="0"/>
      <p:regular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C53"/>
    <a:srgbClr val="D10D58"/>
    <a:srgbClr val="CA147F"/>
    <a:srgbClr val="253778"/>
    <a:srgbClr val="70B2DE"/>
    <a:srgbClr val="E3F0F9"/>
    <a:srgbClr val="D6E9F6"/>
    <a:srgbClr val="9FCBE9"/>
    <a:srgbClr val="2E76BC"/>
    <a:srgbClr val="5C8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632" autoAdjust="0"/>
  </p:normalViewPr>
  <p:slideViewPr>
    <p:cSldViewPr snapToGrid="0" showGuides="1">
      <p:cViewPr varScale="1">
        <p:scale>
          <a:sx n="109" d="100"/>
          <a:sy n="109" d="100"/>
        </p:scale>
        <p:origin x="828" y="78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96076813115286"/>
          <c:y val="2.6347767521784058E-2"/>
          <c:w val="0.61713252629316928"/>
          <c:h val="0.916868549912799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ЗАРПЛАТА</c:v>
                </c:pt>
                <c:pt idx="1">
                  <c:v>КОРПОРАТИВНЫЕ МЕРОПРИЯТИЯ</c:v>
                </c:pt>
                <c:pt idx="2">
                  <c:v>ВОЗМОЖНОСТИ КАРЬЕРНОГО РОСТА И РАЗВИТИЯ</c:v>
                </c:pt>
                <c:pt idx="3">
                  <c:v>МАСШТАБНЫЕ И ИНТЕРЕСНЫЕ ЗАДАЧИ</c:v>
                </c:pt>
                <c:pt idx="4">
                  <c:v>УДОБНЫЙ ГРАФИК РАБОТЫ</c:v>
                </c:pt>
                <c:pt idx="5">
                  <c:v>ОФИЦИАЛЬНОЕ ОФОРМЛЕНИЕ И БЕЛАЯ ЗАРПЛАТА</c:v>
                </c:pt>
                <c:pt idx="6">
                  <c:v>КОМФОРТНОЕ РАБОЧЕЕ МЕСТО</c:v>
                </c:pt>
                <c:pt idx="7">
                  <c:v>ОТПУСК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</c:v>
                </c:pt>
                <c:pt idx="1">
                  <c:v>23</c:v>
                </c:pt>
                <c:pt idx="2">
                  <c:v>30</c:v>
                </c:pt>
                <c:pt idx="3">
                  <c:v>37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FD-40F6-9676-1C4FECC2D3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ЗАРПЛАТА</c:v>
                </c:pt>
                <c:pt idx="1">
                  <c:v>КОРПОРАТИВНЫЕ МЕРОПРИЯТИЯ</c:v>
                </c:pt>
                <c:pt idx="2">
                  <c:v>ВОЗМОЖНОСТИ КАРЬЕРНОГО РОСТА И РАЗВИТИЯ</c:v>
                </c:pt>
                <c:pt idx="3">
                  <c:v>МАСШТАБНЫЕ И ИНТЕРЕСНЫЕ ЗАДАЧИ</c:v>
                </c:pt>
                <c:pt idx="4">
                  <c:v>УДОБНЫЙ ГРАФИК РАБОТЫ</c:v>
                </c:pt>
                <c:pt idx="5">
                  <c:v>ОФИЦИАЛЬНОЕ ОФОРМЛЕНИЕ И БЕЛАЯ ЗАРПЛАТА</c:v>
                </c:pt>
                <c:pt idx="6">
                  <c:v>КОМФОРТНОЕ РАБОЧЕЕ МЕСТО</c:v>
                </c:pt>
                <c:pt idx="7">
                  <c:v>ОТПУСК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34FD-40F6-9676-1C4FECC2D3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ЗАРПЛАТА</c:v>
                </c:pt>
                <c:pt idx="1">
                  <c:v>КОРПОРАТИВНЫЕ МЕРОПРИЯТИЯ</c:v>
                </c:pt>
                <c:pt idx="2">
                  <c:v>ВОЗМОЖНОСТИ КАРЬЕРНОГО РОСТА И РАЗВИТИЯ</c:v>
                </c:pt>
                <c:pt idx="3">
                  <c:v>МАСШТАБНЫЕ И ИНТЕРЕСНЫЕ ЗАДАЧИ</c:v>
                </c:pt>
                <c:pt idx="4">
                  <c:v>УДОБНЫЙ ГРАФИК РАБОТЫ</c:v>
                </c:pt>
                <c:pt idx="5">
                  <c:v>ОФИЦИАЛЬНОЕ ОФОРМЛЕНИЕ И БЕЛАЯ ЗАРПЛАТА</c:v>
                </c:pt>
                <c:pt idx="6">
                  <c:v>КОМФОРТНОЕ РАБОЧЕЕ МЕСТО</c:v>
                </c:pt>
                <c:pt idx="7">
                  <c:v>ОТПУСК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34FD-40F6-9676-1C4FECC2D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2188984"/>
        <c:axId val="382190624"/>
      </c:barChart>
      <c:catAx>
        <c:axId val="382188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190624"/>
        <c:crosses val="autoZero"/>
        <c:auto val="1"/>
        <c:lblAlgn val="ctr"/>
        <c:lblOffset val="100"/>
        <c:noMultiLvlLbl val="0"/>
      </c:catAx>
      <c:valAx>
        <c:axId val="382190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18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A3538-EC06-4AD7-8D86-2B7477DD058F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9AC6F-4091-4292-8D68-A23DCE1CC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9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80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93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1.svg"/><Relationship Id="rId3" Type="http://schemas.openxmlformats.org/officeDocument/2006/relationships/image" Target="../media/image471.svg"/><Relationship Id="rId7" Type="http://schemas.openxmlformats.org/officeDocument/2006/relationships/image" Target="../media/image475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479.svg"/><Relationship Id="rId5" Type="http://schemas.openxmlformats.org/officeDocument/2006/relationships/image" Target="../media/image473.svg"/><Relationship Id="rId15" Type="http://schemas.openxmlformats.org/officeDocument/2006/relationships/image" Target="../media/image137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77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7.svg"/><Relationship Id="rId7" Type="http://schemas.openxmlformats.org/officeDocument/2006/relationships/image" Target="../media/image14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39.svg"/><Relationship Id="rId4" Type="http://schemas.openxmlformats.org/officeDocument/2006/relationships/image" Target="../media/image27.png"/><Relationship Id="rId9" Type="http://schemas.openxmlformats.org/officeDocument/2006/relationships/image" Target="../media/image1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174805" y="3341589"/>
            <a:ext cx="783113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2"/>
              </a:lnSpc>
            </a:pPr>
            <a:r>
              <a:rPr lang="ru-RU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2471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212398" y="378922"/>
            <a:ext cx="3185249" cy="729559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1496684" cy="6858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22351" tIns="22351" rIns="22351" bIns="22351" rtlCol="0" anchor="ctr"/>
            <a:lstStyle/>
            <a:p>
              <a:pPr algn="ctr">
                <a:lnSpc>
                  <a:spcPts val="791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792" y="0"/>
            <a:ext cx="1365102" cy="6858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sz="1200" dirty="0"/>
                <a:t>     </a:t>
              </a:r>
              <a:endParaRPr lang="ru-RU" sz="1200" dirty="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1721816" y="1233603"/>
            <a:ext cx="9263385" cy="5683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</a:t>
            </a:r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«БГПК имени В. К </a:t>
            </a:r>
            <a:r>
              <a:rPr lang="ru-RU" sz="20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Штильке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4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«_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научно – методического сопровождения наставляемых в ПОО посредством реализации наставнического проекта «Педагогический старт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67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Рахманова </a:t>
            </a: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О. Б. председатель Совета наставников, </a:t>
            </a:r>
          </a:p>
          <a:p>
            <a:pPr algn="ctr"/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 – наставник КГБПОУ </a:t>
            </a:r>
          </a:p>
          <a:p>
            <a:pPr algn="ctr"/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«БГПК им. В. К. </a:t>
            </a:r>
            <a:r>
              <a:rPr lang="ru-RU" sz="1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Штильке</a:t>
            </a: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26.08.2025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67" y="179702"/>
            <a:ext cx="2419033" cy="10539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05023" y="1803401"/>
            <a:ext cx="5235627" cy="2736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5729" y="378923"/>
            <a:ext cx="1830271" cy="8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27112-3A49-4148-B8DC-833DAEAC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38" b="18905"/>
          <a:stretch/>
        </p:blipFill>
        <p:spPr>
          <a:xfrm>
            <a:off x="6585648" y="1296461"/>
            <a:ext cx="5606351" cy="5561540"/>
          </a:xfrm>
          <a:prstGeom prst="rect">
            <a:avLst/>
          </a:prstGeom>
        </p:spPr>
      </p:pic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0521995C-FB98-4E9F-9393-D87EFCCB1A9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0790" y="216671"/>
            <a:ext cx="8946147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" panose="02040604050505020304" pitchFamily="18" charset="0"/>
              </a:rPr>
              <a:t>У вас не будет второго шанса произвести первое впечатление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0785" y="1225710"/>
            <a:ext cx="894614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Хочешь идти быстро – иди один.</a:t>
            </a:r>
          </a:p>
          <a:p>
            <a:r>
              <a:rPr lang="ru-RU" sz="2400" dirty="0">
                <a:latin typeface="Century" panose="02040604050505020304" pitchFamily="18" charset="0"/>
              </a:rPr>
              <a:t>Хочешь идти далеко – идите вместе.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0791" y="2222597"/>
            <a:ext cx="89461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Общайтесь со студентами на «Вы»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0789" y="2761000"/>
            <a:ext cx="894614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" panose="02040604050505020304" pitchFamily="18" charset="0"/>
              </a:rPr>
              <a:t>Проявляйте уважение к студентам (Если долго гнуть свою линию, получится полный параллелепипед)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20788" y="3714651"/>
            <a:ext cx="894614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Соблюдайте </a:t>
            </a:r>
            <a:r>
              <a:rPr lang="ru-RU" sz="2400" dirty="0" smtClean="0">
                <a:latin typeface="Century" panose="02040604050505020304" pitchFamily="18" charset="0"/>
              </a:rPr>
              <a:t>границы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20787" y="4309282"/>
            <a:ext cx="8946147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Учитесь выходить из стрессовых ситуаций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20787" y="4911161"/>
            <a:ext cx="89461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Осуществляйте индивидуальный подход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20786" y="5503845"/>
            <a:ext cx="894614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Используйте ваш опыт студенчества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20785" y="5989164"/>
            <a:ext cx="894614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Осуществляйте обратную связь</a:t>
            </a:r>
            <a:endParaRPr lang="ru-RU" sz="2400" dirty="0">
              <a:latin typeface="Century" panose="02040604050505020304" pitchFamily="18" charset="0"/>
            </a:endParaRPr>
          </a:p>
        </p:txBody>
      </p:sp>
      <p:grpSp>
        <p:nvGrpSpPr>
          <p:cNvPr id="17" name="Group 2"/>
          <p:cNvGrpSpPr/>
          <p:nvPr/>
        </p:nvGrpSpPr>
        <p:grpSpPr>
          <a:xfrm>
            <a:off x="-88046" y="1549"/>
            <a:ext cx="2389811" cy="6858000"/>
            <a:chOff x="0" y="0"/>
            <a:chExt cx="923722" cy="354127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923722" cy="3541270"/>
            </a:xfrm>
            <a:custGeom>
              <a:avLst/>
              <a:gdLst/>
              <a:ahLst/>
              <a:cxnLst/>
              <a:rect l="l" t="t" r="r" b="b"/>
              <a:pathLst>
                <a:path w="923722" h="3541270">
                  <a:moveTo>
                    <a:pt x="0" y="0"/>
                  </a:moveTo>
                  <a:lnTo>
                    <a:pt x="923722" y="0"/>
                  </a:lnTo>
                  <a:lnTo>
                    <a:pt x="923722" y="3541270"/>
                  </a:lnTo>
                  <a:lnTo>
                    <a:pt x="0" y="3541270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0" name="Прямоугольник 19"/>
          <p:cNvSpPr/>
          <p:nvPr/>
        </p:nvSpPr>
        <p:spPr>
          <a:xfrm>
            <a:off x="-75555" y="2899499"/>
            <a:ext cx="23648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Принципы выстраивания о</a:t>
            </a:r>
            <a:r>
              <a:rPr lang="ru-RU" sz="2800" b="1" dirty="0" smtClean="0">
                <a:latin typeface="Century" panose="02040604050505020304" pitchFamily="18" charset="0"/>
              </a:rPr>
              <a:t>тношений </a:t>
            </a:r>
            <a:r>
              <a:rPr lang="ru-RU" sz="2800" b="1" dirty="0">
                <a:latin typeface="Century" panose="02040604050505020304" pitchFamily="18" charset="0"/>
              </a:rPr>
              <a:t>с </a:t>
            </a:r>
            <a:r>
              <a:rPr lang="ru-RU" sz="2800" b="1" dirty="0" err="1" smtClean="0">
                <a:latin typeface="Century" panose="02040604050505020304" pitchFamily="18" charset="0"/>
              </a:rPr>
              <a:t>обучающи</a:t>
            </a:r>
            <a:endParaRPr lang="ru-RU" sz="2800" b="1" dirty="0" smtClean="0">
              <a:latin typeface="Century" panose="02040604050505020304" pitchFamily="18" charset="0"/>
            </a:endParaRPr>
          </a:p>
          <a:p>
            <a:r>
              <a:rPr lang="ru-RU" sz="2800" b="1" dirty="0" err="1" smtClean="0">
                <a:latin typeface="Century" panose="02040604050505020304" pitchFamily="18" charset="0"/>
              </a:rPr>
              <a:t>мися</a:t>
            </a:r>
            <a:endParaRPr lang="ru-RU" sz="28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0" y="49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Century" panose="02040604050505020304" pitchFamily="18" charset="0"/>
                <a:ea typeface="DIN Condensed " panose="020B0606040000020204" pitchFamily="34" charset="-52"/>
              </a:rPr>
              <a:t>Мотивация к профессиональному росту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5E629-967B-1528-28D9-D57FCB9F2B88}"/>
              </a:ext>
            </a:extLst>
          </p:cNvPr>
          <p:cNvSpPr txBox="1"/>
          <p:nvPr/>
        </p:nvSpPr>
        <p:spPr>
          <a:xfrm>
            <a:off x="315311" y="2634535"/>
            <a:ext cx="5653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Century" panose="02040604050505020304" pitchFamily="18" charset="0"/>
              </a:rPr>
              <a:t>-Премирование по итогам года «Лучшая наставническая пара» (БГПК)</a:t>
            </a:r>
          </a:p>
          <a:p>
            <a:pPr algn="just"/>
            <a:r>
              <a:rPr lang="ru-RU" sz="2800" dirty="0">
                <a:latin typeface="Century" panose="02040604050505020304" pitchFamily="18" charset="0"/>
              </a:rPr>
              <a:t>-Конкурс на получение денежных поощрений, премий Губернатора Алтайского края лучшими педагогическими работниками</a:t>
            </a:r>
          </a:p>
          <a:p>
            <a:pPr algn="just"/>
            <a:r>
              <a:rPr lang="ru-RU" sz="2800" dirty="0">
                <a:latin typeface="Century" panose="02040604050505020304" pitchFamily="18" charset="0"/>
              </a:rPr>
              <a:t>-Мастер года  </a:t>
            </a:r>
          </a:p>
        </p:txBody>
      </p:sp>
      <p:cxnSp>
        <p:nvCxnSpPr>
          <p:cNvPr id="1142" name="Прямая соединительная линия 1141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5968351" y="2315828"/>
            <a:ext cx="0" cy="4005116"/>
          </a:xfrm>
          <a:prstGeom prst="line">
            <a:avLst/>
          </a:prstGeom>
          <a:ln w="28575">
            <a:solidFill>
              <a:srgbClr val="2537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4067FD83-A40E-45E2-86DC-18086E666AEF}"/>
              </a:ext>
            </a:extLst>
          </p:cNvPr>
          <p:cNvSpPr txBox="1"/>
          <p:nvPr/>
        </p:nvSpPr>
        <p:spPr>
          <a:xfrm>
            <a:off x="6385034" y="2540442"/>
            <a:ext cx="5452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800" dirty="0">
                <a:latin typeface="Century" panose="02040604050505020304" pitchFamily="18" charset="0"/>
              </a:rPr>
              <a:t>Аттестация (1 категория, высшая категория, «педагог - наставник», «педагог - методист»)</a:t>
            </a:r>
          </a:p>
          <a:p>
            <a:pPr marL="342900" indent="-342900" algn="just">
              <a:buFontTx/>
              <a:buChar char="-"/>
            </a:pPr>
            <a:r>
              <a:rPr lang="ru-RU" sz="2800" dirty="0">
                <a:latin typeface="Century" panose="02040604050505020304" pitchFamily="18" charset="0"/>
              </a:rPr>
              <a:t>Конкурсы </a:t>
            </a:r>
            <a:r>
              <a:rPr lang="ru-RU" sz="2800" dirty="0" err="1">
                <a:latin typeface="Century" panose="02040604050505020304" pitchFamily="18" charset="0"/>
              </a:rPr>
              <a:t>профмастерства</a:t>
            </a:r>
            <a:endParaRPr lang="ru-RU" sz="2800" dirty="0">
              <a:latin typeface="Century" panose="020406040505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800" dirty="0">
                <a:latin typeface="Century" panose="02040604050505020304" pitchFamily="18" charset="0"/>
              </a:rPr>
              <a:t>Благодарность, Грамота  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ACF9C1A8-9569-42EC-A4C4-DEE68A4EDC7E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303537" y="1168422"/>
            <a:ext cx="11758342" cy="3451272"/>
            <a:chOff x="0" y="-1463673"/>
            <a:chExt cx="764624" cy="2147216"/>
          </a:xfrm>
        </p:grpSpPr>
        <p:sp>
          <p:nvSpPr>
            <p:cNvPr id="11" name="Freeform 6"/>
            <p:cNvSpPr/>
            <p:nvPr/>
          </p:nvSpPr>
          <p:spPr>
            <a:xfrm>
              <a:off x="11277" y="-1463673"/>
              <a:ext cx="753347" cy="617273"/>
            </a:xfrm>
            <a:custGeom>
              <a:avLst/>
              <a:gdLst/>
              <a:ahLst/>
              <a:cxnLst/>
              <a:rect l="l" t="t" r="r" b="b"/>
              <a:pathLst>
                <a:path w="753347" h="797843">
                  <a:moveTo>
                    <a:pt x="753347" y="0"/>
                  </a:moveTo>
                  <a:lnTo>
                    <a:pt x="753347" y="683543"/>
                  </a:lnTo>
                  <a:lnTo>
                    <a:pt x="376673" y="797843"/>
                  </a:lnTo>
                  <a:lnTo>
                    <a:pt x="0" y="683543"/>
                  </a:lnTo>
                  <a:lnTo>
                    <a:pt x="0" y="0"/>
                  </a:lnTo>
                  <a:lnTo>
                    <a:pt x="753347" y="0"/>
                  </a:ln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r>
                <a:rPr lang="ru-RU" sz="2800" dirty="0" smtClean="0">
                  <a:latin typeface="Century" panose="02040604050505020304" pitchFamily="18" charset="0"/>
                </a:rPr>
                <a:t>Материальное стимулирование Нематериальное стимулирование</a:t>
              </a:r>
              <a:endParaRPr lang="ru-RU" sz="2800" dirty="0">
                <a:latin typeface="Century" panose="02040604050505020304" pitchFamily="18" charset="0"/>
              </a:endParaRPr>
            </a:p>
          </p:txBody>
        </p:sp>
        <p:sp>
          <p:nvSpPr>
            <p:cNvPr id="12" name="TextBox 7"/>
            <p:cNvSpPr txBox="1"/>
            <p:nvPr/>
          </p:nvSpPr>
          <p:spPr>
            <a:xfrm>
              <a:off x="0" y="-47625"/>
              <a:ext cx="753347" cy="731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10" y="5657581"/>
            <a:ext cx="695299" cy="6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0521995C-FB98-4E9F-9393-D87EFCCB1A9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grpSp>
        <p:nvGrpSpPr>
          <p:cNvPr id="17" name="Group 2"/>
          <p:cNvGrpSpPr/>
          <p:nvPr/>
        </p:nvGrpSpPr>
        <p:grpSpPr>
          <a:xfrm>
            <a:off x="-88046" y="1549"/>
            <a:ext cx="2389811" cy="6858000"/>
            <a:chOff x="0" y="0"/>
            <a:chExt cx="923722" cy="354127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923722" cy="3541270"/>
            </a:xfrm>
            <a:custGeom>
              <a:avLst/>
              <a:gdLst/>
              <a:ahLst/>
              <a:cxnLst/>
              <a:rect l="l" t="t" r="r" b="b"/>
              <a:pathLst>
                <a:path w="923722" h="3541270">
                  <a:moveTo>
                    <a:pt x="0" y="0"/>
                  </a:moveTo>
                  <a:lnTo>
                    <a:pt x="923722" y="0"/>
                  </a:lnTo>
                  <a:lnTo>
                    <a:pt x="923722" y="3541270"/>
                  </a:lnTo>
                  <a:lnTo>
                    <a:pt x="0" y="3541270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6125"/>
          <a:stretch/>
        </p:blipFill>
        <p:spPr>
          <a:xfrm>
            <a:off x="2389811" y="308150"/>
            <a:ext cx="3905481" cy="317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359386"/>
            <a:ext cx="2301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</a:rPr>
              <a:t>Мониторинг и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algn="ctr"/>
            <a:r>
              <a:rPr lang="ru-RU" sz="2000" dirty="0" smtClean="0">
                <a:latin typeface="Century" panose="02040604050505020304" pitchFamily="18" charset="0"/>
              </a:rPr>
              <a:t>оценка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эффективности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algn="ctr"/>
            <a:r>
              <a:rPr lang="ru-RU" sz="2000" dirty="0" smtClean="0">
                <a:latin typeface="Century" panose="02040604050505020304" pitchFamily="18" charset="0"/>
              </a:rPr>
              <a:t>наставничества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0825"/>
          <a:stretch/>
        </p:blipFill>
        <p:spPr>
          <a:xfrm>
            <a:off x="6974567" y="335799"/>
            <a:ext cx="4862606" cy="317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276" r="26095"/>
          <a:stretch/>
        </p:blipFill>
        <p:spPr>
          <a:xfrm>
            <a:off x="2571004" y="3807069"/>
            <a:ext cx="3758608" cy="2452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r="17158"/>
          <a:stretch/>
        </p:blipFill>
        <p:spPr>
          <a:xfrm>
            <a:off x="7069016" y="3975079"/>
            <a:ext cx="4546098" cy="23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8" y="666939"/>
            <a:ext cx="5379006" cy="3025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2081" y="205274"/>
            <a:ext cx="423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Наставнический </a:t>
            </a:r>
            <a:r>
              <a:rPr lang="ru-RU" sz="2400" dirty="0" err="1" smtClean="0">
                <a:latin typeface="Century" panose="02040604050505020304" pitchFamily="18" charset="0"/>
              </a:rPr>
              <a:t>квиз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35" y="666939"/>
            <a:ext cx="5379005" cy="3025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936" y="3855636"/>
            <a:ext cx="5038956" cy="28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27112-3A49-4148-B8DC-833DAEAC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38" b="18905"/>
          <a:stretch/>
        </p:blipFill>
        <p:spPr>
          <a:xfrm>
            <a:off x="6585648" y="1296461"/>
            <a:ext cx="5606351" cy="5561540"/>
          </a:xfrm>
          <a:prstGeom prst="rect">
            <a:avLst/>
          </a:prstGeom>
        </p:spPr>
      </p:pic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7EAE62C0-A5ED-4CCA-9B0E-1E7F22951B06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2389839" cy="685859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433337"/>
            <a:ext cx="23799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Итоги реализации проекта «Наставнический старт»</a:t>
            </a:r>
            <a:endParaRPr lang="ru-RU" sz="2400" dirty="0">
              <a:latin typeface="Century" panose="02040604050505020304" pitchFamily="18" charset="0"/>
            </a:endParaRPr>
          </a:p>
          <a:p>
            <a:endParaRPr lang="ru-RU" sz="2400" dirty="0" smtClean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84813" y="314320"/>
            <a:ext cx="925235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entury" panose="02040604050505020304" pitchFamily="18" charset="0"/>
              </a:rPr>
              <a:t>Всероссийская </a:t>
            </a:r>
            <a:r>
              <a:rPr lang="ru-RU" sz="2000" dirty="0">
                <a:latin typeface="Century" panose="02040604050505020304" pitchFamily="18" charset="0"/>
              </a:rPr>
              <a:t>НПК «Педагог - наставник</a:t>
            </a:r>
            <a:r>
              <a:rPr lang="ru-RU" sz="2000" dirty="0" smtClean="0">
                <a:latin typeface="Century" panose="02040604050505020304" pitchFamily="18" charset="0"/>
              </a:rPr>
              <a:t>», г. Москва, Рахманова О. Б. спикер.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Заочный этап </a:t>
            </a:r>
            <a:r>
              <a:rPr lang="ru-RU" sz="2000" dirty="0">
                <a:latin typeface="Century" panose="02040604050505020304" pitchFamily="18" charset="0"/>
              </a:rPr>
              <a:t>регионального конкурса «Молодой педагог + наставник 2024», </a:t>
            </a:r>
            <a:r>
              <a:rPr lang="ru-RU" sz="2000" dirty="0" smtClean="0">
                <a:latin typeface="Century" panose="02040604050505020304" pitchFamily="18" charset="0"/>
              </a:rPr>
              <a:t>наставническая пара вышла в очный этап Елена </a:t>
            </a:r>
            <a:r>
              <a:rPr lang="ru-RU" sz="2000" dirty="0">
                <a:latin typeface="Century" panose="02040604050505020304" pitchFamily="18" charset="0"/>
              </a:rPr>
              <a:t>Берг и </a:t>
            </a:r>
            <a:r>
              <a:rPr lang="ru-RU" sz="2000" dirty="0" err="1">
                <a:latin typeface="Century" panose="02040604050505020304" pitchFamily="18" charset="0"/>
              </a:rPr>
              <a:t>Аделина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 smtClean="0">
                <a:latin typeface="Century" panose="02040604050505020304" pitchFamily="18" charset="0"/>
              </a:rPr>
              <a:t>Даргель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entury" panose="02040604050505020304" pitchFamily="18" charset="0"/>
              </a:rPr>
              <a:t>Ноябрь</a:t>
            </a:r>
            <a:r>
              <a:rPr lang="ru-RU" sz="2000" dirty="0">
                <a:latin typeface="Century" panose="02040604050505020304" pitchFamily="18" charset="0"/>
              </a:rPr>
              <a:t>, 2024 г - </a:t>
            </a:r>
            <a:r>
              <a:rPr lang="ru-RU" sz="2000" dirty="0" smtClean="0">
                <a:latin typeface="Century" panose="02040604050505020304" pitchFamily="18" charset="0"/>
              </a:rPr>
              <a:t>наставническая </a:t>
            </a:r>
            <a:r>
              <a:rPr lang="ru-RU" sz="2000" dirty="0">
                <a:latin typeface="Century" panose="02040604050505020304" pitchFamily="18" charset="0"/>
              </a:rPr>
              <a:t>пара отделения музыкально-художественного образования стали лауреатами I степени научно-практической конференции «Этнокультурное образование: опыт, проблемы, решения</a:t>
            </a:r>
            <a:r>
              <a:rPr lang="ru-RU" sz="2000" dirty="0" smtClean="0">
                <a:latin typeface="Century" panose="02040604050505020304" pitchFamily="18" charset="0"/>
              </a:rPr>
              <a:t>»,  </a:t>
            </a:r>
            <a:r>
              <a:rPr lang="ru-RU" sz="2000" dirty="0">
                <a:latin typeface="Century" panose="02040604050505020304" pitchFamily="18" charset="0"/>
              </a:rPr>
              <a:t>Т.И. Непомнящих и С.В. Москвитин.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entury" panose="02040604050505020304" pitchFamily="18" charset="0"/>
              </a:rPr>
              <a:t>З1 </a:t>
            </a:r>
            <a:r>
              <a:rPr lang="ru-RU" sz="2000" dirty="0">
                <a:latin typeface="Century" panose="02040604050505020304" pitchFamily="18" charset="0"/>
              </a:rPr>
              <a:t>октября 2024 года в Барнаульском государственном педагогическом колледже в рамках дней образования и науки на Алтае 2024 состоялась Педагогическая мастерская СПО «Наставничество в </a:t>
            </a:r>
            <a:r>
              <a:rPr lang="ru-RU" sz="2000" dirty="0" smtClean="0">
                <a:latin typeface="Century" panose="02040604050505020304" pitchFamily="18" charset="0"/>
              </a:rPr>
              <a:t>деталях», мастер </a:t>
            </a:r>
            <a:r>
              <a:rPr lang="ru-RU" sz="2000" dirty="0">
                <a:latin typeface="Century" panose="02040604050505020304" pitchFamily="18" charset="0"/>
              </a:rPr>
              <a:t>– классы провели:</a:t>
            </a:r>
          </a:p>
          <a:p>
            <a:pPr algn="just"/>
            <a:r>
              <a:rPr lang="ru-RU" sz="2000" dirty="0" err="1">
                <a:latin typeface="Century" panose="02040604050505020304" pitchFamily="18" charset="0"/>
              </a:rPr>
              <a:t>Ботова</a:t>
            </a:r>
            <a:r>
              <a:rPr lang="ru-RU" sz="2000" dirty="0">
                <a:latin typeface="Century" panose="02040604050505020304" pitchFamily="18" charset="0"/>
              </a:rPr>
              <a:t> Е. И</a:t>
            </a:r>
          </a:p>
          <a:p>
            <a:pPr algn="just"/>
            <a:r>
              <a:rPr lang="ru-RU" sz="2000" dirty="0" err="1">
                <a:latin typeface="Century" panose="02040604050505020304" pitchFamily="18" charset="0"/>
              </a:rPr>
              <a:t>Агарина</a:t>
            </a:r>
            <a:r>
              <a:rPr lang="ru-RU" sz="2000" dirty="0">
                <a:latin typeface="Century" panose="02040604050505020304" pitchFamily="18" charset="0"/>
              </a:rPr>
              <a:t> И. Н.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Рахманова </a:t>
            </a:r>
            <a:r>
              <a:rPr lang="ru-RU" sz="2000" dirty="0" smtClean="0">
                <a:latin typeface="Century" panose="02040604050505020304" pitchFamily="18" charset="0"/>
              </a:rPr>
              <a:t>О.Б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entury" panose="02040604050505020304" pitchFamily="18" charset="0"/>
              </a:rPr>
              <a:t>Краевой </a:t>
            </a:r>
            <a:r>
              <a:rPr lang="ru-RU" sz="2000" dirty="0">
                <a:latin typeface="Century" panose="02040604050505020304" pitchFamily="18" charset="0"/>
              </a:rPr>
              <a:t>конкурс «Лучший шеф-наставник» (Рахманова </a:t>
            </a:r>
            <a:r>
              <a:rPr lang="ru-RU" sz="2000" dirty="0" smtClean="0">
                <a:latin typeface="Century" panose="02040604050505020304" pitchFamily="18" charset="0"/>
              </a:rPr>
              <a:t>О. Б</a:t>
            </a:r>
            <a:r>
              <a:rPr lang="ru-RU" sz="2000" dirty="0">
                <a:latin typeface="Century" panose="02040604050505020304" pitchFamily="18" charset="0"/>
              </a:rPr>
              <a:t>, </a:t>
            </a:r>
            <a:r>
              <a:rPr lang="ru-RU" sz="2000" dirty="0" err="1">
                <a:latin typeface="Century" panose="02040604050505020304" pitchFamily="18" charset="0"/>
              </a:rPr>
              <a:t>Пархатская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А. М</a:t>
            </a:r>
            <a:r>
              <a:rPr lang="ru-RU" sz="2000" dirty="0">
                <a:latin typeface="Century" panose="02040604050505020304" pitchFamily="18" charset="0"/>
              </a:rPr>
              <a:t>) </a:t>
            </a:r>
            <a:r>
              <a:rPr lang="ru-RU" sz="2000" dirty="0" smtClean="0">
                <a:latin typeface="Century" panose="02040604050505020304" pitchFamily="18" charset="0"/>
              </a:rPr>
              <a:t>– участие.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entury" panose="02040604050505020304" pitchFamily="18" charset="0"/>
              </a:rPr>
              <a:t>Всероссийский конкурс по наставничеству «Быть, а не казаться», (жюри финала конкурса – Рахманова О.Б.)</a:t>
            </a:r>
            <a:endParaRPr lang="ru-RU" sz="2000" dirty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174805" y="3341589"/>
            <a:ext cx="783113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2"/>
              </a:lnSpc>
            </a:pPr>
            <a:r>
              <a:rPr lang="ru-RU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2471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212398" y="378922"/>
            <a:ext cx="3185249" cy="729559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1496684" cy="6858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22351" tIns="22351" rIns="22351" bIns="22351" rtlCol="0" anchor="ctr"/>
            <a:lstStyle/>
            <a:p>
              <a:pPr algn="ctr">
                <a:lnSpc>
                  <a:spcPts val="791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792" y="0"/>
            <a:ext cx="1365102" cy="6858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sz="1200" dirty="0"/>
                <a:t>     </a:t>
              </a:r>
              <a:endParaRPr lang="ru-RU" sz="1200" dirty="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1721816" y="1233603"/>
            <a:ext cx="9263385" cy="5683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</a:t>
            </a:r>
            <a:r>
              <a:rPr lang="ru-RU" sz="2000" u="sng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«БГПК </a:t>
            </a:r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имени В. К </a:t>
            </a:r>
            <a:r>
              <a:rPr lang="ru-RU" sz="20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Штильке</a:t>
            </a: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4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«_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научно – методического сопровождения наставляемых в ПОО посредством реализации наставнического проекта «Педагогический старт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67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6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Рахманова </a:t>
            </a: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О. Б. председатель Совета наставников, </a:t>
            </a:r>
          </a:p>
          <a:p>
            <a:pPr algn="ctr"/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 – наставник КГБПОУ </a:t>
            </a:r>
          </a:p>
          <a:p>
            <a:pPr algn="ctr"/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«БГПК им. В. К. </a:t>
            </a:r>
            <a:r>
              <a:rPr lang="ru-RU" sz="1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Штильке</a:t>
            </a: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26.08.2025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67" y="179702"/>
            <a:ext cx="2419033" cy="10539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05023" y="1803401"/>
            <a:ext cx="5235627" cy="2736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5729" y="378923"/>
            <a:ext cx="1830271" cy="8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27112-3A49-4148-B8DC-833DAEAC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38" b="18905"/>
          <a:stretch/>
        </p:blipFill>
        <p:spPr>
          <a:xfrm>
            <a:off x="6585648" y="1296461"/>
            <a:ext cx="5606351" cy="5561540"/>
          </a:xfrm>
          <a:prstGeom prst="rect">
            <a:avLst/>
          </a:prstGeom>
        </p:spPr>
      </p:pic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7EAE62C0-A5ED-4CCA-9B0E-1E7F22951B06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19" name="Текст 12"/>
          <p:cNvSpPr txBox="1">
            <a:spLocks/>
          </p:cNvSpPr>
          <p:nvPr/>
        </p:nvSpPr>
        <p:spPr>
          <a:xfrm>
            <a:off x="2548729" y="261822"/>
            <a:ext cx="8686063" cy="4803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Федеральный закон от 29.12.2012 № 273-ФЗ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2BA86241-34AC-4897-920E-E3D6C2A9BFC2}"/>
              </a:ext>
            </a:extLst>
          </p:cNvPr>
          <p:cNvSpPr txBox="1">
            <a:spLocks/>
          </p:cNvSpPr>
          <p:nvPr/>
        </p:nvSpPr>
        <p:spPr>
          <a:xfrm>
            <a:off x="2536937" y="797214"/>
            <a:ext cx="8686062" cy="4441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Статья 358.1 Трудового </a:t>
            </a:r>
            <a:r>
              <a:rPr lang="ru-RU" sz="1800" dirty="0">
                <a:latin typeface="Century" panose="02040604050505020304" pitchFamily="18" charset="0"/>
              </a:rPr>
              <a:t>кодекса </a:t>
            </a:r>
            <a:r>
              <a:rPr lang="ru-RU" sz="1800" dirty="0" smtClean="0">
                <a:latin typeface="Century" panose="02040604050505020304" pitchFamily="18" charset="0"/>
              </a:rPr>
              <a:t>РФ, вступила </a:t>
            </a:r>
            <a:r>
              <a:rPr lang="ru-RU" sz="1800" dirty="0">
                <a:latin typeface="Century" panose="02040604050505020304" pitchFamily="18" charset="0"/>
              </a:rPr>
              <a:t>в силу с 1 марта 2025 </a:t>
            </a:r>
            <a:r>
              <a:rPr lang="ru-RU" sz="1800" dirty="0" smtClean="0">
                <a:latin typeface="Century" panose="02040604050505020304" pitchFamily="18" charset="0"/>
              </a:rPr>
              <a:t>года 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2BA86241-34AC-4897-920E-E3D6C2A9BFC2}"/>
              </a:ext>
            </a:extLst>
          </p:cNvPr>
          <p:cNvSpPr txBox="1">
            <a:spLocks/>
          </p:cNvSpPr>
          <p:nvPr/>
        </p:nvSpPr>
        <p:spPr>
          <a:xfrm>
            <a:off x="2528634" y="1328069"/>
            <a:ext cx="8686063" cy="652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Распоряжение Правительства Российской Федерации от 21 мая 2025 года №1264-р. 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8DAB728A-D721-49E5-964B-0870032B3D30}"/>
              </a:ext>
            </a:extLst>
          </p:cNvPr>
          <p:cNvSpPr txBox="1">
            <a:spLocks/>
          </p:cNvSpPr>
          <p:nvPr/>
        </p:nvSpPr>
        <p:spPr>
          <a:xfrm>
            <a:off x="2528634" y="3729397"/>
            <a:ext cx="8686062" cy="73639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Письмо Министерства просвещения России</a:t>
            </a:r>
          </a:p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от 21.12.2021 № А3-1128/08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0672BA16-E5D3-47A1-8177-F8EA9DE03686}"/>
              </a:ext>
            </a:extLst>
          </p:cNvPr>
          <p:cNvSpPr txBox="1">
            <a:spLocks/>
          </p:cNvSpPr>
          <p:nvPr/>
        </p:nvSpPr>
        <p:spPr>
          <a:xfrm>
            <a:off x="2546869" y="2970958"/>
            <a:ext cx="8682356" cy="74131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Письмо Министерства просвещения Российской</a:t>
            </a:r>
          </a:p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Федерации от 23.01.2020 № МР-42/02</a:t>
            </a:r>
          </a:p>
        </p:txBody>
      </p:sp>
      <p:sp>
        <p:nvSpPr>
          <p:cNvPr id="26" name="Текст 1">
            <a:extLst>
              <a:ext uri="{FF2B5EF4-FFF2-40B4-BE49-F238E27FC236}">
                <a16:creationId xmlns:a16="http://schemas.microsoft.com/office/drawing/2014/main" id="{AD0A6738-3104-4428-BE21-8B42E64AB51C}"/>
              </a:ext>
            </a:extLst>
          </p:cNvPr>
          <p:cNvSpPr txBox="1">
            <a:spLocks/>
          </p:cNvSpPr>
          <p:nvPr/>
        </p:nvSpPr>
        <p:spPr>
          <a:xfrm>
            <a:off x="2389839" y="4586454"/>
            <a:ext cx="8844953" cy="21774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>
                <a:latin typeface="Century" panose="02040604050505020304" pitchFamily="18" charset="0"/>
              </a:rPr>
              <a:t>Указы Президента Российской Федерации: от 24 декабря 2014 года №808 «Об утверждении Основ государственной культурной политики», от 2 марта 2018 года №94 «Об учреждении знака отличия „За наставничество“», от 9 ноября 2022 года №809 «Об утверждении Основ государственной политики по сохранению и укреплению традиционных российских духовно-нравственных ценностей», от 28 февраля 2024 года №145 «О Стратегии научно-технологического развития Российской Федерации», от 7 мая 2024 года №309 «О национальных целях развития Российской Федерации на период до 2030 года и на перспективу до 2036 года».</a:t>
            </a:r>
            <a:endParaRPr lang="ru-RU" sz="1600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2BA86241-34AC-4897-920E-E3D6C2A9BFC2}"/>
              </a:ext>
            </a:extLst>
          </p:cNvPr>
          <p:cNvSpPr txBox="1">
            <a:spLocks/>
          </p:cNvSpPr>
          <p:nvPr/>
        </p:nvSpPr>
        <p:spPr>
          <a:xfrm>
            <a:off x="2517503" y="1986916"/>
            <a:ext cx="8686063" cy="925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Century" panose="02040604050505020304" pitchFamily="18" charset="0"/>
              </a:rPr>
              <a:t>Распоряжения Правительства Российской Федерации: от 14 декабря 2021 года №3581-р, от 1 июля 2024 года №1734-р, от 11 сентября 2024 года №2501-р.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2389839" cy="685859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433337"/>
            <a:ext cx="23799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Нормативная база</a:t>
            </a:r>
            <a:endParaRPr lang="ru-RU" sz="2400" dirty="0">
              <a:latin typeface="Century" panose="02040604050505020304" pitchFamily="18" charset="0"/>
            </a:endParaRPr>
          </a:p>
          <a:p>
            <a:endParaRPr lang="ru-RU" sz="2400" dirty="0" smtClean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27112-3A49-4148-B8DC-833DAEAC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38" b="18905"/>
          <a:stretch/>
        </p:blipFill>
        <p:spPr>
          <a:xfrm>
            <a:off x="6585648" y="1296461"/>
            <a:ext cx="5606351" cy="5561540"/>
          </a:xfrm>
          <a:prstGeom prst="rect">
            <a:avLst/>
          </a:prstGeom>
        </p:spPr>
      </p:pic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7EAE62C0-A5ED-4CCA-9B0E-1E7F22951B06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2389839" cy="685859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433337"/>
            <a:ext cx="23799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Нормативная база</a:t>
            </a:r>
            <a:endParaRPr lang="ru-RU" sz="2400" dirty="0">
              <a:latin typeface="Century" panose="02040604050505020304" pitchFamily="18" charset="0"/>
            </a:endParaRPr>
          </a:p>
          <a:p>
            <a:endParaRPr lang="ru-RU" sz="2400" dirty="0" smtClean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4721" y="874157"/>
            <a:ext cx="89511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Положение о </a:t>
            </a:r>
            <a:r>
              <a:rPr lang="ru-RU" sz="2800" dirty="0" smtClean="0">
                <a:latin typeface="Century" panose="02040604050505020304" pitchFamily="18" charset="0"/>
              </a:rPr>
              <a:t>наставничестве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Дорожная карта реализации целевой модели наставничества </a:t>
            </a:r>
            <a:endParaRPr lang="ru-RU" sz="2800" dirty="0" smtClean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 Положение о Совете наставников</a:t>
            </a:r>
            <a:endParaRPr lang="ru-RU" sz="2800" dirty="0" smtClean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Century" panose="02040604050505020304" pitchFamily="18" charset="0"/>
              </a:rPr>
              <a:t>План </a:t>
            </a:r>
            <a:r>
              <a:rPr lang="ru-RU" sz="2800" dirty="0">
                <a:latin typeface="Century" panose="02040604050505020304" pitchFamily="18" charset="0"/>
              </a:rPr>
              <a:t>работы совета </a:t>
            </a:r>
            <a:r>
              <a:rPr lang="ru-RU" sz="2800" dirty="0" smtClean="0">
                <a:latin typeface="Century" panose="02040604050505020304" pitchFamily="18" charset="0"/>
              </a:rPr>
              <a:t>наставников</a:t>
            </a:r>
            <a:endParaRPr lang="ru-RU" sz="2800" dirty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Наставнический проект «Педагогический </a:t>
            </a:r>
            <a:r>
              <a:rPr lang="ru-RU" sz="2800" dirty="0" smtClean="0">
                <a:latin typeface="Century" panose="02040604050505020304" pitchFamily="18" charset="0"/>
              </a:rPr>
              <a:t>старт»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Приказ о назначении наставнических пар </a:t>
            </a:r>
            <a:endParaRPr lang="ru-RU" sz="2800" dirty="0" smtClean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Century" panose="02040604050505020304" pitchFamily="18" charset="0"/>
              </a:rPr>
              <a:t>Персонализированная </a:t>
            </a:r>
            <a:r>
              <a:rPr lang="ru-RU" sz="2800" dirty="0">
                <a:latin typeface="Century" panose="02040604050505020304" pitchFamily="18" charset="0"/>
              </a:rPr>
              <a:t>программа </a:t>
            </a:r>
            <a:r>
              <a:rPr lang="ru-RU" sz="2800" dirty="0" smtClean="0">
                <a:latin typeface="Century" panose="02040604050505020304" pitchFamily="18" charset="0"/>
              </a:rPr>
              <a:t>наставничества</a:t>
            </a:r>
            <a:endParaRPr lang="ru-RU" sz="2800" dirty="0">
              <a:latin typeface="Century" panose="020406040505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Century" panose="02040604050505020304" pitchFamily="18" charset="0"/>
              </a:rPr>
              <a:t>Персонализированный план развития наставляемого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1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0" y="49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 smtClean="0">
                <a:latin typeface="Century" panose="02040604050505020304" pitchFamily="18" charset="0"/>
                <a:ea typeface="DIN Condensed " panose="020B0606040000020204" pitchFamily="34" charset="-52"/>
              </a:rPr>
              <a:t>Формы реализации наставничества</a:t>
            </a:r>
            <a:endParaRPr lang="ru-RU" sz="4000" dirty="0">
              <a:latin typeface="Century" panose="02040604050505020304" pitchFamily="18" charset="0"/>
              <a:ea typeface="DIN Condensed " panose="020B0606040000020204" pitchFamily="34" charset="-52"/>
            </a:endParaRPr>
          </a:p>
        </p:txBody>
      </p:sp>
      <p:cxnSp>
        <p:nvCxnSpPr>
          <p:cNvPr id="1142" name="Прямая соединительная линия 1141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5968351" y="2315828"/>
            <a:ext cx="0" cy="4005116"/>
          </a:xfrm>
          <a:prstGeom prst="line">
            <a:avLst/>
          </a:prstGeom>
          <a:ln w="28575">
            <a:solidFill>
              <a:srgbClr val="2537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DDE9231-2C0A-4416-A756-7B9B3B6B447D}"/>
              </a:ext>
            </a:extLst>
          </p:cNvPr>
          <p:cNvSpPr txBox="1"/>
          <p:nvPr/>
        </p:nvSpPr>
        <p:spPr>
          <a:xfrm>
            <a:off x="6625527" y="1354778"/>
            <a:ext cx="40640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Century" panose="02040604050505020304" pitchFamily="18" charset="0"/>
                <a:ea typeface="DIN Condensed Light" panose="020B0506040000020204" pitchFamily="34" charset="-52"/>
              </a:rPr>
              <a:t>План воспитательной работы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235B29A-2A8F-45FD-B00F-85B49F11F190}"/>
              </a:ext>
            </a:extLst>
          </p:cNvPr>
          <p:cNvSpPr txBox="1"/>
          <p:nvPr/>
        </p:nvSpPr>
        <p:spPr>
          <a:xfrm>
            <a:off x="6189352" y="2501498"/>
            <a:ext cx="523926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 smtClean="0">
                <a:latin typeface="Century" panose="02040604050505020304" pitchFamily="18" charset="0"/>
                <a:ea typeface="DIN Condensed Light" panose="020B0506040000020204" pitchFamily="34" charset="-52"/>
              </a:rPr>
              <a:t>Наставник – коллектив наставляемых</a:t>
            </a:r>
          </a:p>
          <a:p>
            <a:pPr algn="just">
              <a:lnSpc>
                <a:spcPct val="90000"/>
              </a:lnSpc>
            </a:pPr>
            <a:endParaRPr lang="ru-RU" sz="2400" dirty="0" smtClean="0">
              <a:latin typeface="Century" panose="02040604050505020304" pitchFamily="18" charset="0"/>
              <a:ea typeface="DIN Condensed Light" panose="020B0506040000020204" pitchFamily="34" charset="-52"/>
            </a:endParaRPr>
          </a:p>
          <a:p>
            <a:pPr algn="just">
              <a:lnSpc>
                <a:spcPct val="90000"/>
              </a:lnSpc>
            </a:pPr>
            <a:r>
              <a:rPr lang="ru-RU" sz="2400" dirty="0" smtClean="0">
                <a:latin typeface="Century" panose="02040604050505020304" pitchFamily="18" charset="0"/>
                <a:ea typeface="DIN Condensed Light" panose="020B0506040000020204" pitchFamily="34" charset="-52"/>
              </a:rPr>
              <a:t>Коллектив наставников – наставляемый</a:t>
            </a:r>
          </a:p>
          <a:p>
            <a:pPr algn="just">
              <a:lnSpc>
                <a:spcPct val="90000"/>
              </a:lnSpc>
            </a:pPr>
            <a:endParaRPr lang="ru-RU" sz="2400" dirty="0" smtClean="0">
              <a:latin typeface="Century" panose="02040604050505020304" pitchFamily="18" charset="0"/>
              <a:ea typeface="DIN Condensed Light" panose="020B0506040000020204" pitchFamily="34" charset="-52"/>
            </a:endParaRPr>
          </a:p>
          <a:p>
            <a:pPr algn="just">
              <a:lnSpc>
                <a:spcPct val="90000"/>
              </a:lnSpc>
            </a:pPr>
            <a:r>
              <a:rPr lang="ru-RU" sz="2400" dirty="0" smtClean="0">
                <a:latin typeface="Century" panose="02040604050505020304" pitchFamily="18" charset="0"/>
                <a:ea typeface="DIN Condensed Light" panose="020B0506040000020204" pitchFamily="34" charset="-52"/>
              </a:rPr>
              <a:t>Коллектив наставников – коллектив наставляемых</a:t>
            </a:r>
            <a:endParaRPr lang="ru-RU" sz="2400" dirty="0">
              <a:latin typeface="Century" panose="02040604050505020304" pitchFamily="18" charset="0"/>
              <a:ea typeface="DIN Condensed Light" panose="020B0506040000020204" pitchFamily="34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D4A4B8-6C38-4879-865A-C1BA306D852F}"/>
              </a:ext>
            </a:extLst>
          </p:cNvPr>
          <p:cNvSpPr txBox="1"/>
          <p:nvPr/>
        </p:nvSpPr>
        <p:spPr>
          <a:xfrm>
            <a:off x="1330704" y="1469681"/>
            <a:ext cx="40640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Century" panose="02040604050505020304" pitchFamily="18" charset="0"/>
                <a:ea typeface="DIN Condensed Light" panose="020B0506040000020204" pitchFamily="34" charset="-52"/>
              </a:rPr>
              <a:t>Рабочая программа, КТП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Century" panose="02040604050505020304" pitchFamily="18" charset="0"/>
              <a:ea typeface="DIN Condensed Light" panose="020B0506040000020204" pitchFamily="34" charset="-52"/>
            </a:endParaRP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ACF9C1A8-9569-42EC-A4C4-DEE68A4EDC7E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grpSp>
        <p:nvGrpSpPr>
          <p:cNvPr id="13" name="Group 5"/>
          <p:cNvGrpSpPr/>
          <p:nvPr/>
        </p:nvGrpSpPr>
        <p:grpSpPr>
          <a:xfrm>
            <a:off x="273467" y="1024197"/>
            <a:ext cx="11584925" cy="1291631"/>
            <a:chOff x="0" y="-47625"/>
            <a:chExt cx="753347" cy="803591"/>
          </a:xfrm>
        </p:grpSpPr>
        <p:sp>
          <p:nvSpPr>
            <p:cNvPr id="14" name="Freeform 6"/>
            <p:cNvSpPr/>
            <p:nvPr/>
          </p:nvSpPr>
          <p:spPr>
            <a:xfrm>
              <a:off x="0" y="138693"/>
              <a:ext cx="753347" cy="617273"/>
            </a:xfrm>
            <a:custGeom>
              <a:avLst/>
              <a:gdLst/>
              <a:ahLst/>
              <a:cxnLst/>
              <a:rect l="l" t="t" r="r" b="b"/>
              <a:pathLst>
                <a:path w="753347" h="797843">
                  <a:moveTo>
                    <a:pt x="753347" y="0"/>
                  </a:moveTo>
                  <a:lnTo>
                    <a:pt x="753347" y="683543"/>
                  </a:lnTo>
                  <a:lnTo>
                    <a:pt x="376673" y="797843"/>
                  </a:lnTo>
                  <a:lnTo>
                    <a:pt x="0" y="683543"/>
                  </a:lnTo>
                  <a:lnTo>
                    <a:pt x="0" y="0"/>
                  </a:lnTo>
                  <a:lnTo>
                    <a:pt x="753347" y="0"/>
                  </a:ln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pPr algn="ctr"/>
              <a:r>
                <a:rPr lang="ru-RU" sz="2800" dirty="0" smtClean="0">
                  <a:latin typeface="Century" panose="02040604050505020304" pitchFamily="18" charset="0"/>
                </a:rPr>
                <a:t>Индивидуальная                                  Коллективная </a:t>
              </a:r>
              <a:endParaRPr lang="ru-RU" sz="2800" dirty="0">
                <a:latin typeface="Century" panose="02040604050505020304" pitchFamily="18" charset="0"/>
              </a:endParaRPr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0" y="-47625"/>
              <a:ext cx="753347" cy="731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642" t="11406" r="42889" b="19479"/>
          <a:stretch/>
        </p:blipFill>
        <p:spPr>
          <a:xfrm>
            <a:off x="1330704" y="2501498"/>
            <a:ext cx="3177720" cy="36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27112-3A49-4148-B8DC-833DAEAC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138" b="18905"/>
          <a:stretch/>
        </p:blipFill>
        <p:spPr>
          <a:xfrm>
            <a:off x="6585648" y="1296461"/>
            <a:ext cx="5606351" cy="5561540"/>
          </a:xfrm>
          <a:prstGeom prst="rect">
            <a:avLst/>
          </a:prstGeom>
        </p:spPr>
      </p:pic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7EAE62C0-A5ED-4CCA-9B0E-1E7F22951B06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405" y="1089675"/>
            <a:ext cx="438950" cy="40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993" y="530184"/>
            <a:ext cx="438950" cy="438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475" y="880589"/>
            <a:ext cx="438950" cy="438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954" y="226780"/>
            <a:ext cx="371888" cy="457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0026" y="239257"/>
            <a:ext cx="438950" cy="438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88" y="-57225"/>
            <a:ext cx="2500033" cy="691522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013" y="2475356"/>
            <a:ext cx="237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Как сформировать пары?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63717" y="1498142"/>
            <a:ext cx="1055097" cy="493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Century" panose="02040604050505020304" pitchFamily="18" charset="0"/>
              </a:rPr>
              <a:t>ментор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56203" y="1853271"/>
            <a:ext cx="744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коуч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053299" y="2327724"/>
            <a:ext cx="194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партайгеноссе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31821" y="1865570"/>
            <a:ext cx="1007007" cy="493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Century" panose="02040604050505020304" pitchFamily="18" charset="0"/>
              </a:rPr>
              <a:t>пестун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89606" y="2259350"/>
            <a:ext cx="1827744" cy="493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Century" panose="02040604050505020304" pitchFamily="18" charset="0"/>
              </a:rPr>
              <a:t>просветитель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9388823" y="880589"/>
            <a:ext cx="1655229" cy="984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378256" y="1373079"/>
            <a:ext cx="1207392" cy="910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083874" y="1089675"/>
            <a:ext cx="3930456" cy="1088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592398" y="480592"/>
            <a:ext cx="7098154" cy="103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12" idx="0"/>
          </p:cNvCxnSpPr>
          <p:nvPr/>
        </p:nvCxnSpPr>
        <p:spPr>
          <a:xfrm>
            <a:off x="3565125" y="559756"/>
            <a:ext cx="1563135" cy="1293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689287" y="2818113"/>
            <a:ext cx="93119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</a:rPr>
              <a:t>Технология «Форсайт-сессия»</a:t>
            </a: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Форсайт </a:t>
            </a:r>
            <a:r>
              <a:rPr lang="ru-RU" sz="2000" dirty="0">
                <a:latin typeface="Century" panose="02040604050505020304" pitchFamily="18" charset="0"/>
              </a:rPr>
              <a:t>– это проектирование образов </a:t>
            </a:r>
            <a:r>
              <a:rPr lang="ru-RU" sz="2000" dirty="0" smtClean="0">
                <a:latin typeface="Century" panose="02040604050505020304" pitchFamily="18" charset="0"/>
              </a:rPr>
              <a:t>собственного профессионального </a:t>
            </a:r>
            <a:r>
              <a:rPr lang="ru-RU" sz="2000" dirty="0">
                <a:latin typeface="Century" panose="02040604050505020304" pitchFamily="18" charset="0"/>
              </a:rPr>
              <a:t>и карьерного будущего на </a:t>
            </a:r>
            <a:r>
              <a:rPr lang="ru-RU" sz="2000" dirty="0" smtClean="0">
                <a:latin typeface="Century" panose="02040604050505020304" pitchFamily="18" charset="0"/>
              </a:rPr>
              <a:t>ленте времени </a:t>
            </a:r>
            <a:r>
              <a:rPr lang="ru-RU" sz="2000" dirty="0">
                <a:latin typeface="Century" panose="02040604050505020304" pitchFamily="18" charset="0"/>
              </a:rPr>
              <a:t>по годам. Каждому </a:t>
            </a:r>
            <a:r>
              <a:rPr lang="ru-RU" sz="2000" dirty="0" smtClean="0">
                <a:latin typeface="Century" panose="02040604050505020304" pitchFamily="18" charset="0"/>
              </a:rPr>
              <a:t>потенциальному наставляемому </a:t>
            </a:r>
            <a:r>
              <a:rPr lang="ru-RU" sz="2000" dirty="0">
                <a:latin typeface="Century" panose="02040604050505020304" pitchFamily="18" charset="0"/>
              </a:rPr>
              <a:t>предлагается сформировать </a:t>
            </a:r>
            <a:r>
              <a:rPr lang="ru-RU" sz="2000" dirty="0" smtClean="0">
                <a:latin typeface="Century" panose="02040604050505020304" pitchFamily="18" charset="0"/>
              </a:rPr>
              <a:t>серию образов </a:t>
            </a:r>
            <a:r>
              <a:rPr lang="ru-RU" sz="2000" dirty="0">
                <a:latin typeface="Century" panose="02040604050505020304" pitchFamily="18" charset="0"/>
              </a:rPr>
              <a:t>его желаемого будущего как </a:t>
            </a:r>
            <a:r>
              <a:rPr lang="ru-RU" sz="2000" dirty="0" smtClean="0">
                <a:latin typeface="Century" panose="02040604050505020304" pitchFamily="18" charset="0"/>
              </a:rPr>
              <a:t>успешно сформировавшегося </a:t>
            </a:r>
            <a:r>
              <a:rPr lang="ru-RU" sz="2000" dirty="0">
                <a:latin typeface="Century" panose="02040604050505020304" pitchFamily="18" charset="0"/>
              </a:rPr>
              <a:t>профессионала. </a:t>
            </a:r>
            <a:r>
              <a:rPr lang="ru-RU" sz="2000" dirty="0" smtClean="0">
                <a:latin typeface="Century" panose="02040604050505020304" pitchFamily="18" charset="0"/>
              </a:rPr>
              <a:t>Наставляемый может </a:t>
            </a:r>
            <a:r>
              <a:rPr lang="ru-RU" sz="2000" dirty="0">
                <a:latin typeface="Century" panose="02040604050505020304" pitchFamily="18" charset="0"/>
              </a:rPr>
              <a:t>придумать интересную инсценированную </a:t>
            </a:r>
            <a:r>
              <a:rPr lang="ru-RU" sz="2000" dirty="0" smtClean="0">
                <a:latin typeface="Century" panose="02040604050505020304" pitchFamily="18" charset="0"/>
              </a:rPr>
              <a:t>форму своего </a:t>
            </a:r>
            <a:r>
              <a:rPr lang="ru-RU" sz="2000" dirty="0">
                <a:latin typeface="Century" panose="02040604050505020304" pitchFamily="18" charset="0"/>
              </a:rPr>
              <a:t>путешествия в пространстве и времени.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Чем подробнее разработан желаемый образ будущего </a:t>
            </a:r>
            <a:r>
              <a:rPr lang="ru-RU" sz="2000" dirty="0" smtClean="0">
                <a:latin typeface="Century" panose="02040604050505020304" pitchFamily="18" charset="0"/>
              </a:rPr>
              <a:t>и намечены </a:t>
            </a:r>
            <a:r>
              <a:rPr lang="ru-RU" sz="2000" dirty="0">
                <a:latin typeface="Century" panose="02040604050505020304" pitchFamily="18" charset="0"/>
              </a:rPr>
              <a:t>чёткие пути к нему, тем ярче </a:t>
            </a:r>
            <a:r>
              <a:rPr lang="ru-RU" sz="2000" dirty="0" smtClean="0">
                <a:latin typeface="Century" panose="02040604050505020304" pitchFamily="18" charset="0"/>
              </a:rPr>
              <a:t>вырисовывается способность </a:t>
            </a:r>
            <a:r>
              <a:rPr lang="ru-RU" sz="2000" dirty="0">
                <a:latin typeface="Century" panose="02040604050505020304" pitchFamily="18" charset="0"/>
              </a:rPr>
              <a:t>наставляемого к </a:t>
            </a:r>
            <a:r>
              <a:rPr lang="ru-RU" sz="2000" dirty="0" err="1">
                <a:latin typeface="Century" panose="02040604050505020304" pitchFamily="18" charset="0"/>
              </a:rPr>
              <a:t>самопроектированию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В ходе </a:t>
            </a:r>
            <a:r>
              <a:rPr lang="ru-RU" sz="2000" dirty="0" err="1">
                <a:latin typeface="Century" panose="02040604050505020304" pitchFamily="18" charset="0"/>
              </a:rPr>
              <a:t>форсайт</a:t>
            </a:r>
            <a:r>
              <a:rPr lang="ru-RU" sz="2000" dirty="0">
                <a:latin typeface="Century" panose="02040604050505020304" pitchFamily="18" charset="0"/>
              </a:rPr>
              <a:t>-сессии потенциальные наставники </a:t>
            </a:r>
            <a:r>
              <a:rPr lang="ru-RU" sz="2000" dirty="0" smtClean="0">
                <a:latin typeface="Century" panose="02040604050505020304" pitchFamily="18" charset="0"/>
              </a:rPr>
              <a:t>и наставляемые </a:t>
            </a:r>
            <a:r>
              <a:rPr lang="ru-RU" sz="2000" dirty="0">
                <a:latin typeface="Century" panose="02040604050505020304" pitchFamily="18" charset="0"/>
              </a:rPr>
              <a:t>могут ощутить </a:t>
            </a:r>
            <a:r>
              <a:rPr lang="ru-RU" sz="2000" dirty="0" smtClean="0">
                <a:latin typeface="Century" panose="02040604050505020304" pitchFamily="18" charset="0"/>
              </a:rPr>
              <a:t>психологическую совместимость </a:t>
            </a:r>
            <a:r>
              <a:rPr lang="ru-RU" sz="2000" dirty="0">
                <a:latin typeface="Century" panose="02040604050505020304" pitchFamily="18" charset="0"/>
              </a:rPr>
              <a:t>или несовместимость, взаимный интерес </a:t>
            </a:r>
            <a:r>
              <a:rPr lang="ru-RU" sz="2000" dirty="0" smtClean="0">
                <a:latin typeface="Century" panose="02040604050505020304" pitchFamily="18" charset="0"/>
              </a:rPr>
              <a:t>и притяжение </a:t>
            </a:r>
            <a:r>
              <a:rPr lang="ru-RU" sz="2000" dirty="0">
                <a:latin typeface="Century" panose="02040604050505020304" pitchFamily="18" charset="0"/>
              </a:rPr>
              <a:t>или равнодушие и отталкивание.</a:t>
            </a:r>
          </a:p>
        </p:txBody>
      </p:sp>
    </p:spTree>
    <p:extLst>
      <p:ext uri="{BB962C8B-B14F-4D97-AF65-F5344CB8AC3E}">
        <p14:creationId xmlns:p14="http://schemas.microsoft.com/office/powerpoint/2010/main" val="7445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538D9F8-ABAC-4045-A886-FB4399CC99A0}"/>
              </a:ext>
            </a:extLst>
          </p:cNvPr>
          <p:cNvSpPr txBox="1"/>
          <p:nvPr/>
        </p:nvSpPr>
        <p:spPr>
          <a:xfrm>
            <a:off x="1617777" y="87942"/>
            <a:ext cx="917190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5400">
                <a:solidFill>
                  <a:srgbClr val="4370B7"/>
                </a:solidFill>
                <a:latin typeface="DIN Condensed " panose="020B0606040000020204" pitchFamily="34" charset="-52"/>
                <a:ea typeface="DIN Condensed " panose="020B0606040000020204" pitchFamily="34" charset="-52"/>
              </a:defRPr>
            </a:lvl1pPr>
          </a:lstStyle>
          <a:p>
            <a:pPr algn="ctr"/>
            <a:r>
              <a:rPr lang="ru-RU" sz="3600" dirty="0">
                <a:solidFill>
                  <a:schemeClr val="tx1"/>
                </a:solidFill>
                <a:latin typeface="Century" panose="02040604050505020304" pitchFamily="18" charset="0"/>
              </a:rPr>
              <a:t>Что из перечисленного ниже больше всего мотивирует вас работать хорошо?</a:t>
            </a:r>
          </a:p>
        </p:txBody>
      </p:sp>
      <p:sp>
        <p:nvSpPr>
          <p:cNvPr id="29" name="Номер слайда 3">
            <a:extLst>
              <a:ext uri="{FF2B5EF4-FFF2-40B4-BE49-F238E27FC236}">
                <a16:creationId xmlns:a16="http://schemas.microsoft.com/office/drawing/2014/main" id="{61266B23-9C03-4EC1-85F9-AB284989AAFC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387367" y="1177471"/>
          <a:ext cx="9632730" cy="530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210" y="5669177"/>
            <a:ext cx="2377646" cy="2377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89" y="6126823"/>
            <a:ext cx="176189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4846" y="1981694"/>
            <a:ext cx="2461561" cy="1990590"/>
            <a:chOff x="0" y="0"/>
            <a:chExt cx="1404462" cy="1135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31524" y="1981694"/>
            <a:ext cx="2461561" cy="1990590"/>
            <a:chOff x="0" y="0"/>
            <a:chExt cx="1404462" cy="1135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32380" y="2254431"/>
            <a:ext cx="1426490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ru-RU" sz="1600" b="1" dirty="0">
                <a:solidFill>
                  <a:srgbClr val="041A22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ВСТРЕЧА</a:t>
            </a:r>
            <a:endParaRPr lang="en-US" sz="1600" b="1" dirty="0">
              <a:solidFill>
                <a:srgbClr val="041A22"/>
              </a:solidFill>
              <a:latin typeface="Open Sans 1 Semi-Bold"/>
              <a:ea typeface="Open Sans 1 Semi-Bold"/>
              <a:cs typeface="Open Sans 1 Semi-Bold"/>
              <a:sym typeface="Open Sans 1 Semi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092336" y="1597624"/>
            <a:ext cx="768141" cy="76814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09014" y="1597624"/>
            <a:ext cx="768141" cy="76814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4846" y="4540505"/>
            <a:ext cx="2461561" cy="1755640"/>
            <a:chOff x="0" y="0"/>
            <a:chExt cx="1404462" cy="100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31524" y="4540505"/>
            <a:ext cx="2461561" cy="1755640"/>
            <a:chOff x="0" y="0"/>
            <a:chExt cx="1404462" cy="10016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092336" y="4156435"/>
            <a:ext cx="768141" cy="7681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09014" y="4156435"/>
            <a:ext cx="768141" cy="7681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673092" y="1981695"/>
            <a:ext cx="2461561" cy="1873115"/>
            <a:chOff x="0" y="0"/>
            <a:chExt cx="1404462" cy="10687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04463" cy="1068720"/>
            </a:xfrm>
            <a:custGeom>
              <a:avLst/>
              <a:gdLst/>
              <a:ahLst/>
              <a:cxnLst/>
              <a:rect l="l" t="t" r="r" b="b"/>
              <a:pathLst>
                <a:path w="1404463" h="1068720">
                  <a:moveTo>
                    <a:pt x="1280002" y="1068720"/>
                  </a:moveTo>
                  <a:lnTo>
                    <a:pt x="124460" y="1068720"/>
                  </a:lnTo>
                  <a:cubicBezTo>
                    <a:pt x="55880" y="1068720"/>
                    <a:pt x="0" y="1012840"/>
                    <a:pt x="0" y="9442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944260"/>
                  </a:lnTo>
                  <a:cubicBezTo>
                    <a:pt x="1404463" y="1012840"/>
                    <a:pt x="1348582" y="1068720"/>
                    <a:pt x="1280002" y="106872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4673092" y="4562731"/>
            <a:ext cx="2461561" cy="1711190"/>
            <a:chOff x="0" y="0"/>
            <a:chExt cx="1404462" cy="97633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04463" cy="976333"/>
            </a:xfrm>
            <a:custGeom>
              <a:avLst/>
              <a:gdLst/>
              <a:ahLst/>
              <a:cxnLst/>
              <a:rect l="l" t="t" r="r" b="b"/>
              <a:pathLst>
                <a:path w="1404463" h="976333">
                  <a:moveTo>
                    <a:pt x="1280002" y="976333"/>
                  </a:moveTo>
                  <a:lnTo>
                    <a:pt x="124460" y="976333"/>
                  </a:lnTo>
                  <a:cubicBezTo>
                    <a:pt x="55880" y="976333"/>
                    <a:pt x="0" y="920453"/>
                    <a:pt x="0" y="8518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51873"/>
                  </a:lnTo>
                  <a:cubicBezTo>
                    <a:pt x="1404463" y="920453"/>
                    <a:pt x="1348582" y="976333"/>
                    <a:pt x="1280002" y="976333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6750582" y="1597624"/>
            <a:ext cx="768141" cy="76814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750582" y="4156435"/>
            <a:ext cx="768141" cy="76814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 dirty="0">
                <a:latin typeface="PT Sans" panose="020B0503020203020204" pitchFamily="34" charset="-52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502697" y="2049154"/>
            <a:ext cx="2093537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ru-RU" sz="1600" b="1" dirty="0">
                <a:solidFill>
                  <a:srgbClr val="041A22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РЕГУЛЯРНАЯ</a:t>
            </a:r>
          </a:p>
          <a:p>
            <a:pPr algn="ctr">
              <a:lnSpc>
                <a:spcPts val="2239"/>
              </a:lnSpc>
            </a:pPr>
            <a:r>
              <a:rPr lang="ru-RU" sz="1600" b="1" dirty="0">
                <a:solidFill>
                  <a:srgbClr val="041A22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ОБРАТНАЯ СВЯЗЬ</a:t>
            </a:r>
            <a:endParaRPr lang="en-US" sz="1600" b="1" dirty="0">
              <a:solidFill>
                <a:srgbClr val="041A22"/>
              </a:solidFill>
              <a:latin typeface="Open Sans 1 Semi-Bold"/>
              <a:ea typeface="Open Sans 1 Semi-Bold"/>
              <a:cs typeface="Open Sans 1 Semi-Bold"/>
              <a:sym typeface="Open Sans 1 Semi-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783720" y="2006324"/>
            <a:ext cx="2093537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ru-RU" sz="1600" b="1" dirty="0">
                <a:solidFill>
                  <a:srgbClr val="041A22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ОТКРЫТАЯ</a:t>
            </a:r>
          </a:p>
          <a:p>
            <a:pPr algn="ctr">
              <a:lnSpc>
                <a:spcPts val="2239"/>
              </a:lnSpc>
            </a:pPr>
            <a:r>
              <a:rPr lang="ru-RU" sz="1600" b="1" dirty="0">
                <a:solidFill>
                  <a:srgbClr val="041A22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КОММУНИКАЦИЯ</a:t>
            </a:r>
            <a:endParaRPr lang="en-US" sz="1600" b="1" dirty="0">
              <a:solidFill>
                <a:srgbClr val="041A22"/>
              </a:solidFill>
              <a:latin typeface="Open Sans 1 Semi-Bold"/>
              <a:ea typeface="Open Sans 1 Semi-Bold"/>
              <a:cs typeface="Open Sans 1 Semi-Bold"/>
              <a:sym typeface="Open Sans 1 Semi-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3279556" y="4359157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279556" y="17873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937803" y="17923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1" t="-3798" r="-1366" b="-3573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937803" y="4342652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742" t="-1421" r="-1872" b="-1668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0596234" y="1787891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161" t="-2036" r="-1538" b="-2276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596234" y="4337275"/>
            <a:ext cx="393700" cy="406463"/>
          </a:xfrm>
          <a:custGeom>
            <a:avLst/>
            <a:gdLst/>
            <a:ahLst/>
            <a:cxnLst/>
            <a:rect l="l" t="t" r="r" b="b"/>
            <a:pathLst>
              <a:path w="590550" h="609695">
                <a:moveTo>
                  <a:pt x="0" y="0"/>
                </a:moveTo>
                <a:lnTo>
                  <a:pt x="590550" y="0"/>
                </a:lnTo>
                <a:lnTo>
                  <a:pt x="590550" y="609695"/>
                </a:lnTo>
                <a:lnTo>
                  <a:pt x="0" y="609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2575" t="-1412" r="-3409" b="-1244"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771400" y="565819"/>
            <a:ext cx="1047804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ru-RU" sz="32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Выстраивание взаимодействия</a:t>
            </a:r>
          </a:p>
          <a:p>
            <a:pPr algn="ctr">
              <a:lnSpc>
                <a:spcPts val="3192"/>
              </a:lnSpc>
            </a:pPr>
            <a:r>
              <a:rPr lang="ru-RU" sz="32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наставников и </a:t>
            </a:r>
            <a:r>
              <a:rPr lang="ru-RU" sz="3200" b="1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наставляемых</a:t>
            </a:r>
            <a:endParaRPr lang="en-US" sz="32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4790758" y="2494425"/>
            <a:ext cx="2270511" cy="1288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Координатор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помогает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установить регулярные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встречи между наставником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</a:t>
            </a: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наставляемым , согласовывая график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формат</a:t>
            </a:r>
          </a:p>
          <a:p>
            <a:pPr algn="just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взаимодействия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02285" y="2565659"/>
            <a:ext cx="208649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Координатор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организует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встречу наставника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наставляемого,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чтобы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они познакомились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обсудили ожидания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от </a:t>
            </a: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наставничества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8509735" y="2583767"/>
            <a:ext cx="208649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Координатор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организует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регулярную обратную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связь между наставником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</a:t>
            </a: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наставляемым,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помогая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оценивать прогресс и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вносить коррективы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4815297" y="4579525"/>
            <a:ext cx="208649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Координатор </a:t>
            </a: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поощряет открытую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и доверительную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коммуникацию между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наставником и </a:t>
            </a: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наставляемым,</a:t>
            </a:r>
            <a:endParaRPr lang="ru-RU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создавая атмосферу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уважения и поддержки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202285" y="5056780"/>
            <a:ext cx="208649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Координатор проекта: </a:t>
            </a:r>
            <a:r>
              <a:rPr lang="ru-RU" sz="1199" dirty="0" err="1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Куропанова</a:t>
            </a: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 Юлия Александровна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8519055" y="5078411"/>
            <a:ext cx="208649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Председатель Совета наставников: 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u-RU" sz="1199" dirty="0" smtClean="0">
                <a:solidFill>
                  <a:srgbClr val="041A22"/>
                </a:solidFill>
                <a:latin typeface="Open Sans 2"/>
                <a:ea typeface="Open Sans 2"/>
                <a:cs typeface="Open Sans 2"/>
                <a:sym typeface="Open Sans 2"/>
              </a:rPr>
              <a:t>Рахманова Ольга Борисовна</a:t>
            </a:r>
            <a:endParaRPr lang="en-US" sz="11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51" name="Freeform 51"/>
          <p:cNvSpPr/>
          <p:nvPr/>
        </p:nvSpPr>
        <p:spPr>
          <a:xfrm rot="-10800000">
            <a:off x="0" y="0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99085" b="-100258"/>
            </a:stretch>
          </a:blipFill>
        </p:spPr>
      </p:sp>
    </p:spTree>
    <p:extLst>
      <p:ext uri="{BB962C8B-B14F-4D97-AF65-F5344CB8AC3E}">
        <p14:creationId xmlns:p14="http://schemas.microsoft.com/office/powerpoint/2010/main" val="15428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83">
            <a:extLst>
              <a:ext uri="{FF2B5EF4-FFF2-40B4-BE49-F238E27FC236}">
                <a16:creationId xmlns:a16="http://schemas.microsoft.com/office/drawing/2014/main" id="{82E2A373-3F19-4A85-90E6-53DDB8C7D18C}"/>
              </a:ext>
            </a:extLst>
          </p:cNvPr>
          <p:cNvSpPr/>
          <p:nvPr/>
        </p:nvSpPr>
        <p:spPr>
          <a:xfrm>
            <a:off x="4033666" y="1560379"/>
            <a:ext cx="4124668" cy="4124668"/>
          </a:xfrm>
          <a:custGeom>
            <a:avLst/>
            <a:gdLst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4482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4706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709902" h="4709902">
                <a:moveTo>
                  <a:pt x="0" y="2354951"/>
                </a:moveTo>
                <a:lnTo>
                  <a:pt x="11351" y="2124119"/>
                </a:lnTo>
                <a:lnTo>
                  <a:pt x="45239" y="1895524"/>
                </a:lnTo>
                <a:lnTo>
                  <a:pt x="101404" y="1671356"/>
                </a:lnTo>
                <a:lnTo>
                  <a:pt x="179259" y="1453758"/>
                </a:lnTo>
                <a:lnTo>
                  <a:pt x="278073" y="1244827"/>
                </a:lnTo>
                <a:lnTo>
                  <a:pt x="396880" y="1046611"/>
                </a:lnTo>
                <a:lnTo>
                  <a:pt x="534550" y="860994"/>
                </a:lnTo>
                <a:lnTo>
                  <a:pt x="689749" y="689749"/>
                </a:lnTo>
                <a:lnTo>
                  <a:pt x="860994" y="534550"/>
                </a:lnTo>
                <a:lnTo>
                  <a:pt x="1046611" y="396880"/>
                </a:lnTo>
                <a:lnTo>
                  <a:pt x="1244827" y="278073"/>
                </a:lnTo>
                <a:lnTo>
                  <a:pt x="1453758" y="179259"/>
                </a:lnTo>
                <a:lnTo>
                  <a:pt x="1671356" y="101404"/>
                </a:lnTo>
                <a:lnTo>
                  <a:pt x="1895524" y="45239"/>
                </a:lnTo>
                <a:lnTo>
                  <a:pt x="2124119" y="11351"/>
                </a:lnTo>
                <a:lnTo>
                  <a:pt x="2354951" y="0"/>
                </a:lnTo>
                <a:lnTo>
                  <a:pt x="2585783" y="11351"/>
                </a:lnTo>
                <a:lnTo>
                  <a:pt x="2814378" y="45239"/>
                </a:lnTo>
                <a:lnTo>
                  <a:pt x="3038546" y="101404"/>
                </a:lnTo>
                <a:lnTo>
                  <a:pt x="3256144" y="179259"/>
                </a:lnTo>
                <a:lnTo>
                  <a:pt x="3465075" y="278073"/>
                </a:lnTo>
                <a:lnTo>
                  <a:pt x="3663291" y="396880"/>
                </a:lnTo>
                <a:lnTo>
                  <a:pt x="3848908" y="534550"/>
                </a:lnTo>
                <a:lnTo>
                  <a:pt x="4020153" y="689749"/>
                </a:lnTo>
                <a:lnTo>
                  <a:pt x="4175352" y="860994"/>
                </a:lnTo>
                <a:lnTo>
                  <a:pt x="4313022" y="1046611"/>
                </a:lnTo>
                <a:lnTo>
                  <a:pt x="4431829" y="1239747"/>
                </a:lnTo>
                <a:lnTo>
                  <a:pt x="4530643" y="1453758"/>
                </a:lnTo>
                <a:lnTo>
                  <a:pt x="4608498" y="1671356"/>
                </a:lnTo>
                <a:lnTo>
                  <a:pt x="4664663" y="1895524"/>
                </a:lnTo>
                <a:lnTo>
                  <a:pt x="4698551" y="2124119"/>
                </a:lnTo>
                <a:lnTo>
                  <a:pt x="4709902" y="2354951"/>
                </a:lnTo>
                <a:lnTo>
                  <a:pt x="4698551" y="2585783"/>
                </a:lnTo>
                <a:lnTo>
                  <a:pt x="4664663" y="2814378"/>
                </a:lnTo>
                <a:lnTo>
                  <a:pt x="4608498" y="3038546"/>
                </a:lnTo>
                <a:lnTo>
                  <a:pt x="4530643" y="3256144"/>
                </a:lnTo>
                <a:lnTo>
                  <a:pt x="4431829" y="3465075"/>
                </a:lnTo>
                <a:lnTo>
                  <a:pt x="4313022" y="3663291"/>
                </a:lnTo>
                <a:lnTo>
                  <a:pt x="4175352" y="3848908"/>
                </a:lnTo>
                <a:lnTo>
                  <a:pt x="4020153" y="4020153"/>
                </a:lnTo>
                <a:lnTo>
                  <a:pt x="3848908" y="4175352"/>
                </a:lnTo>
                <a:lnTo>
                  <a:pt x="3663291" y="4313022"/>
                </a:lnTo>
                <a:lnTo>
                  <a:pt x="3465075" y="4431829"/>
                </a:lnTo>
                <a:lnTo>
                  <a:pt x="3256144" y="4530643"/>
                </a:lnTo>
                <a:lnTo>
                  <a:pt x="3038546" y="4608498"/>
                </a:lnTo>
                <a:lnTo>
                  <a:pt x="2814378" y="4664663"/>
                </a:lnTo>
                <a:lnTo>
                  <a:pt x="2585783" y="4698551"/>
                </a:lnTo>
                <a:lnTo>
                  <a:pt x="2354951" y="4709902"/>
                </a:lnTo>
                <a:lnTo>
                  <a:pt x="2124119" y="4698551"/>
                </a:lnTo>
                <a:lnTo>
                  <a:pt x="1895524" y="4664663"/>
                </a:lnTo>
                <a:lnTo>
                  <a:pt x="1671356" y="4608498"/>
                </a:lnTo>
                <a:lnTo>
                  <a:pt x="1453758" y="4530643"/>
                </a:lnTo>
                <a:lnTo>
                  <a:pt x="1244827" y="4431829"/>
                </a:lnTo>
                <a:lnTo>
                  <a:pt x="1046611" y="4313022"/>
                </a:lnTo>
                <a:lnTo>
                  <a:pt x="860994" y="4175352"/>
                </a:lnTo>
                <a:lnTo>
                  <a:pt x="689749" y="4020153"/>
                </a:lnTo>
                <a:lnTo>
                  <a:pt x="534550" y="3848908"/>
                </a:lnTo>
                <a:lnTo>
                  <a:pt x="396880" y="3663291"/>
                </a:lnTo>
                <a:lnTo>
                  <a:pt x="278073" y="3465075"/>
                </a:lnTo>
                <a:lnTo>
                  <a:pt x="179259" y="3256144"/>
                </a:lnTo>
                <a:lnTo>
                  <a:pt x="101404" y="3038546"/>
                </a:lnTo>
                <a:lnTo>
                  <a:pt x="45239" y="2814378"/>
                </a:lnTo>
                <a:lnTo>
                  <a:pt x="11351" y="2585783"/>
                </a:lnTo>
                <a:lnTo>
                  <a:pt x="0" y="235495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3" name="Oval 61">
            <a:extLst>
              <a:ext uri="{FF2B5EF4-FFF2-40B4-BE49-F238E27FC236}">
                <a16:creationId xmlns:a16="http://schemas.microsoft.com/office/drawing/2014/main" id="{CE5EDADB-2C72-49FA-95B6-2A85C952ABFA}"/>
              </a:ext>
            </a:extLst>
          </p:cNvPr>
          <p:cNvSpPr/>
          <p:nvPr/>
        </p:nvSpPr>
        <p:spPr>
          <a:xfrm>
            <a:off x="2082423" y="839452"/>
            <a:ext cx="1696463" cy="1696461"/>
          </a:xfrm>
          <a:prstGeom prst="ellipse">
            <a:avLst/>
          </a:prstGeom>
          <a:solidFill>
            <a:srgbClr val="36A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4" name="Oval 62">
            <a:extLst>
              <a:ext uri="{FF2B5EF4-FFF2-40B4-BE49-F238E27FC236}">
                <a16:creationId xmlns:a16="http://schemas.microsoft.com/office/drawing/2014/main" id="{EADF575A-C138-4073-B476-43956DEE5DDA}"/>
              </a:ext>
            </a:extLst>
          </p:cNvPr>
          <p:cNvSpPr/>
          <p:nvPr/>
        </p:nvSpPr>
        <p:spPr>
          <a:xfrm>
            <a:off x="499661" y="2496610"/>
            <a:ext cx="2252206" cy="2252206"/>
          </a:xfrm>
          <a:prstGeom prst="ellipse">
            <a:avLst/>
          </a:prstGeom>
          <a:solidFill>
            <a:srgbClr val="FD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5" name="Oval 63">
            <a:extLst>
              <a:ext uri="{FF2B5EF4-FFF2-40B4-BE49-F238E27FC236}">
                <a16:creationId xmlns:a16="http://schemas.microsoft.com/office/drawing/2014/main" id="{5785D5D2-5924-4B54-90FD-CDB3A817E0E3}"/>
              </a:ext>
            </a:extLst>
          </p:cNvPr>
          <p:cNvSpPr/>
          <p:nvPr/>
        </p:nvSpPr>
        <p:spPr>
          <a:xfrm>
            <a:off x="2082423" y="4709514"/>
            <a:ext cx="1696463" cy="1696461"/>
          </a:xfrm>
          <a:prstGeom prst="ellipse">
            <a:avLst/>
          </a:prstGeom>
          <a:solidFill>
            <a:srgbClr val="46C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6" name="Oval 64">
            <a:extLst>
              <a:ext uri="{FF2B5EF4-FFF2-40B4-BE49-F238E27FC236}">
                <a16:creationId xmlns:a16="http://schemas.microsoft.com/office/drawing/2014/main" id="{72F9E560-648F-4776-AC0C-314ED2295081}"/>
              </a:ext>
            </a:extLst>
          </p:cNvPr>
          <p:cNvSpPr/>
          <p:nvPr/>
        </p:nvSpPr>
        <p:spPr>
          <a:xfrm>
            <a:off x="8396758" y="839452"/>
            <a:ext cx="1696461" cy="1696461"/>
          </a:xfrm>
          <a:prstGeom prst="ellipse">
            <a:avLst/>
          </a:prstGeom>
          <a:solidFill>
            <a:srgbClr val="EF7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7" name="Oval 65">
            <a:extLst>
              <a:ext uri="{FF2B5EF4-FFF2-40B4-BE49-F238E27FC236}">
                <a16:creationId xmlns:a16="http://schemas.microsoft.com/office/drawing/2014/main" id="{500CDD8B-9EF1-4431-B9D5-6A013219625D}"/>
              </a:ext>
            </a:extLst>
          </p:cNvPr>
          <p:cNvSpPr/>
          <p:nvPr/>
        </p:nvSpPr>
        <p:spPr>
          <a:xfrm>
            <a:off x="9414576" y="2496610"/>
            <a:ext cx="2252206" cy="2252206"/>
          </a:xfrm>
          <a:prstGeom prst="ellipse">
            <a:avLst/>
          </a:prstGeom>
          <a:solidFill>
            <a:srgbClr val="46C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8" name="Oval 66">
            <a:extLst>
              <a:ext uri="{FF2B5EF4-FFF2-40B4-BE49-F238E27FC236}">
                <a16:creationId xmlns:a16="http://schemas.microsoft.com/office/drawing/2014/main" id="{3853ED25-E64D-4233-A4CB-947F1C38C882}"/>
              </a:ext>
            </a:extLst>
          </p:cNvPr>
          <p:cNvSpPr/>
          <p:nvPr/>
        </p:nvSpPr>
        <p:spPr>
          <a:xfrm>
            <a:off x="8396758" y="4709514"/>
            <a:ext cx="1696461" cy="1696461"/>
          </a:xfrm>
          <a:prstGeom prst="ellipse">
            <a:avLst/>
          </a:prstGeom>
          <a:solidFill>
            <a:srgbClr val="36A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 1" panose="020B0604020202020204" charset="0"/>
            </a:endParaRPr>
          </a:p>
        </p:txBody>
      </p:sp>
      <p:cxnSp>
        <p:nvCxnSpPr>
          <p:cNvPr id="9" name="Straight Connector 72">
            <a:extLst>
              <a:ext uri="{FF2B5EF4-FFF2-40B4-BE49-F238E27FC236}">
                <a16:creationId xmlns:a16="http://schemas.microsoft.com/office/drawing/2014/main" id="{01751036-BBC7-4D5B-A3DA-EC00955C0D48}"/>
              </a:ext>
            </a:extLst>
          </p:cNvPr>
          <p:cNvCxnSpPr>
            <a:stCxn id="4" idx="6"/>
          </p:cNvCxnSpPr>
          <p:nvPr/>
        </p:nvCxnSpPr>
        <p:spPr>
          <a:xfrm>
            <a:off x="2751867" y="3622713"/>
            <a:ext cx="1281799" cy="0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6">
            <a:extLst>
              <a:ext uri="{FF2B5EF4-FFF2-40B4-BE49-F238E27FC236}">
                <a16:creationId xmlns:a16="http://schemas.microsoft.com/office/drawing/2014/main" id="{04DBCA77-00FD-4928-9E51-2EEDB14C088D}"/>
              </a:ext>
            </a:extLst>
          </p:cNvPr>
          <p:cNvCxnSpPr>
            <a:stCxn id="3" idx="5"/>
            <a:endCxn id="2" idx="4"/>
          </p:cNvCxnSpPr>
          <p:nvPr/>
        </p:nvCxnSpPr>
        <p:spPr>
          <a:xfrm>
            <a:off x="3530445" y="2287472"/>
            <a:ext cx="660206" cy="546027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8">
            <a:extLst>
              <a:ext uri="{FF2B5EF4-FFF2-40B4-BE49-F238E27FC236}">
                <a16:creationId xmlns:a16="http://schemas.microsoft.com/office/drawing/2014/main" id="{11B45575-208E-4703-BC53-53722C326BBC}"/>
              </a:ext>
            </a:extLst>
          </p:cNvPr>
          <p:cNvCxnSpPr>
            <a:stCxn id="5" idx="7"/>
            <a:endCxn id="2" idx="60"/>
          </p:cNvCxnSpPr>
          <p:nvPr/>
        </p:nvCxnSpPr>
        <p:spPr>
          <a:xfrm flipV="1">
            <a:off x="3530445" y="4411927"/>
            <a:ext cx="660206" cy="546028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0">
            <a:extLst>
              <a:ext uri="{FF2B5EF4-FFF2-40B4-BE49-F238E27FC236}">
                <a16:creationId xmlns:a16="http://schemas.microsoft.com/office/drawing/2014/main" id="{64A12685-7556-44A2-80DA-B1DC55110436}"/>
              </a:ext>
            </a:extLst>
          </p:cNvPr>
          <p:cNvCxnSpPr>
            <a:stCxn id="6" idx="3"/>
            <a:endCxn id="2" idx="28"/>
          </p:cNvCxnSpPr>
          <p:nvPr/>
        </p:nvCxnSpPr>
        <p:spPr>
          <a:xfrm flipH="1">
            <a:off x="8001350" y="2287472"/>
            <a:ext cx="643850" cy="546027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99">
            <a:extLst>
              <a:ext uri="{FF2B5EF4-FFF2-40B4-BE49-F238E27FC236}">
                <a16:creationId xmlns:a16="http://schemas.microsoft.com/office/drawing/2014/main" id="{30A7ABA6-45AE-42D3-84D0-6B3C8F96E917}"/>
              </a:ext>
            </a:extLst>
          </p:cNvPr>
          <p:cNvCxnSpPr>
            <a:stCxn id="7" idx="2"/>
            <a:endCxn id="2" idx="32"/>
          </p:cNvCxnSpPr>
          <p:nvPr/>
        </p:nvCxnSpPr>
        <p:spPr>
          <a:xfrm flipH="1" flipV="1">
            <a:off x="8158334" y="3622713"/>
            <a:ext cx="1256242" cy="1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2">
            <a:extLst>
              <a:ext uri="{FF2B5EF4-FFF2-40B4-BE49-F238E27FC236}">
                <a16:creationId xmlns:a16="http://schemas.microsoft.com/office/drawing/2014/main" id="{BFD029C5-F931-46BA-9D7F-A15864AFAE47}"/>
              </a:ext>
            </a:extLst>
          </p:cNvPr>
          <p:cNvCxnSpPr>
            <a:stCxn id="8" idx="1"/>
            <a:endCxn id="2" idx="37"/>
          </p:cNvCxnSpPr>
          <p:nvPr/>
        </p:nvCxnSpPr>
        <p:spPr>
          <a:xfrm flipH="1" flipV="1">
            <a:off x="7914814" y="4594898"/>
            <a:ext cx="730386" cy="363057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35">
            <a:extLst>
              <a:ext uri="{FF2B5EF4-FFF2-40B4-BE49-F238E27FC236}">
                <a16:creationId xmlns:a16="http://schemas.microsoft.com/office/drawing/2014/main" id="{F9047A7B-13F2-488A-8FB2-07C4505F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887" y="1752600"/>
            <a:ext cx="3738227" cy="3740225"/>
          </a:xfrm>
          <a:prstGeom prst="ellipse">
            <a:avLst/>
          </a:prstGeom>
          <a:gradFill>
            <a:gsLst>
              <a:gs pos="0">
                <a:srgbClr val="36AAB0"/>
              </a:gs>
              <a:gs pos="33000">
                <a:srgbClr val="46C0C6"/>
              </a:gs>
              <a:gs pos="66000">
                <a:srgbClr val="46C0C6"/>
              </a:gs>
              <a:gs pos="100000">
                <a:srgbClr val="56CCC3"/>
              </a:gs>
            </a:gsLst>
            <a:lin ang="5400000" scaled="1"/>
          </a:gra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 1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0FCA4-A144-4455-AA12-565B590F8C4B}"/>
              </a:ext>
            </a:extLst>
          </p:cNvPr>
          <p:cNvSpPr txBox="1"/>
          <p:nvPr/>
        </p:nvSpPr>
        <p:spPr>
          <a:xfrm>
            <a:off x="2249546" y="1327309"/>
            <a:ext cx="1362217" cy="1149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err="1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Взаимопосещение</a:t>
            </a:r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учебных занятий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5019D-3C8C-4994-8733-66B034B8A40E}"/>
              </a:ext>
            </a:extLst>
          </p:cNvPr>
          <p:cNvSpPr txBox="1"/>
          <p:nvPr/>
        </p:nvSpPr>
        <p:spPr>
          <a:xfrm>
            <a:off x="887329" y="2870965"/>
            <a:ext cx="1362217" cy="1723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Диагностика уровня профессиональной компетенции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0DE8-CD66-48F9-806E-588C6022491D}"/>
              </a:ext>
            </a:extLst>
          </p:cNvPr>
          <p:cNvSpPr txBox="1"/>
          <p:nvPr/>
        </p:nvSpPr>
        <p:spPr>
          <a:xfrm>
            <a:off x="9654647" y="3242711"/>
            <a:ext cx="1772065" cy="8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Индивидуальные консультации 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FD37B-B851-4B1A-ACF5-FF2A1D9C936A}"/>
              </a:ext>
            </a:extLst>
          </p:cNvPr>
          <p:cNvSpPr txBox="1"/>
          <p:nvPr/>
        </p:nvSpPr>
        <p:spPr>
          <a:xfrm>
            <a:off x="8563880" y="1327309"/>
            <a:ext cx="1362217" cy="8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Практические семинары 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7353D-ED7D-40BF-BF33-EAC306BCEF53}"/>
              </a:ext>
            </a:extLst>
          </p:cNvPr>
          <p:cNvSpPr txBox="1"/>
          <p:nvPr/>
        </p:nvSpPr>
        <p:spPr>
          <a:xfrm>
            <a:off x="2249546" y="5230254"/>
            <a:ext cx="1362217" cy="8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Психологические тренинги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020D50-3EDC-4230-842C-B08D9B97D271}"/>
              </a:ext>
            </a:extLst>
          </p:cNvPr>
          <p:cNvSpPr txBox="1"/>
          <p:nvPr/>
        </p:nvSpPr>
        <p:spPr>
          <a:xfrm>
            <a:off x="8563880" y="5230254"/>
            <a:ext cx="1362217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67" dirty="0" err="1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Коучинг</a:t>
            </a:r>
            <a:r>
              <a:rPr lang="ru-RU" sz="1867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endParaRPr lang="en-US" sz="1867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3A9D5BD2-CD2A-469B-9368-2A338EE27771}"/>
              </a:ext>
            </a:extLst>
          </p:cNvPr>
          <p:cNvSpPr>
            <a:spLocks noEditPoints="1"/>
          </p:cNvSpPr>
          <p:nvPr/>
        </p:nvSpPr>
        <p:spPr bwMode="auto">
          <a:xfrm>
            <a:off x="5067808" y="2763230"/>
            <a:ext cx="2187996" cy="2245364"/>
          </a:xfrm>
          <a:custGeom>
            <a:avLst/>
            <a:gdLst>
              <a:gd name="T0" fmla="*/ 1975 w 1997"/>
              <a:gd name="T1" fmla="*/ 2119 h 2119"/>
              <a:gd name="T2" fmla="*/ 0 w 1997"/>
              <a:gd name="T3" fmla="*/ 2097 h 2119"/>
              <a:gd name="T4" fmla="*/ 22 w 1997"/>
              <a:gd name="T5" fmla="*/ 122 h 2119"/>
              <a:gd name="T6" fmla="*/ 45 w 1997"/>
              <a:gd name="T7" fmla="*/ 2074 h 2119"/>
              <a:gd name="T8" fmla="*/ 1997 w 1997"/>
              <a:gd name="T9" fmla="*/ 2097 h 2119"/>
              <a:gd name="T10" fmla="*/ 1815 w 1997"/>
              <a:gd name="T11" fmla="*/ 610 h 2119"/>
              <a:gd name="T12" fmla="*/ 1875 w 1997"/>
              <a:gd name="T13" fmla="*/ 1815 h 2119"/>
              <a:gd name="T14" fmla="*/ 1524 w 1997"/>
              <a:gd name="T15" fmla="*/ 1875 h 2119"/>
              <a:gd name="T16" fmla="*/ 1464 w 1997"/>
              <a:gd name="T17" fmla="*/ 670 h 2119"/>
              <a:gd name="T18" fmla="*/ 1815 w 1997"/>
              <a:gd name="T19" fmla="*/ 655 h 2119"/>
              <a:gd name="T20" fmla="*/ 1509 w 1997"/>
              <a:gd name="T21" fmla="*/ 670 h 2119"/>
              <a:gd name="T22" fmla="*/ 1524 w 1997"/>
              <a:gd name="T23" fmla="*/ 1830 h 2119"/>
              <a:gd name="T24" fmla="*/ 1830 w 1997"/>
              <a:gd name="T25" fmla="*/ 1815 h 2119"/>
              <a:gd name="T26" fmla="*/ 1815 w 1997"/>
              <a:gd name="T27" fmla="*/ 655 h 2119"/>
              <a:gd name="T28" fmla="*/ 1265 w 1997"/>
              <a:gd name="T29" fmla="*/ 1036 h 2119"/>
              <a:gd name="T30" fmla="*/ 1205 w 1997"/>
              <a:gd name="T31" fmla="*/ 1875 h 2119"/>
              <a:gd name="T32" fmla="*/ 854 w 1997"/>
              <a:gd name="T33" fmla="*/ 1815 h 2119"/>
              <a:gd name="T34" fmla="*/ 914 w 1997"/>
              <a:gd name="T35" fmla="*/ 976 h 2119"/>
              <a:gd name="T36" fmla="*/ 1205 w 1997"/>
              <a:gd name="T37" fmla="*/ 1021 h 2119"/>
              <a:gd name="T38" fmla="*/ 899 w 1997"/>
              <a:gd name="T39" fmla="*/ 1036 h 2119"/>
              <a:gd name="T40" fmla="*/ 914 w 1997"/>
              <a:gd name="T41" fmla="*/ 1830 h 2119"/>
              <a:gd name="T42" fmla="*/ 1220 w 1997"/>
              <a:gd name="T43" fmla="*/ 1815 h 2119"/>
              <a:gd name="T44" fmla="*/ 1205 w 1997"/>
              <a:gd name="T45" fmla="*/ 1021 h 2119"/>
              <a:gd name="T46" fmla="*/ 244 w 1997"/>
              <a:gd name="T47" fmla="*/ 1280 h 2119"/>
              <a:gd name="T48" fmla="*/ 595 w 1997"/>
              <a:gd name="T49" fmla="*/ 1220 h 2119"/>
              <a:gd name="T50" fmla="*/ 655 w 1997"/>
              <a:gd name="T51" fmla="*/ 1815 h 2119"/>
              <a:gd name="T52" fmla="*/ 304 w 1997"/>
              <a:gd name="T53" fmla="*/ 1875 h 2119"/>
              <a:gd name="T54" fmla="*/ 289 w 1997"/>
              <a:gd name="T55" fmla="*/ 1815 h 2119"/>
              <a:gd name="T56" fmla="*/ 595 w 1997"/>
              <a:gd name="T57" fmla="*/ 1830 h 2119"/>
              <a:gd name="T58" fmla="*/ 610 w 1997"/>
              <a:gd name="T59" fmla="*/ 1280 h 2119"/>
              <a:gd name="T60" fmla="*/ 304 w 1997"/>
              <a:gd name="T61" fmla="*/ 1265 h 2119"/>
              <a:gd name="T62" fmla="*/ 289 w 1997"/>
              <a:gd name="T63" fmla="*/ 1815 h 2119"/>
              <a:gd name="T64" fmla="*/ 457 w 1997"/>
              <a:gd name="T65" fmla="*/ 1020 h 2119"/>
              <a:gd name="T66" fmla="*/ 1239 w 1997"/>
              <a:gd name="T67" fmla="*/ 51 h 2119"/>
              <a:gd name="T68" fmla="*/ 1261 w 1997"/>
              <a:gd name="T69" fmla="*/ 0 h 2119"/>
              <a:gd name="T70" fmla="*/ 1631 w 1997"/>
              <a:gd name="T71" fmla="*/ 30 h 2119"/>
              <a:gd name="T72" fmla="*/ 1613 w 1997"/>
              <a:gd name="T73" fmla="*/ 398 h 2119"/>
              <a:gd name="T74" fmla="*/ 1485 w 1997"/>
              <a:gd name="T75" fmla="*/ 296 h 2119"/>
              <a:gd name="T76" fmla="*/ 478 w 1997"/>
              <a:gd name="T77" fmla="*/ 1071 h 2119"/>
              <a:gd name="T78" fmla="*/ 658 w 1997"/>
              <a:gd name="T79" fmla="*/ 882 h 2119"/>
              <a:gd name="T80" fmla="*/ 1502 w 1997"/>
              <a:gd name="T81" fmla="*/ 250 h 2119"/>
              <a:gd name="T82" fmla="*/ 1586 w 1997"/>
              <a:gd name="T83" fmla="*/ 45 h 2119"/>
              <a:gd name="T84" fmla="*/ 1380 w 1997"/>
              <a:gd name="T85" fmla="*/ 128 h 2119"/>
              <a:gd name="T86" fmla="*/ 1380 w 1997"/>
              <a:gd name="T87" fmla="*/ 160 h 2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97" h="2119">
                <a:moveTo>
                  <a:pt x="1997" y="2097"/>
                </a:moveTo>
                <a:cubicBezTo>
                  <a:pt x="1997" y="2109"/>
                  <a:pt x="1987" y="2119"/>
                  <a:pt x="1975" y="2119"/>
                </a:cubicBezTo>
                <a:cubicBezTo>
                  <a:pt x="22" y="2119"/>
                  <a:pt x="22" y="2119"/>
                  <a:pt x="22" y="2119"/>
                </a:cubicBezTo>
                <a:cubicBezTo>
                  <a:pt x="10" y="2119"/>
                  <a:pt x="0" y="2109"/>
                  <a:pt x="0" y="2097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32"/>
                  <a:pt x="10" y="122"/>
                  <a:pt x="22" y="122"/>
                </a:cubicBezTo>
                <a:cubicBezTo>
                  <a:pt x="35" y="122"/>
                  <a:pt x="45" y="132"/>
                  <a:pt x="45" y="144"/>
                </a:cubicBezTo>
                <a:cubicBezTo>
                  <a:pt x="45" y="2074"/>
                  <a:pt x="45" y="2074"/>
                  <a:pt x="45" y="2074"/>
                </a:cubicBezTo>
                <a:cubicBezTo>
                  <a:pt x="1975" y="2074"/>
                  <a:pt x="1975" y="2074"/>
                  <a:pt x="1975" y="2074"/>
                </a:cubicBezTo>
                <a:cubicBezTo>
                  <a:pt x="1987" y="2074"/>
                  <a:pt x="1997" y="2084"/>
                  <a:pt x="1997" y="2097"/>
                </a:cubicBezTo>
                <a:close/>
                <a:moveTo>
                  <a:pt x="1524" y="610"/>
                </a:moveTo>
                <a:cubicBezTo>
                  <a:pt x="1815" y="610"/>
                  <a:pt x="1815" y="610"/>
                  <a:pt x="1815" y="610"/>
                </a:cubicBezTo>
                <a:cubicBezTo>
                  <a:pt x="1848" y="610"/>
                  <a:pt x="1875" y="637"/>
                  <a:pt x="1875" y="670"/>
                </a:cubicBezTo>
                <a:cubicBezTo>
                  <a:pt x="1875" y="1815"/>
                  <a:pt x="1875" y="1815"/>
                  <a:pt x="1875" y="1815"/>
                </a:cubicBezTo>
                <a:cubicBezTo>
                  <a:pt x="1875" y="1848"/>
                  <a:pt x="1848" y="1875"/>
                  <a:pt x="1815" y="1875"/>
                </a:cubicBezTo>
                <a:cubicBezTo>
                  <a:pt x="1524" y="1875"/>
                  <a:pt x="1524" y="1875"/>
                  <a:pt x="1524" y="1875"/>
                </a:cubicBezTo>
                <a:cubicBezTo>
                  <a:pt x="1491" y="1875"/>
                  <a:pt x="1464" y="1848"/>
                  <a:pt x="1464" y="1815"/>
                </a:cubicBezTo>
                <a:cubicBezTo>
                  <a:pt x="1464" y="670"/>
                  <a:pt x="1464" y="670"/>
                  <a:pt x="1464" y="670"/>
                </a:cubicBezTo>
                <a:cubicBezTo>
                  <a:pt x="1464" y="637"/>
                  <a:pt x="1491" y="610"/>
                  <a:pt x="1524" y="610"/>
                </a:cubicBezTo>
                <a:close/>
                <a:moveTo>
                  <a:pt x="1815" y="655"/>
                </a:moveTo>
                <a:cubicBezTo>
                  <a:pt x="1524" y="655"/>
                  <a:pt x="1524" y="655"/>
                  <a:pt x="1524" y="655"/>
                </a:cubicBezTo>
                <a:cubicBezTo>
                  <a:pt x="1516" y="655"/>
                  <a:pt x="1509" y="661"/>
                  <a:pt x="1509" y="670"/>
                </a:cubicBezTo>
                <a:cubicBezTo>
                  <a:pt x="1509" y="1815"/>
                  <a:pt x="1509" y="1815"/>
                  <a:pt x="1509" y="1815"/>
                </a:cubicBezTo>
                <a:cubicBezTo>
                  <a:pt x="1509" y="1824"/>
                  <a:pt x="1516" y="1830"/>
                  <a:pt x="1524" y="1830"/>
                </a:cubicBezTo>
                <a:cubicBezTo>
                  <a:pt x="1815" y="1830"/>
                  <a:pt x="1815" y="1830"/>
                  <a:pt x="1815" y="1830"/>
                </a:cubicBezTo>
                <a:cubicBezTo>
                  <a:pt x="1824" y="1830"/>
                  <a:pt x="1830" y="1824"/>
                  <a:pt x="1830" y="1815"/>
                </a:cubicBezTo>
                <a:cubicBezTo>
                  <a:pt x="1830" y="670"/>
                  <a:pt x="1830" y="670"/>
                  <a:pt x="1830" y="670"/>
                </a:cubicBezTo>
                <a:cubicBezTo>
                  <a:pt x="1830" y="661"/>
                  <a:pt x="1824" y="655"/>
                  <a:pt x="1815" y="655"/>
                </a:cubicBezTo>
                <a:close/>
                <a:moveTo>
                  <a:pt x="1205" y="976"/>
                </a:moveTo>
                <a:cubicBezTo>
                  <a:pt x="1238" y="976"/>
                  <a:pt x="1265" y="1003"/>
                  <a:pt x="1265" y="1036"/>
                </a:cubicBezTo>
                <a:cubicBezTo>
                  <a:pt x="1265" y="1815"/>
                  <a:pt x="1265" y="1815"/>
                  <a:pt x="1265" y="1815"/>
                </a:cubicBezTo>
                <a:cubicBezTo>
                  <a:pt x="1265" y="1848"/>
                  <a:pt x="1238" y="1875"/>
                  <a:pt x="1205" y="1875"/>
                </a:cubicBezTo>
                <a:cubicBezTo>
                  <a:pt x="914" y="1875"/>
                  <a:pt x="914" y="1875"/>
                  <a:pt x="914" y="1875"/>
                </a:cubicBezTo>
                <a:cubicBezTo>
                  <a:pt x="881" y="1875"/>
                  <a:pt x="854" y="1848"/>
                  <a:pt x="854" y="1815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4" y="1003"/>
                  <a:pt x="881" y="976"/>
                  <a:pt x="914" y="976"/>
                </a:cubicBezTo>
                <a:lnTo>
                  <a:pt x="1205" y="976"/>
                </a:lnTo>
                <a:close/>
                <a:moveTo>
                  <a:pt x="1205" y="1021"/>
                </a:moveTo>
                <a:cubicBezTo>
                  <a:pt x="914" y="1021"/>
                  <a:pt x="914" y="1021"/>
                  <a:pt x="914" y="1021"/>
                </a:cubicBezTo>
                <a:cubicBezTo>
                  <a:pt x="906" y="1021"/>
                  <a:pt x="899" y="1027"/>
                  <a:pt x="899" y="1036"/>
                </a:cubicBezTo>
                <a:cubicBezTo>
                  <a:pt x="899" y="1815"/>
                  <a:pt x="899" y="1815"/>
                  <a:pt x="899" y="1815"/>
                </a:cubicBezTo>
                <a:cubicBezTo>
                  <a:pt x="899" y="1824"/>
                  <a:pt x="906" y="1830"/>
                  <a:pt x="914" y="1830"/>
                </a:cubicBezTo>
                <a:cubicBezTo>
                  <a:pt x="1205" y="1830"/>
                  <a:pt x="1205" y="1830"/>
                  <a:pt x="1205" y="1830"/>
                </a:cubicBezTo>
                <a:cubicBezTo>
                  <a:pt x="1214" y="1830"/>
                  <a:pt x="1220" y="1824"/>
                  <a:pt x="1220" y="1815"/>
                </a:cubicBezTo>
                <a:cubicBezTo>
                  <a:pt x="1220" y="1036"/>
                  <a:pt x="1220" y="1036"/>
                  <a:pt x="1220" y="1036"/>
                </a:cubicBezTo>
                <a:cubicBezTo>
                  <a:pt x="1220" y="1027"/>
                  <a:pt x="1214" y="1021"/>
                  <a:pt x="1205" y="1021"/>
                </a:cubicBezTo>
                <a:close/>
                <a:moveTo>
                  <a:pt x="244" y="1815"/>
                </a:moveTo>
                <a:cubicBezTo>
                  <a:pt x="244" y="1280"/>
                  <a:pt x="244" y="1280"/>
                  <a:pt x="244" y="1280"/>
                </a:cubicBezTo>
                <a:cubicBezTo>
                  <a:pt x="244" y="1247"/>
                  <a:pt x="271" y="1220"/>
                  <a:pt x="304" y="1220"/>
                </a:cubicBezTo>
                <a:cubicBezTo>
                  <a:pt x="595" y="1220"/>
                  <a:pt x="595" y="1220"/>
                  <a:pt x="595" y="1220"/>
                </a:cubicBezTo>
                <a:cubicBezTo>
                  <a:pt x="628" y="1220"/>
                  <a:pt x="655" y="1247"/>
                  <a:pt x="655" y="1280"/>
                </a:cubicBezTo>
                <a:cubicBezTo>
                  <a:pt x="655" y="1815"/>
                  <a:pt x="655" y="1815"/>
                  <a:pt x="655" y="1815"/>
                </a:cubicBezTo>
                <a:cubicBezTo>
                  <a:pt x="655" y="1848"/>
                  <a:pt x="628" y="1875"/>
                  <a:pt x="595" y="1875"/>
                </a:cubicBezTo>
                <a:cubicBezTo>
                  <a:pt x="304" y="1875"/>
                  <a:pt x="304" y="1875"/>
                  <a:pt x="304" y="1875"/>
                </a:cubicBezTo>
                <a:cubicBezTo>
                  <a:pt x="271" y="1875"/>
                  <a:pt x="244" y="1848"/>
                  <a:pt x="244" y="1815"/>
                </a:cubicBezTo>
                <a:close/>
                <a:moveTo>
                  <a:pt x="289" y="1815"/>
                </a:moveTo>
                <a:cubicBezTo>
                  <a:pt x="289" y="1824"/>
                  <a:pt x="295" y="1830"/>
                  <a:pt x="304" y="1830"/>
                </a:cubicBezTo>
                <a:cubicBezTo>
                  <a:pt x="595" y="1830"/>
                  <a:pt x="595" y="1830"/>
                  <a:pt x="595" y="1830"/>
                </a:cubicBezTo>
                <a:cubicBezTo>
                  <a:pt x="603" y="1830"/>
                  <a:pt x="610" y="1824"/>
                  <a:pt x="610" y="1815"/>
                </a:cubicBezTo>
                <a:cubicBezTo>
                  <a:pt x="610" y="1280"/>
                  <a:pt x="610" y="1280"/>
                  <a:pt x="610" y="1280"/>
                </a:cubicBezTo>
                <a:cubicBezTo>
                  <a:pt x="610" y="1272"/>
                  <a:pt x="603" y="1265"/>
                  <a:pt x="595" y="1265"/>
                </a:cubicBezTo>
                <a:cubicBezTo>
                  <a:pt x="304" y="1265"/>
                  <a:pt x="304" y="1265"/>
                  <a:pt x="304" y="1265"/>
                </a:cubicBezTo>
                <a:cubicBezTo>
                  <a:pt x="295" y="1265"/>
                  <a:pt x="289" y="1272"/>
                  <a:pt x="289" y="1280"/>
                </a:cubicBezTo>
                <a:lnTo>
                  <a:pt x="289" y="1815"/>
                </a:lnTo>
                <a:close/>
                <a:moveTo>
                  <a:pt x="456" y="1061"/>
                </a:moveTo>
                <a:cubicBezTo>
                  <a:pt x="445" y="1049"/>
                  <a:pt x="446" y="1031"/>
                  <a:pt x="457" y="1020"/>
                </a:cubicBezTo>
                <a:cubicBezTo>
                  <a:pt x="1333" y="144"/>
                  <a:pt x="1333" y="144"/>
                  <a:pt x="1333" y="144"/>
                </a:cubicBezTo>
                <a:cubicBezTo>
                  <a:pt x="1239" y="51"/>
                  <a:pt x="1239" y="51"/>
                  <a:pt x="1239" y="51"/>
                </a:cubicBezTo>
                <a:cubicBezTo>
                  <a:pt x="1231" y="42"/>
                  <a:pt x="1228" y="29"/>
                  <a:pt x="1233" y="18"/>
                </a:cubicBezTo>
                <a:cubicBezTo>
                  <a:pt x="1238" y="7"/>
                  <a:pt x="1248" y="0"/>
                  <a:pt x="1261" y="0"/>
                </a:cubicBezTo>
                <a:cubicBezTo>
                  <a:pt x="1601" y="0"/>
                  <a:pt x="1601" y="0"/>
                  <a:pt x="1601" y="0"/>
                </a:cubicBezTo>
                <a:cubicBezTo>
                  <a:pt x="1618" y="0"/>
                  <a:pt x="1631" y="13"/>
                  <a:pt x="1631" y="30"/>
                </a:cubicBezTo>
                <a:cubicBezTo>
                  <a:pt x="1631" y="370"/>
                  <a:pt x="1631" y="370"/>
                  <a:pt x="1631" y="370"/>
                </a:cubicBezTo>
                <a:cubicBezTo>
                  <a:pt x="1631" y="382"/>
                  <a:pt x="1624" y="393"/>
                  <a:pt x="1613" y="398"/>
                </a:cubicBezTo>
                <a:cubicBezTo>
                  <a:pt x="1601" y="402"/>
                  <a:pt x="1589" y="400"/>
                  <a:pt x="1580" y="391"/>
                </a:cubicBezTo>
                <a:cubicBezTo>
                  <a:pt x="1485" y="296"/>
                  <a:pt x="1485" y="296"/>
                  <a:pt x="1485" y="296"/>
                </a:cubicBezTo>
                <a:cubicBezTo>
                  <a:pt x="497" y="1065"/>
                  <a:pt x="497" y="1065"/>
                  <a:pt x="497" y="1065"/>
                </a:cubicBezTo>
                <a:cubicBezTo>
                  <a:pt x="491" y="1069"/>
                  <a:pt x="485" y="1071"/>
                  <a:pt x="478" y="1071"/>
                </a:cubicBezTo>
                <a:cubicBezTo>
                  <a:pt x="470" y="1071"/>
                  <a:pt x="462" y="1068"/>
                  <a:pt x="456" y="1061"/>
                </a:cubicBezTo>
                <a:close/>
                <a:moveTo>
                  <a:pt x="658" y="882"/>
                </a:moveTo>
                <a:cubicBezTo>
                  <a:pt x="1473" y="249"/>
                  <a:pt x="1473" y="249"/>
                  <a:pt x="1473" y="249"/>
                </a:cubicBezTo>
                <a:cubicBezTo>
                  <a:pt x="1482" y="242"/>
                  <a:pt x="1494" y="242"/>
                  <a:pt x="1502" y="250"/>
                </a:cubicBezTo>
                <a:cubicBezTo>
                  <a:pt x="1586" y="334"/>
                  <a:pt x="1586" y="334"/>
                  <a:pt x="1586" y="334"/>
                </a:cubicBezTo>
                <a:cubicBezTo>
                  <a:pt x="1586" y="45"/>
                  <a:pt x="1586" y="45"/>
                  <a:pt x="1586" y="45"/>
                </a:cubicBezTo>
                <a:cubicBezTo>
                  <a:pt x="1297" y="45"/>
                  <a:pt x="1297" y="45"/>
                  <a:pt x="1297" y="45"/>
                </a:cubicBezTo>
                <a:cubicBezTo>
                  <a:pt x="1380" y="128"/>
                  <a:pt x="1380" y="128"/>
                  <a:pt x="1380" y="128"/>
                </a:cubicBezTo>
                <a:cubicBezTo>
                  <a:pt x="1385" y="133"/>
                  <a:pt x="1387" y="138"/>
                  <a:pt x="1387" y="144"/>
                </a:cubicBezTo>
                <a:cubicBezTo>
                  <a:pt x="1387" y="150"/>
                  <a:pt x="1385" y="156"/>
                  <a:pt x="1380" y="160"/>
                </a:cubicBezTo>
                <a:lnTo>
                  <a:pt x="658" y="8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>
                <a:latin typeface="Open Sans 1" panose="020B0604020202020204" charset="0"/>
              </a:rPr>
              <a:t>Ресурсы и инструменты наставнической деятельности</a:t>
            </a:r>
            <a:endParaRPr lang="ru-RU" sz="2000" dirty="0">
              <a:latin typeface="Open Sans 1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7259078-02F0-4AC9-AF52-4EE3EF511D0C}"/>
              </a:ext>
            </a:extLst>
          </p:cNvPr>
          <p:cNvSpPr/>
          <p:nvPr/>
        </p:nvSpPr>
        <p:spPr>
          <a:xfrm rot="-10800000" flipH="1" flipV="1">
            <a:off x="10928789" y="5602184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1047003" y="-203938"/>
            <a:ext cx="608365" cy="608365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0618788" y="257585"/>
            <a:ext cx="428215" cy="428215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1655368" y="-111537"/>
            <a:ext cx="738244" cy="738244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45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0" y="49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Century" panose="02040604050505020304" pitchFamily="18" charset="0"/>
                <a:ea typeface="DIN Condensed " panose="020B0606040000020204" pitchFamily="34" charset="-52"/>
              </a:rPr>
              <a:t>Работа с документами</a:t>
            </a:r>
          </a:p>
        </p:txBody>
      </p:sp>
      <p:cxnSp>
        <p:nvCxnSpPr>
          <p:cNvPr id="1142" name="Прямая соединительная линия 1141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5968351" y="2315828"/>
            <a:ext cx="0" cy="4005116"/>
          </a:xfrm>
          <a:prstGeom prst="line">
            <a:avLst/>
          </a:prstGeom>
          <a:ln w="28575">
            <a:solidFill>
              <a:srgbClr val="2537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DDE9231-2C0A-4416-A756-7B9B3B6B447D}"/>
              </a:ext>
            </a:extLst>
          </p:cNvPr>
          <p:cNvSpPr txBox="1"/>
          <p:nvPr/>
        </p:nvSpPr>
        <p:spPr>
          <a:xfrm>
            <a:off x="6625527" y="1354778"/>
            <a:ext cx="40640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Century" panose="02040604050505020304" pitchFamily="18" charset="0"/>
                <a:ea typeface="DIN Condensed Light" panose="020B0506040000020204" pitchFamily="34" charset="-52"/>
              </a:rPr>
              <a:t>План воспитательной работы</a:t>
            </a:r>
          </a:p>
        </p:txBody>
      </p:sp>
      <p:cxnSp>
        <p:nvCxnSpPr>
          <p:cNvPr id="175" name="Прямая соединительная линия 174">
            <a:extLst>
              <a:ext uri="{FF2B5EF4-FFF2-40B4-BE49-F238E27FC236}">
                <a16:creationId xmlns:a16="http://schemas.microsoft.com/office/drawing/2014/main" id="{33779103-B4E3-41C7-B01D-E7020F575F5E}"/>
              </a:ext>
            </a:extLst>
          </p:cNvPr>
          <p:cNvCxnSpPr>
            <a:cxnSpLocks/>
          </p:cNvCxnSpPr>
          <p:nvPr/>
        </p:nvCxnSpPr>
        <p:spPr>
          <a:xfrm flipH="1">
            <a:off x="640449" y="4951363"/>
            <a:ext cx="10850962" cy="0"/>
          </a:xfrm>
          <a:prstGeom prst="line">
            <a:avLst/>
          </a:prstGeom>
          <a:ln w="28575">
            <a:solidFill>
              <a:srgbClr val="2537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56D99051-8B94-4ECE-850B-F6F3CFAF033A}"/>
              </a:ext>
            </a:extLst>
          </p:cNvPr>
          <p:cNvSpPr txBox="1"/>
          <p:nvPr/>
        </p:nvSpPr>
        <p:spPr>
          <a:xfrm>
            <a:off x="640448" y="5423587"/>
            <a:ext cx="501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Century" panose="02040604050505020304" pitchFamily="18" charset="0"/>
                <a:ea typeface="DIN Condensed " panose="020B0606040000020204" pitchFamily="34" charset="-52"/>
              </a:rPr>
              <a:t>конструктор рабочих </a:t>
            </a:r>
            <a:r>
              <a:rPr lang="ru-RU" sz="2000" dirty="0" smtClean="0">
                <a:latin typeface="Century" panose="02040604050505020304" pitchFamily="18" charset="0"/>
                <a:ea typeface="DIN Condensed " panose="020B0606040000020204" pitchFamily="34" charset="-52"/>
              </a:rPr>
              <a:t>программ</a:t>
            </a:r>
            <a:endParaRPr lang="ru-RU" sz="2000" dirty="0">
              <a:latin typeface="Century" panose="02040604050505020304" pitchFamily="18" charset="0"/>
              <a:ea typeface="DIN Condensed " panose="020B0606040000020204" pitchFamily="34" charset="-52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235B29A-2A8F-45FD-B00F-85B49F11F190}"/>
              </a:ext>
            </a:extLst>
          </p:cNvPr>
          <p:cNvSpPr txBox="1"/>
          <p:nvPr/>
        </p:nvSpPr>
        <p:spPr>
          <a:xfrm>
            <a:off x="6296718" y="5423587"/>
            <a:ext cx="523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Century" panose="02040604050505020304" pitchFamily="18" charset="0"/>
                <a:ea typeface="DIN Condensed Light" panose="020B0506040000020204" pitchFamily="34" charset="-52"/>
              </a:rPr>
              <a:t>сайт «</a:t>
            </a:r>
            <a:r>
              <a:rPr lang="ru-RU" sz="2000" dirty="0" err="1">
                <a:latin typeface="Century" panose="02040604050505020304" pitchFamily="18" charset="0"/>
                <a:ea typeface="DIN Condensed Light" panose="020B0506040000020204" pitchFamily="34" charset="-52"/>
              </a:rPr>
              <a:t>Инфоурок</a:t>
            </a:r>
            <a:r>
              <a:rPr lang="ru-RU" sz="2000" dirty="0">
                <a:latin typeface="Century" panose="02040604050505020304" pitchFamily="18" charset="0"/>
                <a:ea typeface="DIN Condensed Light" panose="020B0506040000020204" pitchFamily="34" charset="-52"/>
              </a:rPr>
              <a:t>»,</a:t>
            </a:r>
          </a:p>
          <a:p>
            <a:pPr algn="just">
              <a:lnSpc>
                <a:spcPct val="90000"/>
              </a:lnSpc>
            </a:pPr>
            <a:r>
              <a:rPr lang="ru-RU" sz="2000" dirty="0">
                <a:latin typeface="Century" panose="02040604050505020304" pitchFamily="18" charset="0"/>
                <a:ea typeface="DIN Condensed Light" panose="020B0506040000020204" pitchFamily="34" charset="-52"/>
              </a:rPr>
              <a:t>сайт Всероссийской лиги педагогов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D4A4B8-6C38-4879-865A-C1BA306D852F}"/>
              </a:ext>
            </a:extLst>
          </p:cNvPr>
          <p:cNvSpPr txBox="1"/>
          <p:nvPr/>
        </p:nvSpPr>
        <p:spPr>
          <a:xfrm>
            <a:off x="1330704" y="1469681"/>
            <a:ext cx="40640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Century" panose="02040604050505020304" pitchFamily="18" charset="0"/>
                <a:ea typeface="DIN Condensed Light" panose="020B0506040000020204" pitchFamily="34" charset="-52"/>
              </a:rPr>
              <a:t>Рабочая программа, КТП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Century" panose="02040604050505020304" pitchFamily="18" charset="0"/>
              <a:ea typeface="DIN Condensed Light" panose="020B0506040000020204" pitchFamily="34" charset="-52"/>
            </a:endParaRP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ACF9C1A8-9569-42EC-A4C4-DEE68A4EDC7E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253778"/>
                </a:solidFill>
                <a:effectLst/>
                <a:uLnTx/>
                <a:uFillTx/>
                <a:latin typeface="Montserrat" panose="00000500000000000000" pitchFamily="2" charset="-52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3778"/>
              </a:solidFill>
              <a:effectLst/>
              <a:uLnTx/>
              <a:uFillTx/>
              <a:latin typeface="Montserrat" panose="00000500000000000000" pitchFamily="2" charset="-52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04" y="2570689"/>
            <a:ext cx="3839412" cy="2157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621" y="2634164"/>
            <a:ext cx="2804271" cy="2096526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>
            <a:off x="273467" y="1024197"/>
            <a:ext cx="11584925" cy="1175224"/>
            <a:chOff x="0" y="-47625"/>
            <a:chExt cx="753347" cy="731168"/>
          </a:xfrm>
        </p:grpSpPr>
        <p:sp>
          <p:nvSpPr>
            <p:cNvPr id="14" name="Freeform 6"/>
            <p:cNvSpPr/>
            <p:nvPr/>
          </p:nvSpPr>
          <p:spPr>
            <a:xfrm>
              <a:off x="0" y="0"/>
              <a:ext cx="753347" cy="617273"/>
            </a:xfrm>
            <a:custGeom>
              <a:avLst/>
              <a:gdLst/>
              <a:ahLst/>
              <a:cxnLst/>
              <a:rect l="l" t="t" r="r" b="b"/>
              <a:pathLst>
                <a:path w="753347" h="797843">
                  <a:moveTo>
                    <a:pt x="753347" y="0"/>
                  </a:moveTo>
                  <a:lnTo>
                    <a:pt x="753347" y="683543"/>
                  </a:lnTo>
                  <a:lnTo>
                    <a:pt x="376673" y="797843"/>
                  </a:lnTo>
                  <a:lnTo>
                    <a:pt x="0" y="683543"/>
                  </a:lnTo>
                  <a:lnTo>
                    <a:pt x="0" y="0"/>
                  </a:lnTo>
                  <a:lnTo>
                    <a:pt x="753347" y="0"/>
                  </a:ln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r>
                <a:rPr lang="ru-RU" sz="2800" dirty="0" smtClean="0">
                  <a:latin typeface="Century" panose="02040604050505020304" pitchFamily="18" charset="0"/>
                </a:rPr>
                <a:t>Рабочая программа, КТП                План воспитательной работы</a:t>
              </a:r>
              <a:endParaRPr lang="ru-RU" sz="2800" dirty="0">
                <a:latin typeface="Century" panose="02040604050505020304" pitchFamily="18" charset="0"/>
              </a:endParaRPr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0" y="-47625"/>
              <a:ext cx="753347" cy="731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3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924</Words>
  <Application>Microsoft Office PowerPoint</Application>
  <PresentationFormat>Широкоэкранный</PresentationFormat>
  <Paragraphs>188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2" baseType="lpstr">
      <vt:lpstr>Arial</vt:lpstr>
      <vt:lpstr>Open Sans Bold</vt:lpstr>
      <vt:lpstr>Calibri</vt:lpstr>
      <vt:lpstr>Open Sans 1 Bold</vt:lpstr>
      <vt:lpstr>PT Sans</vt:lpstr>
      <vt:lpstr>DIN Condensed Light</vt:lpstr>
      <vt:lpstr>Montserrat</vt:lpstr>
      <vt:lpstr>Open Sans 1</vt:lpstr>
      <vt:lpstr>Open Sans 2</vt:lpstr>
      <vt:lpstr>Wingdings</vt:lpstr>
      <vt:lpstr>Wingdings 3</vt:lpstr>
      <vt:lpstr>Montserrat 1 Bold</vt:lpstr>
      <vt:lpstr>Century</vt:lpstr>
      <vt:lpstr>Open Sans 1 Semi-Bold</vt:lpstr>
      <vt:lpstr>Times New Roman</vt:lpstr>
      <vt:lpstr>DIN Condensed 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w01360020</cp:lastModifiedBy>
  <cp:revision>111</cp:revision>
  <dcterms:created xsi:type="dcterms:W3CDTF">2023-01-31T14:05:34Z</dcterms:created>
  <dcterms:modified xsi:type="dcterms:W3CDTF">2025-08-21T06:40:13Z</dcterms:modified>
</cp:coreProperties>
</file>