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37" r:id="rId1"/>
    <p:sldMasterId id="2147483838" r:id="rId2"/>
  </p:sldMasterIdLst>
  <p:notesMasterIdLst>
    <p:notesMasterId r:id="rId26"/>
  </p:notesMasterIdLst>
  <p:sldIdLst>
    <p:sldId id="356" r:id="rId3"/>
    <p:sldId id="362" r:id="rId4"/>
    <p:sldId id="397" r:id="rId5"/>
    <p:sldId id="398" r:id="rId6"/>
    <p:sldId id="400" r:id="rId7"/>
    <p:sldId id="399" r:id="rId8"/>
    <p:sldId id="401" r:id="rId9"/>
    <p:sldId id="358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409" r:id="rId18"/>
    <p:sldId id="410" r:id="rId19"/>
    <p:sldId id="385" r:id="rId20"/>
    <p:sldId id="411" r:id="rId21"/>
    <p:sldId id="412" r:id="rId22"/>
    <p:sldId id="413" r:id="rId23"/>
    <p:sldId id="414" r:id="rId24"/>
    <p:sldId id="396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7195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4" name="Google Shape;134;p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5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4/25/2026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Фигура">
            <a:extLst>
              <a:ext uri="{FF2B5EF4-FFF2-40B4-BE49-F238E27FC236}">
                <a16:creationId xmlns="" xmlns:a16="http://schemas.microsoft.com/office/drawing/2014/main" id="{971E2C65-6CE1-4E9E-B33A-AEE1577A6C67}"/>
              </a:ext>
            </a:extLst>
          </p:cNvPr>
          <p:cNvSpPr/>
          <p:nvPr/>
        </p:nvSpPr>
        <p:spPr>
          <a:xfrm>
            <a:off x="5536278" y="2370805"/>
            <a:ext cx="6655722" cy="4487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extrusionOk="0">
                <a:moveTo>
                  <a:pt x="21557" y="0"/>
                </a:moveTo>
                <a:lnTo>
                  <a:pt x="2475" y="4916"/>
                </a:lnTo>
                <a:cubicBezTo>
                  <a:pt x="1623" y="5136"/>
                  <a:pt x="1111" y="5267"/>
                  <a:pt x="806" y="5501"/>
                </a:cubicBezTo>
                <a:cubicBezTo>
                  <a:pt x="360" y="5811"/>
                  <a:pt x="70" y="6309"/>
                  <a:pt x="14" y="6860"/>
                </a:cubicBezTo>
                <a:cubicBezTo>
                  <a:pt x="-43" y="7247"/>
                  <a:pt x="85" y="7773"/>
                  <a:pt x="299" y="8648"/>
                </a:cubicBezTo>
                <a:lnTo>
                  <a:pt x="3457" y="21600"/>
                </a:lnTo>
                <a:lnTo>
                  <a:pt x="21557" y="21600"/>
                </a:lnTo>
                <a:lnTo>
                  <a:pt x="2155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1600" b="1" kern="0" dirty="0" err="1" smtClean="0">
                <a:solidFill>
                  <a:srgbClr val="FFFFFF"/>
                </a:solidFill>
                <a:latin typeface="Gilroy ExtraBold" pitchFamily="2" charset="0"/>
                <a:sym typeface="Helvetica Neue Medium"/>
              </a:rPr>
              <a:t>Бе</a:t>
            </a:r>
            <a:endParaRPr sz="1600" b="1" kern="0" dirty="0">
              <a:solidFill>
                <a:srgbClr val="FFFFFF"/>
              </a:solidFill>
              <a:latin typeface="Gilroy ExtraBold" pitchFamily="2" charset="0"/>
              <a:sym typeface="Helvetica Neue Medium"/>
            </a:endParaRPr>
          </a:p>
        </p:txBody>
      </p:sp>
      <p:sp>
        <p:nvSpPr>
          <p:cNvPr id="9" name="On-trade драйвер продаж"/>
          <p:cNvSpPr txBox="1"/>
          <p:nvPr/>
        </p:nvSpPr>
        <p:spPr>
          <a:xfrm>
            <a:off x="1487978" y="2008518"/>
            <a:ext cx="9606020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Планирование коррекционно –развивающей работы с детьми с тяжелыми нарушениями речи (ТНР): подходы, этапы,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организации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2020"/>
          <p:cNvSpPr txBox="1"/>
          <p:nvPr/>
        </p:nvSpPr>
        <p:spPr>
          <a:xfrm>
            <a:off x="630852" y="5925701"/>
            <a:ext cx="3049553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ru-RU" sz="2000" kern="0" spc="3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Барнаул, 29 апреля 2026 г.</a:t>
            </a:r>
            <a:endParaRPr sz="2000" kern="0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BEE0BD-6CE3-6251-AF4B-7CA5169A2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" y="0"/>
            <a:ext cx="1843920" cy="1382940"/>
          </a:xfrm>
          <a:prstGeom prst="rect">
            <a:avLst/>
          </a:prstGeom>
        </p:spPr>
      </p:pic>
      <p:sp>
        <p:nvSpPr>
          <p:cNvPr id="7" name="2020"/>
          <p:cNvSpPr txBox="1"/>
          <p:nvPr/>
        </p:nvSpPr>
        <p:spPr>
          <a:xfrm>
            <a:off x="1756091" y="604703"/>
            <a:ext cx="9069793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algn="ctr" defTabSz="1219169" hangingPunct="0"/>
            <a:r>
              <a:rPr lang="ru-RU" sz="2000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</a:t>
            </a:r>
            <a:r>
              <a:rPr lang="ru-RU" sz="200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чреждение </a:t>
            </a:r>
          </a:p>
          <a:p>
            <a:pPr algn="ctr" defTabSz="1219169" hangingPunct="0"/>
            <a:r>
              <a:rPr lang="ru-RU" sz="2000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 №67» (МБДОУ «Детский сад №67»)</a:t>
            </a:r>
            <a:endParaRPr sz="2000" kern="0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2020"/>
          <p:cNvSpPr txBox="1"/>
          <p:nvPr/>
        </p:nvSpPr>
        <p:spPr>
          <a:xfrm>
            <a:off x="5454234" y="5679620"/>
            <a:ext cx="5762475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algn="ctr" defTabSz="1219169" hangingPunct="0"/>
            <a:r>
              <a:rPr lang="ru-RU" sz="2000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Бедарева Евгения </a:t>
            </a:r>
            <a:r>
              <a:rPr lang="ru-RU" sz="200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Вя</a:t>
            </a:r>
            <a:r>
              <a:rPr lang="ru-RU" sz="2000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чеславовна, учитель-логопед </a:t>
            </a:r>
          </a:p>
          <a:p>
            <a:pPr algn="ctr" defTabSz="1219169" hangingPunct="0"/>
            <a:r>
              <a:rPr lang="ru-RU" sz="2000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«Детский сад №67»</a:t>
            </a:r>
            <a:endParaRPr sz="2000" kern="0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7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629083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7629083" y="6431593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629083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72732" y="326390"/>
            <a:ext cx="10380371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Одна из дополнительных форм логопедической работы, применяемая мною на практике: игры и упражнения с группой детей перед завтраком. </a:t>
            </a:r>
            <a:endParaRPr lang="ru-RU" sz="2000" b="1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973" y="1819194"/>
            <a:ext cx="115870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Данная форма работы представляет собой проведение учителем-логопедом 1-2 упражнений или игр с группой детей. Дети после утренней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зарядки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перед завтраком)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садятся в полукруг на стульчики и по заданию учителя-логопеда выполняют задания. Данные задания соответствуют задачам по развитию речи детей, мелкой моторики, элементарных математических навыков, временных представлений, познавательных функций (мышление, память, внимание, воображение) в соответствии с программными требованиями и возрастными особенностями.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73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629083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7629083" y="6431593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629083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72732" y="326390"/>
            <a:ext cx="10380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Данная форма работы помогает решить следующие задачи: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304" y="1018989"/>
            <a:ext cx="117286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речи и других познавательных функций детей.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помощью специально подобранных игр и упражнений  мы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дополнительно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закрепляем, уточняем, обогащаем речевые умения и навыки детей.</a:t>
            </a:r>
          </a:p>
          <a:p>
            <a:pPr marL="457200" indent="-457200" algn="just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Работа над ошибками.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Мною часто подбираются те упражнения, которые вызывали трудности на фронтальных занятиях по развитию речи,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познавательному развитию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Данное упражнение мы дополнительно прорабатываем и с детьми обсуждаем, чтобы в дальнейшем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профилактировать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подобные ошибки. </a:t>
            </a:r>
          </a:p>
          <a:p>
            <a:pPr marL="457200" indent="-457200" algn="just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Диагностика речи.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процессе выполнения упражнений дети, я в моменте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выявляю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конкретные трудности, возникшие у определенных детей при выполнении заданий. Это даем мне понять, кто из воспитанников нуждается в дополнительном закреплении материала. Далее, я закрепляю упражнение на индивидуальном занятии, либо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могу передать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задание воспитателю для закрепления в вечернее время. Отсюда вытекает следующая задача.</a:t>
            </a:r>
          </a:p>
          <a:p>
            <a:pPr marL="457200" indent="-457200" algn="just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Взаимодействие с воспитателями. </a:t>
            </a:r>
          </a:p>
          <a:p>
            <a:pPr marL="457200" indent="-457200" algn="just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Воспитание у детей умения работать в коллективе.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Выполняя определенные задания, дети учувствуют в обсуждении проблемных моментов, помогают друг другу, повышают чувство ответственности друг перед другом.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43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629083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7629083" y="6431593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629083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55600" y="337670"/>
            <a:ext cx="1135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Примерный набор заданий 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неделю.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(Подготовительная к школе группа. 22 неделя обучения, тема «Животные жарких стран, повадки, детеныши»)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F28B81A-D4C0-5C0E-84E2-87D0D22DC0A9}"/>
              </a:ext>
            </a:extLst>
          </p:cNvPr>
          <p:cNvSpPr txBox="1"/>
          <p:nvPr/>
        </p:nvSpPr>
        <p:spPr>
          <a:xfrm>
            <a:off x="355600" y="1450256"/>
            <a:ext cx="11553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Понедельник:</a:t>
            </a:r>
          </a:p>
          <a:p>
            <a:pPr marL="457200" indent="-457200" algn="just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Пальчиковая гимнастика в соответствии с лексической темой.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Мы знакомимся с новой лексической темой, развиваем мелкую моторику и обсуждаем текст гимнастики (например, каких животных назвали, каких еще знаете). 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Игра «Цепочка слов».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Развиваем звуковой анализ слов. Учитель-логопед называет одному из детей (сидящего с краю любое слово). Ребенку необходимо выделить из звукового состава слова последний речевой звук и придумать слово, которое начинается на этот звук. Пример: Ко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нь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итк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а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а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нана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омо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щь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щ</a:t>
            </a:r>
            <a:r>
              <a:rPr lang="ru-RU" sz="2400" dirty="0">
                <a:latin typeface="Times New Roman" panose="02020603050405020304" pitchFamily="18" charset="0"/>
                <a:cs typeface="Times New Roman" pitchFamily="18" charset="0"/>
              </a:rPr>
              <a:t>ё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тк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а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…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и т.д.</a:t>
            </a:r>
          </a:p>
        </p:txBody>
      </p:sp>
    </p:spTree>
    <p:extLst>
      <p:ext uri="{BB962C8B-B14F-4D97-AF65-F5344CB8AC3E}">
        <p14:creationId xmlns:p14="http://schemas.microsoft.com/office/powerpoint/2010/main" val="335019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629083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7629083" y="6431593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629083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F28B81A-D4C0-5C0E-84E2-87D0D22DC0A9}"/>
              </a:ext>
            </a:extLst>
          </p:cNvPr>
          <p:cNvSpPr txBox="1"/>
          <p:nvPr/>
        </p:nvSpPr>
        <p:spPr>
          <a:xfrm>
            <a:off x="355600" y="447053"/>
            <a:ext cx="1155337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Вторник:</a:t>
            </a:r>
          </a:p>
          <a:p>
            <a:pPr algn="ctr"/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Игра «Снежный ком».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Закрепляем навык согласования существительного с прилагательным, учимся подбирать прилагательные к существительным (описывать предметы), развиваем объем памяти, внимание. Дети делятся на две команды (левая и правая). Учитель-логопед просит детей подобрать прилагательные (слова-признаки), для одной команды к животному «жираф», для другой команды к животному «тигр». Дети одной команды передают по цепочке мяч и каждый придумывает прилагательное к животному, но не просто так, а последовательно повторяя каждое предыдущее прилагательное. Обязательно показываем детям предметную картинку с изображением животного. Пример: Жираф пятнистый. Жираф пятнистый, длинношеий. Жираф пятнистый, длинношеий, травоядный… и т.д. Когда первая команда закончила, участники второй команды могут помочь и назвать прилагательные, которые не назвали. Далее аналогично вторая команда.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2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629083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7629083" y="6431593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629083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F28B81A-D4C0-5C0E-84E2-87D0D22DC0A9}"/>
              </a:ext>
            </a:extLst>
          </p:cNvPr>
          <p:cNvSpPr txBox="1"/>
          <p:nvPr/>
        </p:nvSpPr>
        <p:spPr>
          <a:xfrm>
            <a:off x="180305" y="447053"/>
            <a:ext cx="1172867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Среда:</a:t>
            </a:r>
          </a:p>
          <a:p>
            <a:pPr algn="ctr"/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Комбинация упражнений «Назови детеныша» и «Один-много».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Закрепление умения образовывать названия детенышей животных с помощью суффиксов, умения образовать существительное множественного числа в </a:t>
            </a:r>
            <a:r>
              <a:rPr lang="ru-RU" sz="2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И.п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и </a:t>
            </a:r>
            <a:r>
              <a:rPr lang="ru-RU" sz="2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Р.п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В данном упражнении мы особое внимание уделяем тому, как меняется конец слов в процессе словообразования и словоизменения. Учитель-логопед напоминает детям, что когда мы называем детенышей, то в конце слова мы слышим «</a:t>
            </a:r>
            <a:r>
              <a:rPr lang="ru-RU" sz="2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онок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 и просит детей произносить его более утрированно в каждом слове: Лев – льв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ёнок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тигр – тигр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ёнок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верблюд – верблюж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онок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 А когда дети переходят к образованию множественного числа, то делаем акцент на конце слов в </a:t>
            </a:r>
            <a:r>
              <a:rPr lang="ru-RU" sz="2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И.п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ата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Р.п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ат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 так же </a:t>
            </a:r>
            <a:r>
              <a:rPr lang="ru-RU" sz="2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проим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более утрированно произносить. 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Пример: Учитель – логопед говорит ребенку: «У слона детеныш кто?» Ребенок: «Слон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ёнок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». Учитель-логопед: «А теперь один-много» Ребенок: «Слон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ёнок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слон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ята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много слон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ят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». Желательно использовать предметные картинки с изображением животных. </a:t>
            </a:r>
          </a:p>
          <a:p>
            <a:pPr algn="just"/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Обратный счет.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Закрепление навыка обратного счета. Дети передают по цепочке мяч и считают назад (в зависимости от количества детей). 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42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629083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7629083" y="6431593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629083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F28B81A-D4C0-5C0E-84E2-87D0D22DC0A9}"/>
              </a:ext>
            </a:extLst>
          </p:cNvPr>
          <p:cNvSpPr txBox="1"/>
          <p:nvPr/>
        </p:nvSpPr>
        <p:spPr>
          <a:xfrm>
            <a:off x="355600" y="311173"/>
            <a:ext cx="115533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Четверг:</a:t>
            </a:r>
          </a:p>
          <a:p>
            <a:pPr algn="ctr"/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Упражнение «Два в одном».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Закрепление умения образовывать сложные слова существительные. Пример: Учитель-логопед: «У жирафа длинная шея. Он какой?» Ребенок: «Длинношеий». Необходимо обращать внимание детей на то, что при сложении двух слов конец первого слова меняется, чтобы соединиться со вторым словом. </a:t>
            </a:r>
          </a:p>
          <a:p>
            <a:pPr algn="just"/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Объяснение значения фразеологизма «Львиная грива».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itchFamily="18" charset="0"/>
              </a:rPr>
              <a:t>Беседа с детьми о значении выражения, почему так говорят, проведение сравнения. </a:t>
            </a:r>
          </a:p>
        </p:txBody>
      </p:sp>
    </p:spTree>
    <p:extLst>
      <p:ext uri="{BB962C8B-B14F-4D97-AF65-F5344CB8AC3E}">
        <p14:creationId xmlns:p14="http://schemas.microsoft.com/office/powerpoint/2010/main" val="3945175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F28B81A-D4C0-5C0E-84E2-87D0D22DC0A9}"/>
              </a:ext>
            </a:extLst>
          </p:cNvPr>
          <p:cNvSpPr txBox="1"/>
          <p:nvPr/>
        </p:nvSpPr>
        <p:spPr>
          <a:xfrm>
            <a:off x="132587" y="153491"/>
            <a:ext cx="11874321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Пятница:</a:t>
            </a:r>
          </a:p>
          <a:p>
            <a:pPr algn="ctr"/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Игра «Четвертый лишний».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Развитие мышления. Детям предлагается карточка с изображением 4 предметов. Необходимо выделить один лишний предмет и объяснить почему он лишний. В обсуждении участвуют все дети. Объяснение дается детьми полным предложением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Пример: «Здесь лишний пингвин, потому что пингвин – это птица, а все остальные – это животные (звери)».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Повторение дней недели.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itchFamily="18" charset="0"/>
              </a:rPr>
              <a:t>Закрепление временных представлений, ориентировки детей в последовательности дней недели. Учитель-логопед каждому ребенку по очереди бросает мяч и задает вопрос, ребенку необходимо дать ответ и бросить мяч учителю-логопеду. Примеры вопросов: «Назови день недели после пятницы», «Назови день недели перед вторником», «Назови третий день недели», «Назови день недели между средой и пятницей». Данный вариант упражнения проводится после прочного усвоения детьми прямой последовательности дней недели.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6" y="2883204"/>
            <a:ext cx="4038543" cy="12935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16" y="2883204"/>
            <a:ext cx="3670777" cy="12981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390" y="2883204"/>
            <a:ext cx="3860586" cy="131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57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5244926"/>
            <a:ext cx="0" cy="161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6400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16864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28B81A-D4C0-5C0E-84E2-87D0D22DC0A9}"/>
              </a:ext>
            </a:extLst>
          </p:cNvPr>
          <p:cNvSpPr txBox="1"/>
          <p:nvPr/>
        </p:nvSpPr>
        <p:spPr>
          <a:xfrm>
            <a:off x="270456" y="311024"/>
            <a:ext cx="117798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старшей</a:t>
            </a: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группе (первый год обучения) организуя 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и проводя данную форму работы </a:t>
            </a: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я делаю акцент на проведении артикуляционной гимнастики (и дополнительно беру одно из ранее названых </a:t>
            </a:r>
            <a:r>
              <a:rPr lang="ru-RU" sz="2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простых</a:t>
            </a: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упражнений). Дети ежедневно с организующей помощью учителя-логопеда выполняют артикуляционную гимнастику, использую индивидуальные зеркала. В первый месяц обучения (сентябрь) дети разучивают артикуляционные упражнения от простых к сложным. Далее, дети выполняют гимнастику в соответствии с сюжетом артикуляционной сказки. Каждый месяц новая сказка. Это очень интересный вариант работы для детей, дополнительно развивающий </a:t>
            </a: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речь. </a:t>
            </a:r>
            <a:endParaRPr lang="ru-RU" sz="2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 algn="just"/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Когда дети хорошо разучили артикуляционные упражнения, а их уровень развития связной речи повысился, можно дать задание детям самим придумать артикуляционную сказку. Дети по желанию и с помощью учителя-логопеда придумывают героев сказки, сюжет и выполняют упражнения все вместе. </a:t>
            </a:r>
          </a:p>
        </p:txBody>
      </p:sp>
    </p:spTree>
    <p:extLst>
      <p:ext uri="{BB962C8B-B14F-4D97-AF65-F5344CB8AC3E}">
        <p14:creationId xmlns:p14="http://schemas.microsoft.com/office/powerpoint/2010/main" val="2991162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C54D5D-6F5D-B254-D941-B034F1815691}"/>
              </a:ext>
            </a:extLst>
          </p:cNvPr>
          <p:cNvSpPr txBox="1"/>
          <p:nvPr/>
        </p:nvSpPr>
        <p:spPr>
          <a:xfrm>
            <a:off x="320650" y="232637"/>
            <a:ext cx="11518231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Артикуляционная сказка «День рождения Винни-Пуха»</a:t>
            </a:r>
            <a:r>
              <a:rPr lang="ru-RU" sz="20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7" y="958283"/>
            <a:ext cx="4089428" cy="5616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60" y="958283"/>
            <a:ext cx="7637006" cy="561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96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15" y="324268"/>
            <a:ext cx="8545318" cy="63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5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5244926"/>
            <a:ext cx="0" cy="161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6400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16864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28B81A-D4C0-5C0E-84E2-87D0D22DC0A9}"/>
              </a:ext>
            </a:extLst>
          </p:cNvPr>
          <p:cNvSpPr txBox="1"/>
          <p:nvPr/>
        </p:nvSpPr>
        <p:spPr>
          <a:xfrm>
            <a:off x="648394" y="1186787"/>
            <a:ext cx="109062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даптированная образовательная программа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дошкольного образования муниципального бюджетного дошкольного образовательного учреждения «Детский сад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№67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для воспитанников с тяжелым нарушением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речи (ТНР)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составлена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 соответствии с 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федеральной адаптированной образовательной программой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дошкольного образования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ФАОП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(утверждена приказом Минпросвещения России от 24 ноября 2022 г. №1022, зарегистрировано в Минюсте России 27 января 2023 г., регистрационный №72149).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санитарно-эпидемиологическими правилами и нормативами.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8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04" y="380193"/>
            <a:ext cx="8542967" cy="62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19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C54D5D-6F5D-B254-D941-B034F1815691}"/>
              </a:ext>
            </a:extLst>
          </p:cNvPr>
          <p:cNvSpPr txBox="1"/>
          <p:nvPr/>
        </p:nvSpPr>
        <p:spPr>
          <a:xfrm>
            <a:off x="320650" y="232637"/>
            <a:ext cx="11518231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Артикуляционная сказка «Зоопарк»</a:t>
            </a:r>
            <a:r>
              <a:rPr lang="ru-RU" sz="20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98" y="888641"/>
            <a:ext cx="4157140" cy="5589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25" y="888641"/>
            <a:ext cx="7442239" cy="55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5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1" y="234180"/>
            <a:ext cx="8816551" cy="6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78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6001675D-B83A-42E0-9E27-7772A2E72AD9}"/>
              </a:ext>
            </a:extLst>
          </p:cNvPr>
          <p:cNvSpPr/>
          <p:nvPr/>
        </p:nvSpPr>
        <p:spPr>
          <a:xfrm>
            <a:off x="-2726075" y="-498807"/>
            <a:ext cx="8783462" cy="8783462"/>
          </a:xfrm>
          <a:prstGeom prst="ellipse">
            <a:avLst/>
          </a:prstGeom>
          <a:solidFill>
            <a:srgbClr val="6CC8DE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B23C50DC-2664-4B37-A1FF-E71C81DA8D06}"/>
              </a:ext>
            </a:extLst>
          </p:cNvPr>
          <p:cNvSpPr/>
          <p:nvPr/>
        </p:nvSpPr>
        <p:spPr>
          <a:xfrm>
            <a:off x="-2921923" y="-487431"/>
            <a:ext cx="8783462" cy="878346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1" name="Выбирайте аудиторию…"/>
          <p:cNvSpPr txBox="1"/>
          <p:nvPr/>
        </p:nvSpPr>
        <p:spPr>
          <a:xfrm>
            <a:off x="7639715" y="1146381"/>
            <a:ext cx="419932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000" spc="39" dirty="0" err="1" smtClean="0">
                <a:latin typeface="Times New Roman" pitchFamily="18" charset="0"/>
                <a:cs typeface="Times New Roman" pitchFamily="18" charset="0"/>
              </a:rPr>
              <a:t>Бедарева</a:t>
            </a:r>
            <a:r>
              <a:rPr lang="ru-RU" sz="2000" spc="39" dirty="0" smtClean="0">
                <a:latin typeface="Times New Roman" pitchFamily="18" charset="0"/>
                <a:cs typeface="Times New Roman" pitchFamily="18" charset="0"/>
              </a:rPr>
              <a:t> Евгения Вячеславовна </a:t>
            </a:r>
            <a:endParaRPr lang="ru-RU" sz="2000" spc="39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lang="ru-RU" sz="2000" b="0" i="0" u="none" strike="noStrike" kern="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000" spc="39" dirty="0" smtClean="0">
                <a:latin typeface="Times New Roman" pitchFamily="18" charset="0"/>
                <a:cs typeface="Times New Roman" pitchFamily="18" charset="0"/>
              </a:rPr>
              <a:t>evgeniya</a:t>
            </a:r>
            <a:r>
              <a:rPr lang="en-US" sz="2000" spc="39" dirty="0" smtClean="0">
                <a:latin typeface="Times New Roman" pitchFamily="18" charset="0"/>
                <a:cs typeface="Times New Roman" pitchFamily="18" charset="0"/>
              </a:rPr>
              <a:t>.log93@mail.ru</a:t>
            </a:r>
            <a:endParaRPr kumimoji="0" lang="ru-RU" sz="2000" b="0" i="0" u="none" strike="noStrike" kern="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2000" spc="39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000" b="0" i="0" u="none" strike="noStrike" kern="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Выбирайте аудиторию…"/>
          <p:cNvSpPr txBox="1"/>
          <p:nvPr/>
        </p:nvSpPr>
        <p:spPr>
          <a:xfrm>
            <a:off x="7639715" y="334744"/>
            <a:ext cx="359893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ru-RU" sz="2800" b="0" i="0" u="none" strike="noStrike" kern="0" cap="none" spc="3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Контакты</a:t>
            </a:r>
            <a:endParaRPr kumimoji="0" sz="2800" b="0" i="0" u="none" strike="noStrike" kern="0" cap="none" spc="3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92961" y="2524575"/>
            <a:ext cx="40565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6841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5244926"/>
            <a:ext cx="0" cy="161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6400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16864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967077" y="4067433"/>
            <a:ext cx="2249581" cy="2044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245745" algn="ctr">
              <a:lnSpc>
                <a:spcPct val="104000"/>
              </a:lnSpc>
            </a:pP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Н. Краузе. Конспекты непосредственной образовательной деятельности по ознакомлению с окружающим (5-7 лет)</a:t>
            </a:r>
            <a:r>
              <a:rPr lang="ru-RU" kern="1800" spc="30" dirty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indent="245745" algn="just">
              <a:lnSpc>
                <a:spcPct val="104000"/>
              </a:lnSpc>
            </a:pP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indent="245745" algn="just">
              <a:lnSpc>
                <a:spcPct val="104000"/>
              </a:lnSpc>
            </a:pP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1" y="918039"/>
            <a:ext cx="2176526" cy="30554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94113" y="4067433"/>
            <a:ext cx="2391615" cy="2748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245745" algn="ctr">
              <a:lnSpc>
                <a:spcPct val="104000"/>
              </a:lnSpc>
            </a:pPr>
            <a:r>
              <a:rPr lang="ru-RU" kern="1800" spc="30" dirty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Нищева Н.В. Конспекты подгрупповых логопедических занятий в группе компенсирующей направленности ДОО для детей с тяжелыми нарушениями речи с 5 до 6 лет (старшая группа). </a:t>
            </a: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indent="245745" algn="just">
              <a:lnSpc>
                <a:spcPct val="104000"/>
              </a:lnSpc>
            </a:pP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0279" y="4067433"/>
            <a:ext cx="2435234" cy="2748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245745" algn="ctr">
              <a:lnSpc>
                <a:spcPct val="104000"/>
              </a:lnSpc>
            </a:pPr>
            <a:r>
              <a:rPr lang="ru-RU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Нищева </a:t>
            </a:r>
            <a:r>
              <a:rPr lang="ru-RU" kern="1800" spc="30" dirty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Н.В. Конспекты подгрупповых логопедических занятий в группе компенсирующей направленности ДОО для детей с тяжелыми нарушениями речи с 6 до 7 лет (подготовительная к школе группа). </a:t>
            </a: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indent="245745" algn="just">
              <a:lnSpc>
                <a:spcPct val="104000"/>
              </a:lnSpc>
            </a:pP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70697" y="4042495"/>
            <a:ext cx="2047919" cy="1180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245745" algn="ctr">
              <a:lnSpc>
                <a:spcPct val="104000"/>
              </a:lnSpc>
            </a:pPr>
            <a:r>
              <a:rPr lang="ru-RU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Нищева </a:t>
            </a:r>
            <a:r>
              <a:rPr lang="ru-RU" kern="1800" spc="30" dirty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Н.В. Обучение грамоте детей дошкольного возраста. </a:t>
            </a:r>
            <a:endParaRPr lang="ru-RU" kern="1800" spc="30" dirty="0" smtClean="0">
              <a:solidFill>
                <a:srgbClr val="07070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indent="245745" algn="just">
              <a:lnSpc>
                <a:spcPct val="104000"/>
              </a:lnSpc>
            </a:pP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466" y="918039"/>
            <a:ext cx="2163455" cy="30554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89" y="918039"/>
            <a:ext cx="2160545" cy="30554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993" y="918039"/>
            <a:ext cx="2154175" cy="3055444"/>
          </a:xfrm>
          <a:prstGeom prst="rect">
            <a:avLst/>
          </a:prstGeom>
        </p:spPr>
      </p:pic>
      <p:sp>
        <p:nvSpPr>
          <p:cNvPr id="18" name="2020"/>
          <p:cNvSpPr txBox="1"/>
          <p:nvPr/>
        </p:nvSpPr>
        <p:spPr>
          <a:xfrm>
            <a:off x="1340688" y="378622"/>
            <a:ext cx="9660017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ru-RU" sz="2000" b="1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Логопедическая работа проводится в соответствии с методическими пособиями</a:t>
            </a:r>
            <a:endParaRPr sz="2000" b="1" kern="0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1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5244926"/>
            <a:ext cx="0" cy="161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6400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16864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22" y="877898"/>
            <a:ext cx="2176526" cy="30554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47095" y="4420520"/>
            <a:ext cx="2391615" cy="1392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lvl="0" indent="245745" algn="ctr">
              <a:lnSpc>
                <a:spcPct val="104000"/>
              </a:lnSpc>
            </a:pPr>
            <a:r>
              <a:rPr lang="ru-RU" b="1" kern="1800" spc="30" dirty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занятия в неделю</a:t>
            </a:r>
          </a:p>
          <a:p>
            <a:pPr marL="215900" lvl="0" indent="245745" algn="ctr">
              <a:lnSpc>
                <a:spcPct val="104000"/>
              </a:lnSpc>
            </a:pPr>
            <a:r>
              <a:rPr lang="ru-RU" b="1" kern="1800" spc="30" dirty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развитию речи (формирование произношения и развития речи)</a:t>
            </a:r>
          </a:p>
          <a:p>
            <a:pPr marL="215900" indent="245745" algn="just">
              <a:lnSpc>
                <a:spcPct val="104000"/>
              </a:lnSpc>
            </a:pP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90577" y="4393815"/>
            <a:ext cx="2435234" cy="1404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245745" algn="ctr">
              <a:lnSpc>
                <a:spcPct val="104000"/>
              </a:lnSpc>
            </a:pPr>
            <a:r>
              <a:rPr lang="ru-RU" b="1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занятия в неделю</a:t>
            </a:r>
          </a:p>
          <a:p>
            <a:pPr marL="215900" indent="245745" algn="ctr">
              <a:lnSpc>
                <a:spcPct val="104000"/>
              </a:lnSpc>
            </a:pPr>
            <a:r>
              <a:rPr lang="ru-RU" b="1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развитию речи (формирование произношения и развития речи)</a:t>
            </a:r>
          </a:p>
          <a:p>
            <a:pPr marL="215900" indent="245745" algn="just">
              <a:lnSpc>
                <a:spcPct val="104000"/>
              </a:lnSpc>
            </a:pP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33737" y="4393815"/>
            <a:ext cx="2474539" cy="1404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lvl="0" indent="245745" algn="ctr">
              <a:lnSpc>
                <a:spcPct val="104000"/>
              </a:lnSpc>
            </a:pPr>
            <a:r>
              <a:rPr lang="ru-RU" b="1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занятие</a:t>
            </a:r>
          </a:p>
          <a:p>
            <a:pPr marL="215900" lvl="0" indent="245745" algn="ctr">
              <a:lnSpc>
                <a:spcPct val="104000"/>
              </a:lnSpc>
            </a:pPr>
            <a:r>
              <a:rPr lang="ru-RU" b="1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обучение </a:t>
            </a:r>
            <a:r>
              <a:rPr lang="ru-RU" b="1" kern="1800" spc="30" dirty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грамоте (</a:t>
            </a:r>
            <a:r>
              <a:rPr lang="ru-RU" b="1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b="1" kern="1800" spc="30" dirty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элементарных навыков письма и </a:t>
            </a:r>
            <a:r>
              <a:rPr lang="ru-RU" b="1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чтения)</a:t>
            </a:r>
            <a:endParaRPr lang="ru-RU" b="1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indent="245745" algn="just">
              <a:lnSpc>
                <a:spcPct val="104000"/>
              </a:lnSpc>
            </a:pP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55" y="918039"/>
            <a:ext cx="2163455" cy="30554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217" y="918039"/>
            <a:ext cx="2160545" cy="3055444"/>
          </a:xfrm>
          <a:prstGeom prst="rect">
            <a:avLst/>
          </a:prstGeom>
        </p:spPr>
      </p:pic>
      <p:sp>
        <p:nvSpPr>
          <p:cNvPr id="18" name="2020"/>
          <p:cNvSpPr txBox="1"/>
          <p:nvPr/>
        </p:nvSpPr>
        <p:spPr>
          <a:xfrm>
            <a:off x="4213118" y="288105"/>
            <a:ext cx="3640099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ru-RU" sz="2000" b="1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занятий в неделю</a:t>
            </a:r>
            <a:endParaRPr sz="2000" b="1" kern="0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02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5244926"/>
            <a:ext cx="0" cy="161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6400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16864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2020"/>
          <p:cNvSpPr txBox="1"/>
          <p:nvPr/>
        </p:nvSpPr>
        <p:spPr>
          <a:xfrm>
            <a:off x="355600" y="254646"/>
            <a:ext cx="11480799" cy="123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lvl="0" algn="ctr"/>
            <a:r>
              <a:rPr lang="ru-RU" sz="2000" b="1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Учебный план и режим занятий (подготовительная группа)</a:t>
            </a:r>
          </a:p>
          <a:p>
            <a:pPr lvl="0" algn="ctr"/>
            <a:r>
              <a:rPr lang="ru-RU" sz="2000" b="1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(составлен в соответствии с </a:t>
            </a:r>
            <a:r>
              <a:rPr lang="ru-RU" sz="2000" b="1" spc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санитарно-эпидемиологическими </a:t>
            </a:r>
            <a:r>
              <a:rPr lang="ru-RU" sz="2000" b="1" spc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правилами и </a:t>
            </a:r>
            <a:r>
              <a:rPr lang="ru-RU" sz="2000" b="1" spc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нормативами)</a:t>
            </a:r>
            <a:endParaRPr lang="ru-RU" sz="2000" b="1" spc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endParaRPr sz="2000" b="1" kern="0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7" y="1040341"/>
            <a:ext cx="5200650" cy="4591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97" y="1040341"/>
            <a:ext cx="4135765" cy="5428192"/>
          </a:xfrm>
          <a:prstGeom prst="rect">
            <a:avLst/>
          </a:prstGeom>
        </p:spPr>
      </p:pic>
      <p:sp>
        <p:nvSpPr>
          <p:cNvPr id="13" name="2020"/>
          <p:cNvSpPr txBox="1"/>
          <p:nvPr/>
        </p:nvSpPr>
        <p:spPr>
          <a:xfrm>
            <a:off x="355600" y="5748816"/>
            <a:ext cx="5993949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defTabSz="1219169" hangingPunct="0"/>
            <a:r>
              <a:rPr lang="ru-RU" sz="1800" b="1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Старшая группа: 2 занятия с утра, 1 занятие после сна</a:t>
            </a:r>
          </a:p>
          <a:p>
            <a:pPr defTabSz="1219169" hangingPunct="0"/>
            <a:r>
              <a:rPr lang="ru-RU" sz="1800" b="1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группа: 3 занятия с утра</a:t>
            </a:r>
            <a:endParaRPr sz="1800" b="1" kern="0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258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5244926"/>
            <a:ext cx="0" cy="161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6400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16864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05936" y="4033520"/>
            <a:ext cx="2382585" cy="2044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245745" algn="ctr">
              <a:lnSpc>
                <a:spcPct val="104000"/>
              </a:lnSpc>
            </a:pPr>
            <a:r>
              <a:rPr lang="ru-RU" b="1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соответствии </a:t>
            </a:r>
          </a:p>
          <a:p>
            <a:pPr marL="215900" indent="245745" algn="ctr">
              <a:lnSpc>
                <a:spcPct val="104000"/>
              </a:lnSpc>
            </a:pPr>
            <a:r>
              <a:rPr lang="ru-RU" b="1" dirty="0" smtClean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методическим пособием с учетом количества недель в учебном году (возможно использование занятий по закреплению)</a:t>
            </a:r>
            <a:endParaRPr lang="ru-RU" b="1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indent="245745" algn="just">
              <a:lnSpc>
                <a:spcPct val="104000"/>
              </a:lnSpc>
            </a:pP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indent="245745" algn="just">
              <a:lnSpc>
                <a:spcPct val="104000"/>
              </a:lnSpc>
            </a:pP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6" y="801660"/>
            <a:ext cx="2154175" cy="3055444"/>
          </a:xfrm>
          <a:prstGeom prst="rect">
            <a:avLst/>
          </a:prstGeom>
        </p:spPr>
      </p:pic>
      <p:sp>
        <p:nvSpPr>
          <p:cNvPr id="18" name="2020"/>
          <p:cNvSpPr txBox="1"/>
          <p:nvPr/>
        </p:nvSpPr>
        <p:spPr>
          <a:xfrm>
            <a:off x="4340613" y="320433"/>
            <a:ext cx="6858288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ru-RU" sz="2000" b="1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Тематическое планирование в подготовительной группе</a:t>
            </a:r>
            <a:endParaRPr sz="2000" b="1" kern="0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04" y="805636"/>
            <a:ext cx="3979667" cy="5669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7" y="801659"/>
            <a:ext cx="4034316" cy="567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34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0" y="5244926"/>
            <a:ext cx="0" cy="161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6400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168640" y="403352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60159" y="4379373"/>
            <a:ext cx="2474539" cy="1404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lvl="0" indent="245745" algn="ctr">
              <a:lnSpc>
                <a:spcPct val="104000"/>
              </a:lnSpc>
            </a:pPr>
            <a:r>
              <a:rPr lang="ru-RU" b="1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занятие в неделю</a:t>
            </a:r>
          </a:p>
          <a:p>
            <a:pPr marL="215900" lvl="0" indent="245745" algn="ctr">
              <a:lnSpc>
                <a:spcPct val="104000"/>
              </a:lnSpc>
            </a:pPr>
            <a:r>
              <a:rPr lang="ru-RU" b="1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обучение </a:t>
            </a:r>
            <a:r>
              <a:rPr lang="ru-RU" b="1" kern="1800" spc="30" dirty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грамоте (</a:t>
            </a:r>
            <a:r>
              <a:rPr lang="ru-RU" b="1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b="1" kern="1800" spc="30" dirty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элементарных навыков письма и </a:t>
            </a:r>
            <a:r>
              <a:rPr lang="ru-RU" b="1" kern="1800" spc="30" dirty="0" smtClean="0">
                <a:solidFill>
                  <a:srgbClr val="07070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чтения)</a:t>
            </a:r>
            <a:endParaRPr lang="ru-RU" b="1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0" indent="245745" algn="just">
              <a:lnSpc>
                <a:spcPct val="104000"/>
              </a:lnSpc>
            </a:pPr>
            <a:endParaRPr lang="ru-RU" sz="1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0" y="978076"/>
            <a:ext cx="2160545" cy="3055444"/>
          </a:xfrm>
          <a:prstGeom prst="rect">
            <a:avLst/>
          </a:prstGeom>
        </p:spPr>
      </p:pic>
      <p:sp>
        <p:nvSpPr>
          <p:cNvPr id="18" name="2020"/>
          <p:cNvSpPr txBox="1"/>
          <p:nvPr/>
        </p:nvSpPr>
        <p:spPr>
          <a:xfrm>
            <a:off x="4213118" y="288105"/>
            <a:ext cx="6105839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ru-RU" sz="2000" b="1" kern="0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Тематическое планирование по обучению грамоте</a:t>
            </a:r>
            <a:endParaRPr sz="2000" b="1" kern="0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/>
          <a:stretch/>
        </p:blipFill>
        <p:spPr>
          <a:xfrm>
            <a:off x="3194856" y="978076"/>
            <a:ext cx="8684944" cy="51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7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629083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7629083" y="6431593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629083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526535" y="333222"/>
            <a:ext cx="703829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000" b="1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логопедических занятий</a:t>
            </a:r>
            <a:endParaRPr lang="ru-RU" sz="2000" b="1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973" y="1109039"/>
            <a:ext cx="1158700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Фронтальные занятия.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Проводятся со всеми детьми в группе в соответствии с тематическим планированием и сеткой занятий. На данных занятиях дети выполняют одинаковые задания  для развития, коррекции речи, закрепления приобретенных речевых навыков.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Подгрупповые занятия.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Проводятся с детьми, имеющими одинаковые или сходные речевые проблемы. Проведение совместных игр, выполнение упражнений с напарником развивают коммуникативную сторону речи, учат детей сотрудничать и делают занятие интересней.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64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 flipH="1">
            <a:off x="-502655" y="-1532866"/>
            <a:ext cx="3693161" cy="3688079"/>
          </a:xfrm>
          <a:prstGeom prst="ellipse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-1311544" y="-1821656"/>
            <a:ext cx="2851627" cy="2847703"/>
          </a:xfrm>
          <a:prstGeom prst="ellipse">
            <a:avLst/>
          </a:prstGeom>
          <a:noFill/>
          <a:ln w="50800" cap="rnd">
            <a:solidFill>
              <a:srgbClr val="CCE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629083" y="6199228"/>
            <a:ext cx="4279893" cy="0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7629083" y="6431593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629083" y="5944585"/>
            <a:ext cx="4279893" cy="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526535" y="333222"/>
            <a:ext cx="703829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000" b="1" spc="3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логопедических занятий</a:t>
            </a:r>
            <a:endParaRPr lang="ru-RU" sz="2000" b="1" spc="3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973" y="1586093"/>
            <a:ext cx="11587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Индивидуальные занятия.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Учитель-логопед  занимается с одним ребенком и корректирует речевое нарушение по индивидуальной программе (в соответствии с анализом результатов диагностики речи ребенка). На данном занятии решаются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онкретные задачи индивидуальных речевых потребностей каждого ребенка.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681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/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5401</TotalTime>
  <Words>1545</Words>
  <Application>Microsoft Office PowerPoint</Application>
  <PresentationFormat>Широкоэкранный</PresentationFormat>
  <Paragraphs>96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Georgia</vt:lpstr>
      <vt:lpstr>Gilroy ExtraBold</vt:lpstr>
      <vt:lpstr>Helvetica Light</vt:lpstr>
      <vt:lpstr>Helvetica Neue Medium</vt:lpstr>
      <vt:lpstr>Muller Bold</vt:lpstr>
      <vt:lpstr>Times New Roman</vt:lpstr>
      <vt:lpstr>Simple Light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Райских Т.Н.</dc:creator>
  <cp:lastModifiedBy>Учетная запись Майкрософт</cp:lastModifiedBy>
  <cp:revision>69</cp:revision>
  <dcterms:modified xsi:type="dcterms:W3CDTF">2026-04-25T11:05:16Z</dcterms:modified>
</cp:coreProperties>
</file>