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8" r:id="rId1"/>
  </p:sldMasterIdLst>
  <p:notesMasterIdLst>
    <p:notesMasterId r:id="rId35"/>
  </p:notesMasterIdLst>
  <p:sldIdLst>
    <p:sldId id="356" r:id="rId2"/>
    <p:sldId id="397" r:id="rId3"/>
    <p:sldId id="358" r:id="rId4"/>
    <p:sldId id="398" r:id="rId5"/>
    <p:sldId id="362" r:id="rId6"/>
    <p:sldId id="399" r:id="rId7"/>
    <p:sldId id="400" r:id="rId8"/>
    <p:sldId id="401" r:id="rId9"/>
    <p:sldId id="402" r:id="rId10"/>
    <p:sldId id="404" r:id="rId11"/>
    <p:sldId id="403" r:id="rId12"/>
    <p:sldId id="405" r:id="rId13"/>
    <p:sldId id="406" r:id="rId14"/>
    <p:sldId id="407" r:id="rId15"/>
    <p:sldId id="410" r:id="rId16"/>
    <p:sldId id="408" r:id="rId17"/>
    <p:sldId id="412" r:id="rId18"/>
    <p:sldId id="419" r:id="rId19"/>
    <p:sldId id="409" r:id="rId20"/>
    <p:sldId id="411" r:id="rId21"/>
    <p:sldId id="413" r:id="rId22"/>
    <p:sldId id="420" r:id="rId23"/>
    <p:sldId id="414" r:id="rId24"/>
    <p:sldId id="415" r:id="rId25"/>
    <p:sldId id="416" r:id="rId26"/>
    <p:sldId id="421" r:id="rId27"/>
    <p:sldId id="417" r:id="rId28"/>
    <p:sldId id="418" r:id="rId29"/>
    <p:sldId id="422" r:id="rId30"/>
    <p:sldId id="423" r:id="rId31"/>
    <p:sldId id="424" r:id="rId32"/>
    <p:sldId id="425" r:id="rId33"/>
    <p:sldId id="39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648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Фигура">
            <a:extLst>
              <a:ext uri="{FF2B5EF4-FFF2-40B4-BE49-F238E27FC236}">
                <a16:creationId xmlns:a16="http://schemas.microsoft.com/office/drawing/2014/main" id="{971E2C65-6CE1-4E9E-B33A-AEE1577A6C67}"/>
              </a:ext>
            </a:extLst>
          </p:cNvPr>
          <p:cNvSpPr/>
          <p:nvPr/>
        </p:nvSpPr>
        <p:spPr>
          <a:xfrm>
            <a:off x="6774874" y="3048001"/>
            <a:ext cx="5460208" cy="381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9" name="On-trade драйвер продаж"/>
          <p:cNvSpPr txBox="1"/>
          <p:nvPr/>
        </p:nvSpPr>
        <p:spPr>
          <a:xfrm>
            <a:off x="817089" y="1315085"/>
            <a:ext cx="9209780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/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2020"/>
          <p:cNvSpPr txBox="1"/>
          <p:nvPr/>
        </p:nvSpPr>
        <p:spPr>
          <a:xfrm>
            <a:off x="4612009" y="5925701"/>
            <a:ext cx="304955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algn="ctr"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kern="0" spc="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Барнаул, 29 апреля 2026 г.</a:t>
            </a:r>
            <a:endParaRPr sz="2000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BEE0BD-6CE3-6251-AF4B-7CA5169A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0"/>
            <a:ext cx="1843920" cy="138294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91053" y="3207434"/>
            <a:ext cx="8683348" cy="2307734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канд.пед.наук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доцент,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№223»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 В. Малыхина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464235" y="731521"/>
            <a:ext cx="11197882" cy="237744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РАБОЧАЯ ДОКУМЕНТАЦИЯ УЧИТЕЛЯ-ЛОГОПЕДА ДОШКОЛЬНОЙ ОБРАЗОВАТЕЛЬНОЙ ОРГАНИЗАЦИИ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812"/>
            <a:ext cx="12192000" cy="6689188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Примерный образец заявления родителя (законного представителя) обучающегося на проведение логопедических занятий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Директору/заведующему ОО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руководителя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от________________________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родителя (законных представителя)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Заявление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Я, ________________________________________________________________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родителя (законного представителя) обучающегося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являясь родителем (законным представителем)_________________________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(нужное подчеркнуть)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(ФИО. класс в котором/ой обучается обучающийся, дата (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дд.мм.гг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)рождения)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Прошу организовать для моего ребенка логопедические занятия в соответствии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рекомендациями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комиссии / 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психолого-педаго-гического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консилиума / учителя-логопеда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нужное подчеркнуть).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«____»__________20___г./___________/___________________________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(подпись) (расшифровка подписи)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4" y="520505"/>
            <a:ext cx="11760591" cy="5978769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обучающихся, нуждающихся в получении логопедической помощи</a:t>
            </a: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Шапка/официальный бланк ОО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Списочный состав обучающихся, нуждающихся в получении логопедической помощи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   ФИ обучающегося    Дата рождения    Класс/ группа Логопедическое заключение   Рекомендации ПМПК/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Примечание (наличие инвалидности/ обучение на дому и др.)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Учитель-логопед______________________/ФИО/ </a:t>
            </a: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ru-RU" sz="4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обучающихся обусловлено положениями пунктов Положения: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3.4. Предельная наполняемость групповых/подгрупповых занятий: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3.4.1. для воспитанников с ОВЗ, имеющих заключение ПМПК с рекомендациями об обучении по адаптированной основной образовательной программе ДО - не более 12 человек;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3.4.2. для воспитанников, имеющих заключение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(или) ПМПК с рекомендациями об оказании психолого-педагогической помощи обучающимся, испытывающим трудности в освоении основных общеобразовательных программ, развитии и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адаптации (проведении коррекционных занятий с учителем-логопедом)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не более 12 человек;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3.4.3. для  воспитанников,  имеющих  высокий  риск  возникновения  нарушений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речи,  выявленный  по  итогам  логопедической  диагностики,  предельная  наполняемость  группы  определяется  в  соответствии  с  программой  психолого-педагогического сопровождения, разработанной и утвержденной Организацией.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Расписание занятий учителя-логопеда</a:t>
            </a:r>
            <a:r>
              <a:rPr lang="ru-RU" sz="4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Групповые/подгрупповые занятия </a:t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Количество, форма организации обусловлены содержанием методического комплекта реализуемой АООП ДОО и обязательно прописывается в ней.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Традиционно в условиях группы для дошкольников с ТНР: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групповых или подгрупповых занятия в неделю.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организации: Н.В.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Нищева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рекомендует для детей 4-5 и 5-6 лет только подгрупповую форму работы (по 4-5 человек). Для детей 6-7 лет в соответствии с рекомендациями Н. В.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допускается 2 групповых занятия в неделю, остальные – в подгрупповой форме.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211015"/>
            <a:ext cx="12023188" cy="6471139"/>
          </a:xfrm>
        </p:spPr>
        <p:txBody>
          <a:bodyPr/>
          <a:lstStyle/>
          <a:p>
            <a:pPr algn="ctr"/>
            <a:r>
              <a:rPr lang="ru-RU" sz="4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занятия</a:t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Нищева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не менее 3 занятий в неделю с учителем-логопедом и не менее 3 занятий в неделю с воспитателем по заданию логопеда.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4" y="295421"/>
            <a:ext cx="11760591" cy="631639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4.3. Рекомендуемая периодичность проведения логопедических занятий: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4.3.1. для обучающихся с ОВЗ, имеющих заключение ПМПК с рекомендацией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обучении по адаптированной основной образовательной программе, составляет (в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форме групповых и (или) индивидуальных занятий) не менее 3 логопедических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 в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неделюдля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обучающихся с тяжелыми нарушениями речи и не менее 1-2логопедических занятий в неделю для других категорий обучающихся с ОВЗ.</a:t>
            </a:r>
            <a:endParaRPr lang="ru-RU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11015"/>
            <a:ext cx="11830929" cy="645707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3.5. Продолжительность логопедических занятий определяется в соответствии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санитарно-эпидемиологическими требованиями и составляет: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1,5 до 3 лет — не более 10 мин;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З до 4-х лет — не более 15 мин;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4-х до 5-ти лет — не более 20 мин;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5 до 6-ти лет — не более 25 мин;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6-ти до 7-ми лет — не более 30 мин.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ЗАНЯТИЯ: 15-20 минут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" y="0"/>
            <a:ext cx="11878056" cy="68580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22" y="0"/>
            <a:ext cx="71867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100584"/>
            <a:ext cx="11722608" cy="667512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3" y="0"/>
            <a:ext cx="6657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2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8" y="323557"/>
            <a:ext cx="11788726" cy="6344529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Циклограмма рабочего времени</a:t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 указанием интервала времени на работу с группой детей и с каждым ребенком индивидуально, а также поминутное распределение времени, отведенного на методическую работу)</a:t>
            </a:r>
            <a:endParaRPr lang="ru-RU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71" y="1041009"/>
            <a:ext cx="10103730" cy="4474159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b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учителя-логопеда ДОО регулируется нормативно-правовыми актами различного уровня:</a:t>
            </a:r>
            <a:endParaRPr lang="ru-RU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2" y="168811"/>
            <a:ext cx="11746523" cy="645707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2.12. В рабочее время учителя-логопеда из расчета 20 часов в неделю за ставку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заработной  платы  включается: 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непосредственно  педагогическая  работа  с  обучающимися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(18 часов);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другая педагогическая работа (методическая, подготовительная,  организационная),  предусмотренная  трудовыми  (должностными)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обязанностями и (или) индивидуальным планом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  часа).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73152"/>
            <a:ext cx="11722608" cy="6629400"/>
          </a:xfrm>
        </p:spPr>
        <p:txBody>
          <a:bodyPr/>
          <a:lstStyle/>
          <a:p>
            <a:pPr algn="l"/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73152"/>
            <a:ext cx="5303520" cy="6638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99" y="27432"/>
            <a:ext cx="5606878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72" y="128016"/>
            <a:ext cx="11878056" cy="6620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6" y="182880"/>
            <a:ext cx="5489838" cy="6510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30886"/>
            <a:ext cx="5577840" cy="64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68811"/>
            <a:ext cx="11788726" cy="6471139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Речевая карта</a:t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речевой карты утверждается в АООП ДОО.</a:t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Примерное содержание речевой карты – см. в «Положении…»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182879"/>
            <a:ext cx="11802794" cy="6443003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Журнал учета посещаемости логопедических занятий</a:t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табель посещаемости </a:t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(дата, присутствие или отсутствие ребенка на групповых и индивидуальных занятиях)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0"/>
            <a:ext cx="12023188" cy="6858000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Журнал учета консультативной работы учителя-логопеда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консультации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консультации 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Целевая аудитория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Подпись консультируемого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0" y="0"/>
            <a:ext cx="9739377" cy="6766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191" y="864489"/>
            <a:ext cx="6766560" cy="503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9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39151"/>
            <a:ext cx="11830929" cy="6443003"/>
          </a:xfrm>
        </p:spPr>
        <p:txBody>
          <a:bodyPr/>
          <a:lstStyle/>
          <a:p>
            <a:pPr algn="ctr"/>
            <a: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и/или планы логопедической работы</a:t>
            </a:r>
            <a:br>
              <a:rPr lang="ru-RU" sz="4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Форма плана утверждается локальным актом ДОО, в АООП ДОО.</a:t>
            </a:r>
            <a:b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Содержание плана должно отражать содержание образования, зафиксированное в ФАОП ДО, АООП ДОО и принятом к использованию методическом обеспечении АООП ДОО.</a:t>
            </a:r>
            <a:b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Планирование по разделам логопедической работы.</a:t>
            </a:r>
            <a:b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Вариант объединения содержания плана с содержанием циклограммы - ?</a:t>
            </a:r>
            <a:endParaRPr lang="ru-RU" sz="36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155448"/>
            <a:ext cx="11210544" cy="65928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851" y="396621"/>
            <a:ext cx="6592824" cy="61104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296"/>
            <a:ext cx="12192000" cy="6675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ПЛАНИРОВАНИЕ (СОДЕРЖАНИЕ ОБРАЗОВАНИЯ)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12191999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4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601129" y="-2223868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446585" y="333222"/>
            <a:ext cx="842654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5422" y="787791"/>
            <a:ext cx="11633981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УРОВЕНЬ:</a:t>
            </a:r>
          </a:p>
          <a:p>
            <a:pPr marL="742950" indent="-742950"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Статья 42 Федерального закона от 29.12.2012 № 273-ФЗ (ред. 23.05.2025) «Об образовании в Российской Федерации» .</a:t>
            </a:r>
          </a:p>
          <a:p>
            <a:pPr marL="742950" indent="-742950"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Распоряжение Министерства просвещения РФ от 06.08.2020 № Р-75 «Об утверждении примерного положения о логопедической помощи в организациях, осуществляющую образовательную деятельность».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641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6720840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ГРУППОВОЙ/ПОДГРУППОВОЙ РАБОТЫ (с указанием видов деятельности)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2"/>
            <a:ext cx="12192000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4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" y="73152"/>
            <a:ext cx="12042648" cy="6693408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КАЛЕНДАРНОЕ ПЛАНИРОВАНИЕ (конспект занятия)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3363" y="1088517"/>
            <a:ext cx="6227064" cy="51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13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73152"/>
            <a:ext cx="11887200" cy="668426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УЧИТЕЛЯ-ЛОГОПЕДА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492" y="1081278"/>
            <a:ext cx="6208776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7108" y="1081278"/>
            <a:ext cx="6208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73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6001675D-B83A-42E0-9E27-7772A2E72AD9}"/>
              </a:ext>
            </a:extLst>
          </p:cNvPr>
          <p:cNvSpPr/>
          <p:nvPr/>
        </p:nvSpPr>
        <p:spPr>
          <a:xfrm>
            <a:off x="-2726075" y="-498807"/>
            <a:ext cx="8783462" cy="8783462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23C50DC-2664-4B37-A1FF-E71C81DA8D06}"/>
              </a:ext>
            </a:extLst>
          </p:cNvPr>
          <p:cNvSpPr/>
          <p:nvPr/>
        </p:nvSpPr>
        <p:spPr>
          <a:xfrm>
            <a:off x="-2921923" y="-487431"/>
            <a:ext cx="8783462" cy="878346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1" name="Выбирайте аудиторию…"/>
          <p:cNvSpPr txBox="1"/>
          <p:nvPr/>
        </p:nvSpPr>
        <p:spPr>
          <a:xfrm>
            <a:off x="6197600" y="1568362"/>
            <a:ext cx="504104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1" i="0" u="sng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ФИО:</a:t>
            </a:r>
            <a:r>
              <a:rPr kumimoji="0" lang="ru-RU" sz="2000" b="0" i="0" u="none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Малыхина Екатерина Викторовна</a:t>
            </a:r>
            <a:endParaRPr kumimoji="0" lang="ru-RU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u="sng" spc="39" dirty="0">
                <a:latin typeface="Times New Roman" pitchFamily="18" charset="0"/>
                <a:cs typeface="Times New Roman" pitchFamily="18" charset="0"/>
              </a:rPr>
              <a:t>Электронная </a:t>
            </a:r>
            <a:r>
              <a:rPr lang="ru-RU" sz="2000" b="1" u="sng" spc="39" dirty="0" smtClean="0">
                <a:latin typeface="Times New Roman" pitchFamily="18" charset="0"/>
                <a:cs typeface="Times New Roman" pitchFamily="18" charset="0"/>
              </a:rPr>
              <a:t>почта: </a:t>
            </a:r>
            <a:r>
              <a:rPr lang="en-US" sz="2000" spc="39" dirty="0" smtClean="0">
                <a:latin typeface="Times New Roman" pitchFamily="18" charset="0"/>
                <a:cs typeface="Times New Roman" pitchFamily="18" charset="0"/>
              </a:rPr>
              <a:t>e.v.malihina@mail.ru</a:t>
            </a:r>
            <a:endParaRPr lang="ru-RU" sz="2000" spc="39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1" i="0" u="sng" strike="noStrike" kern="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Номер </a:t>
            </a:r>
            <a:r>
              <a:rPr kumimoji="0" lang="ru-RU" sz="2000" b="1" i="0" u="sng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телефона:</a:t>
            </a:r>
            <a:r>
              <a:rPr kumimoji="0" lang="en-US" sz="2000" b="1" i="0" u="sng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+7-</a:t>
            </a:r>
            <a:r>
              <a:rPr kumimoji="0" lang="ru-RU" sz="2000" b="0" i="0" u="none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913-362-38-37</a:t>
            </a:r>
            <a:endParaRPr kumimoji="0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Выбирайте аудиторию…"/>
          <p:cNvSpPr txBox="1"/>
          <p:nvPr/>
        </p:nvSpPr>
        <p:spPr>
          <a:xfrm>
            <a:off x="7639715" y="334744"/>
            <a:ext cx="359893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800" b="1" i="0" u="none" strike="noStrike" kern="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Контакты</a:t>
            </a:r>
            <a:endParaRPr kumimoji="0" sz="2800" b="1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2961" y="2524575"/>
            <a:ext cx="4056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6841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062" y="590843"/>
            <a:ext cx="10230339" cy="573961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Статья 42. Психолого-педагогическая, медицинская и социальная помощь обучающимся, испытывающим трудности в освоении основных общеобразовательных программ, развитии и социальной адаптации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309490" y="520505"/>
            <a:ext cx="1149330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УРОВЕНЬ:</a:t>
            </a:r>
          </a:p>
          <a:p>
            <a:pPr algn="ctr"/>
            <a:endParaRPr lang="ru-RU" sz="3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Письмо Министерства образования и науки Алтайского края от 30.12.2020 № 23-02/23/258 «Примерное положение об оказании логопедической помощи в организациях, осуществляющих образовательную деятельность на территории Алтайского края»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806" y="731520"/>
            <a:ext cx="10075595" cy="4783648"/>
          </a:xfrm>
        </p:spPr>
        <p:txBody>
          <a:bodyPr/>
          <a:lstStyle/>
          <a:p>
            <a:pPr algn="ctr"/>
            <a:r>
              <a:rPr lang="ru-RU" sz="4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ЛОКАЛЬНЫЙ УРОВЕНЬ:</a:t>
            </a:r>
            <a:br>
              <a:rPr lang="ru-RU" sz="4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об оказании логопедической помощи в ДОО</a:t>
            </a:r>
            <a:endParaRPr lang="ru-RU" sz="4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51" y="534572"/>
            <a:ext cx="11507372" cy="4980596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Приложение 1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Примерному положению об оказании логопедической помощи  в  организациях,  осуществляющих образовательную деятельность на 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территории Алтайского края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Документация Организации при оказании логопедической помощи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 Программы и/или планы логопедической работы.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 Список обучающихся, нуждающихся в получении логопедической помощи.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 Согласие и/или заявление родителей (примерный образец).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IV.  Расписание занятий учителя-логопеда.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V.  Циклограмма рабочего времени.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VI.  Речевая карта.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Журнал учета посещаемости логопедических занятий.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VIII.  Журнал учета консультативной работы учителя-логопеда.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IX.  Отчетная документация по результатам логопедической работы (количественный и аналитический).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281354"/>
            <a:ext cx="11802794" cy="6576646"/>
          </a:xfrm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Примерный образец согласия родителя (законного представителя) обучающегося на проведение логопедической диагностики обучающегося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Директору/заведующему ОО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руководителя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от________________________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родителя (законных представителя)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Согласие родителя (законного представителя)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обучающегося на проведение логопедической диагностики обучающегося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Я,________________________________________________________________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 родителя (законного представителя) обучающегося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являясь родителем (законным представителем) 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(нужное подчеркнуть)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(ФИО, класс в котором/ой обучается обучающийся, дата (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дд.мм.гг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)рождения)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выражаю согласие на проведение логопедической диагностики моего ребенка.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«____»__________20___г./___________/___________________________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(подпись) (расшифровка подписи)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226</Words>
  <Application>Microsoft Office PowerPoint</Application>
  <PresentationFormat>Широкоэкранный</PresentationFormat>
  <Paragraphs>42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Helvetica Light</vt:lpstr>
      <vt:lpstr>Muller Bold</vt:lpstr>
      <vt:lpstr>Gilroy ExtraBold</vt:lpstr>
      <vt:lpstr>Helvetica Neue Medium</vt:lpstr>
      <vt:lpstr>Calibri</vt:lpstr>
      <vt:lpstr>Times New Roman</vt:lpstr>
      <vt:lpstr>Georgia</vt:lpstr>
      <vt:lpstr>Trebuchet MS</vt:lpstr>
      <vt:lpstr>Воздушный поток</vt:lpstr>
      <vt:lpstr>Подготовила: канд.пед.наук, доцент,  учитель-логопед  МБДОУ «Детский сад №223» Е. В. Малыхина </vt:lpstr>
      <vt:lpstr>Деятельность  учителя-логопеда ДОО регулируется нормативно-правовыми актами различного уровня:</vt:lpstr>
      <vt:lpstr>Презентация PowerPoint</vt:lpstr>
      <vt:lpstr>Статья 42. Психолого-педагогическая, медицинская и социальная помощь обучающимся, испытывающим трудности в освоении основных общеобразовательных программ, развитии и социальной адаптации </vt:lpstr>
      <vt:lpstr>Презентация PowerPoint</vt:lpstr>
      <vt:lpstr>ЛОКАЛЬНЫЙ УРОВЕНЬ:   Положение об оказании логопедической помощи в ДОО</vt:lpstr>
      <vt:lpstr>Приложение 1  к Примерному положению об оказании логопедической помощи  в  организациях,  осуществляющих образовательную деятельность на  территории Алтайского края</vt:lpstr>
      <vt:lpstr>Документация Организации при оказании логопедической помощи I.  Программы и/или планы логопедической работы. II.  Список обучающихся, нуждающихся в получении логопедической помощи. III.  Согласие и/или заявление родителей (примерный образец). IV.  Расписание занятий учителя-логопеда. V.  Циклограмма рабочего времени. VI.  Речевая карта.  VII. Журнал учета посещаемости логопедических занятий.  VIII.  Журнал учета консультативной работы учителя-логопеда. IX.  Отчетная документация по результатам логопедической работы (количественный и аналитический).</vt:lpstr>
      <vt:lpstr>Примерный образец согласия родителя (законного представителя) обучающегося на проведение логопедической диагностики обучающегося  Директору/заведующему ОО _________________________ ФИО руководителя  от________________________ ФИО родителя (законных представителя)  Согласие родителя (законного представителя) обучающегося на проведение логопедической диагностики обучающегося Я,________________________________________________________________ ФИО родителя (законного представителя) обучающегося являясь родителем (законным представителем) _________________________ (нужное подчеркнуть) __________________________________________________________________ (ФИО, класс в котором/ой обучается обучающийся, дата (дд.мм.гг)рождения) выражаю согласие на проведение логопедической диагностики моего ребенка. «____»__________20___г./___________/___________________________ (подпись) (расшифровка подписи)</vt:lpstr>
      <vt:lpstr>Примерный образец заявления родителя (законного представителя) обучающегося на проведение логопедических занятий  Директору/заведующему ОО _________________________ ФИО руководителя  от________________________ ФИО родителя (законных представителя)  Заявление Я, ________________________________________________________________ ФИО родителя (законного представителя) обучающегося являясь родителем (законным представителем)_________________________ (нужное подчеркнуть) __________________________________________________________________ (ФИО. класс в котором/ой обучается обучающийся, дата (дд.мм.гг)рождения) Прошу организовать для моего ребенка логопедические занятия в соответствии  с рекомендациями психолого-медико-педагогической комиссии /  психолого-педаго-гического консилиума / учителя-логопеда  (нужное подчеркнуть). «____»__________20___г./___________/___________________________ (подпись) (расшифровка подписи)</vt:lpstr>
      <vt:lpstr>Список обучающихся, нуждающихся в получении логопедической помощи: Шапка/официальный бланк ОО Списочный состав обучающихся, нуждающихся в получении логопедической помощи №    ФИ обучающегося    Дата рождения    Класс/ группа Логопедическое заключение   Рекомендации ПМПК/ППк Примечание (наличие инвалидности/ обучение на дому и др.) Учитель-логопед______________________/ФИО/  </vt:lpstr>
      <vt:lpstr>Количество обучающихся обусловлено положениями пунктов Положения:  3.4. Предельная наполняемость групповых/подгрупповых занятий: 3.4.1. для воспитанников с ОВЗ, имеющих заключение ПМПК с рекомендациями об обучении по адаптированной основной образовательной программе ДО - не более 12 человек; 3.4.2. для воспитанников, имеющих заключение ППк и (или) ПМПК с рекомендациями об оказании психолого-педагогической помощи обучающимся, испытывающим трудности в освоении основных общеобразовательных программ, развитии и  социальной адаптации (проведении коррекционных занятий с учителем-логопедом) - не более 12 человек; 3.4.3. для  воспитанников,  имеющих  высокий  риск  возникновения  нарушений  речи,  выявленный  по  итогам  логопедической  диагностики,  предельная  наполняемость  группы  определяется  в  соответствии  с  программой  психолого-педагогического сопровождения, разработанной и утвержденной Организацией.</vt:lpstr>
      <vt:lpstr>Расписание занятий учителя-логопеда 1. Групповые/подгрупповые занятия  Количество, форма организации обусловлены содержанием методического комплекта реализуемой АООП ДОО и обязательно прописывается в ней.  Традиционно в условиях группы для дошкольников с ТНР: 4 групповых или подгрупповых занятия в неделю. Форма организации: Н.В. Нищева рекомендует для детей 4-5 и 5-6 лет только подгрупповую форму работы (по 4-5 человек). Для детей 6-7 лет в соответствии с рекомендациями Н. В. Нищевой допускается 2 групповых занятия в неделю, остальные – в подгрупповой форме. </vt:lpstr>
      <vt:lpstr>  2. Индивидуальные занятия  Н. В. Нищева: не менее 3 занятий в неделю с учителем-логопедом и не менее 3 занятий в неделю с воспитателем по заданию логопеда. </vt:lpstr>
      <vt:lpstr>4.3. Рекомендуемая периодичность проведения логопедических занятий: 4.3.1. для обучающихся с ОВЗ, имеющих заключение ПМПК с рекомендацией  об обучении по адаптированной основной образовательной программе, составляет (в  форме групповых и (или) индивидуальных занятий) не менее 3 логопедических  занятий в неделюдля обучающихся с тяжелыми нарушениями речи и не менее 1-2логопедических занятий в неделю для других категорий обучающихся с ОВЗ.</vt:lpstr>
      <vt:lpstr>3.5. Продолжительность логопедических занятий определяется в соответствии  с санитарно-эпидемиологическими требованиями и составляет: для детей от 1,5 до 3 лет — не более 10 мин; для детей от З до 4-х лет — не более 15 мин; для детей от 4-х до 5-ти лет — не более 20 мин; для детей от 5 до 6-ти лет — не более 25 мин;  для детей от 6-ти до 7-ми лет — не более 30 мин.  ИНДИВИДУАЛЬНЫЕ ЗАНЯТИЯ: 15-20 минут</vt:lpstr>
      <vt:lpstr>Презентация PowerPoint</vt:lpstr>
      <vt:lpstr>Презентация PowerPoint</vt:lpstr>
      <vt:lpstr>Циклограмма рабочего времени (с указанием интервала времени на работу с группой детей и с каждым ребенком индивидуально, а также поминутное распределение времени, отведенного на методическую работу)</vt:lpstr>
      <vt:lpstr>2.12. В рабочее время учителя-логопеда из расчета 20 часов в неделю за ставку  заработной  платы  включается:   - непосредственно  педагогическая  работа  с  обучающимися  (18 часов); - другая педагогическая работа (методическая, подготовительная,  организационная),  предусмотренная  трудовыми  (должностными)  обязанностями и (или) индивидуальным планом  (2  часа).</vt:lpstr>
      <vt:lpstr>  </vt:lpstr>
      <vt:lpstr>Презентация PowerPoint</vt:lpstr>
      <vt:lpstr>Речевая карта  Форма речевой карты утверждается в АООП ДОО. Примерное содержание речевой карты – см. в «Положении…»</vt:lpstr>
      <vt:lpstr>Журнал учета посещаемости логопедических занятий  табель посещаемости  (дата, присутствие или отсутствие ребенка на групповых и индивидуальных занятиях)</vt:lpstr>
      <vt:lpstr>Журнал учета консультативной работы учителя-логопеда № Дата консультации Тема консультации   Целевая аудитория Подпись консультируемого </vt:lpstr>
      <vt:lpstr>Презентация PowerPoint</vt:lpstr>
      <vt:lpstr>Программы и/или планы логопедической работы 1. Форма плана утверждается локальным актом ДОО, в АООП ДОО. 2. Содержание плана должно отражать содержание образования, зафиксированное в ФАОП ДО, АООП ДОО и принятом к использованию методическом обеспечении АООП ДОО. 3. Планирование по разделам логопедической работы. 4. Вариант объединения содержания плана с содержанием циклограммы - ?</vt:lpstr>
      <vt:lpstr>Презентация PowerPoint</vt:lpstr>
      <vt:lpstr>ПЕРСПЕКТИВНОЕ ПЛАНИРОВАНИЕ (СОДЕРЖАНИЕ ОБРАЗОВАНИЯ)</vt:lpstr>
      <vt:lpstr>ПЛАН ГРУППОВОЙ/ПОДГРУППОВОЙ РАБОТЫ (с указанием видов деятельности)</vt:lpstr>
      <vt:lpstr>КАЛЕНДАРНОЕ ПЛАНИРОВАНИЕ (конспект занятия)</vt:lpstr>
      <vt:lpstr>ОТЧЕТ О РАБОТЕ УЧИТЕЛЯ-ЛОГОПЕДА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PowerCool-15</cp:lastModifiedBy>
  <cp:revision>69</cp:revision>
  <dcterms:modified xsi:type="dcterms:W3CDTF">2026-04-27T04:00:03Z</dcterms:modified>
</cp:coreProperties>
</file>