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37" r:id="rId1"/>
    <p:sldMasterId id="2147483838" r:id="rId2"/>
  </p:sldMasterIdLst>
  <p:notesMasterIdLst>
    <p:notesMasterId r:id="rId15"/>
  </p:notesMasterIdLst>
  <p:sldIdLst>
    <p:sldId id="356" r:id="rId3"/>
    <p:sldId id="364" r:id="rId4"/>
    <p:sldId id="400" r:id="rId5"/>
    <p:sldId id="399" r:id="rId6"/>
    <p:sldId id="401" r:id="rId7"/>
    <p:sldId id="402" r:id="rId8"/>
    <p:sldId id="403" r:id="rId9"/>
    <p:sldId id="404" r:id="rId10"/>
    <p:sldId id="406" r:id="rId11"/>
    <p:sldId id="407" r:id="rId12"/>
    <p:sldId id="397" r:id="rId13"/>
    <p:sldId id="396" r:id="rId14"/>
  </p:sldIdLst>
  <p:sldSz cx="12192000" cy="6858000"/>
  <p:notesSz cx="6858000" cy="9144000"/>
  <p:embeddedFontLst>
    <p:embeddedFont>
      <p:font typeface="Trebuchet MS" panose="020B060302020202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 autoAdjust="0"/>
  </p:normalViewPr>
  <p:slideViewPr>
    <p:cSldViewPr snapToGrid="0">
      <p:cViewPr varScale="1">
        <p:scale>
          <a:sx n="58" d="100"/>
          <a:sy n="58" d="100"/>
        </p:scale>
        <p:origin x="90" y="10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57195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5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4" name="Google Shape;134;p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35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35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35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26" name="Google Shape;126;p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7" name="Google Shape;127;p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5/5/2026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Фигура">
            <a:extLst>
              <a:ext uri="{FF2B5EF4-FFF2-40B4-BE49-F238E27FC236}">
                <a16:creationId xmlns:a16="http://schemas.microsoft.com/office/drawing/2014/main" xmlns="" id="{971E2C65-6CE1-4E9E-B33A-AEE1577A6C67}"/>
              </a:ext>
            </a:extLst>
          </p:cNvPr>
          <p:cNvSpPr/>
          <p:nvPr/>
        </p:nvSpPr>
        <p:spPr>
          <a:xfrm>
            <a:off x="6974380" y="3048000"/>
            <a:ext cx="5460208" cy="381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7" h="21600" extrusionOk="0">
                <a:moveTo>
                  <a:pt x="21557" y="0"/>
                </a:moveTo>
                <a:lnTo>
                  <a:pt x="2475" y="4916"/>
                </a:lnTo>
                <a:cubicBezTo>
                  <a:pt x="1623" y="5136"/>
                  <a:pt x="1111" y="5267"/>
                  <a:pt x="806" y="5501"/>
                </a:cubicBezTo>
                <a:cubicBezTo>
                  <a:pt x="360" y="5811"/>
                  <a:pt x="70" y="6309"/>
                  <a:pt x="14" y="6860"/>
                </a:cubicBezTo>
                <a:cubicBezTo>
                  <a:pt x="-43" y="7247"/>
                  <a:pt x="85" y="7773"/>
                  <a:pt x="299" y="8648"/>
                </a:cubicBezTo>
                <a:lnTo>
                  <a:pt x="3457" y="21600"/>
                </a:lnTo>
                <a:lnTo>
                  <a:pt x="21557" y="21600"/>
                </a:lnTo>
                <a:lnTo>
                  <a:pt x="21557" y="0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b="1" kern="0" dirty="0">
              <a:solidFill>
                <a:srgbClr val="FFFFFF"/>
              </a:solidFill>
              <a:latin typeface="Gilroy ExtraBold" pitchFamily="2" charset="0"/>
              <a:sym typeface="Helvetica Neue Medium"/>
            </a:endParaRPr>
          </a:p>
        </p:txBody>
      </p:sp>
      <p:sp>
        <p:nvSpPr>
          <p:cNvPr id="9" name="On-trade драйвер продаж"/>
          <p:cNvSpPr txBox="1"/>
          <p:nvPr/>
        </p:nvSpPr>
        <p:spPr>
          <a:xfrm>
            <a:off x="817089" y="2075894"/>
            <a:ext cx="9548882" cy="2882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«Организация работы учителя-логопеда </a:t>
            </a:r>
          </a:p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общеобразовательной школе»</a:t>
            </a:r>
          </a:p>
          <a:p>
            <a:pPr algn="r"/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Теплищева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Ю.О.,</a:t>
            </a:r>
          </a:p>
          <a:p>
            <a:pPr algn="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учитель-логопед </a:t>
            </a:r>
          </a:p>
          <a:p>
            <a:pPr algn="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«СОШ №1</a:t>
            </a:r>
          </a:p>
          <a:p>
            <a:pPr algn="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Новоалтайска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2020"/>
          <p:cNvSpPr txBox="1"/>
          <p:nvPr/>
        </p:nvSpPr>
        <p:spPr>
          <a:xfrm>
            <a:off x="630852" y="5925701"/>
            <a:ext cx="3049553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000" spc="59">
                <a:solidFill>
                  <a:srgbClr val="204C13"/>
                </a:solidFill>
                <a:latin typeface="Muller Bold"/>
                <a:ea typeface="Muller Bold"/>
                <a:cs typeface="Muller Bold"/>
                <a:sym typeface="Muller Bold"/>
              </a:defRPr>
            </a:lvl1pPr>
          </a:lstStyle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ru-RU" sz="2000" kern="0" spc="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Барнаул, 29 апреля 2026 г.</a:t>
            </a:r>
            <a:endParaRPr sz="2000" kern="0" spc="3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9BEE0BD-6CE3-6251-AF4B-7CA5169A2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" y="0"/>
            <a:ext cx="1843920" cy="138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-1406528" y="-5110700"/>
            <a:ext cx="7037407" cy="7037407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3666" y="213241"/>
            <a:ext cx="77385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Комплексные мероприятия</a:t>
            </a:r>
            <a:r>
              <a:rPr lang="ru-RU" sz="4400" b="1" kern="1200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184D95-E769-80F5-E172-62309B3ED9B6}"/>
              </a:ext>
            </a:extLst>
          </p:cNvPr>
          <p:cNvSpPr txBox="1"/>
          <p:nvPr/>
        </p:nvSpPr>
        <p:spPr>
          <a:xfrm>
            <a:off x="973667" y="2035146"/>
            <a:ext cx="101007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Взаимодействие с узкими специалистами школы (дефектолог, психолог)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Индивидуальные консультации для родителей и педагогов по вопросам неуспеваемости обучающихся по школьным дисциплинам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Рекомендации и направления родителям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добследования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врачами-специалистами и уточнения образовательного маршрута на ПМПК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81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5244926"/>
            <a:ext cx="0" cy="1613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064000" y="4033520"/>
            <a:ext cx="0" cy="28244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168640" y="4033520"/>
            <a:ext cx="0" cy="28244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F28B81A-D4C0-5C0E-84E2-87D0D22DC0A9}"/>
              </a:ext>
            </a:extLst>
          </p:cNvPr>
          <p:cNvSpPr txBox="1"/>
          <p:nvPr/>
        </p:nvSpPr>
        <p:spPr>
          <a:xfrm>
            <a:off x="1692876" y="2009746"/>
            <a:ext cx="7097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logoped\Downloads\Risunok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24" y="415636"/>
            <a:ext cx="10465723" cy="5985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629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6001675D-B83A-42E0-9E27-7772A2E72AD9}"/>
              </a:ext>
            </a:extLst>
          </p:cNvPr>
          <p:cNvSpPr/>
          <p:nvPr/>
        </p:nvSpPr>
        <p:spPr>
          <a:xfrm>
            <a:off x="-2726075" y="-498807"/>
            <a:ext cx="8783462" cy="8783462"/>
          </a:xfrm>
          <a:prstGeom prst="ellipse">
            <a:avLst/>
          </a:prstGeom>
          <a:solidFill>
            <a:srgbClr val="6CC8DE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B23C50DC-2664-4B37-A1FF-E71C81DA8D06}"/>
              </a:ext>
            </a:extLst>
          </p:cNvPr>
          <p:cNvSpPr/>
          <p:nvPr/>
        </p:nvSpPr>
        <p:spPr>
          <a:xfrm>
            <a:off x="-2921923" y="-487431"/>
            <a:ext cx="8783462" cy="878346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11" name="Выбирайте аудиторию…"/>
          <p:cNvSpPr txBox="1"/>
          <p:nvPr/>
        </p:nvSpPr>
        <p:spPr>
          <a:xfrm>
            <a:off x="7039321" y="1361392"/>
            <a:ext cx="4199324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000" spc="39" dirty="0" err="1" smtClean="0">
                <a:latin typeface="Times New Roman" pitchFamily="18" charset="0"/>
                <a:cs typeface="Times New Roman" pitchFamily="18" charset="0"/>
              </a:rPr>
              <a:t>Теплищева</a:t>
            </a:r>
            <a:r>
              <a:rPr lang="ru-RU" sz="2000" spc="39" dirty="0" smtClean="0">
                <a:latin typeface="Times New Roman" pitchFamily="18" charset="0"/>
                <a:cs typeface="Times New Roman" pitchFamily="18" charset="0"/>
              </a:rPr>
              <a:t> Юлия </a:t>
            </a:r>
            <a:r>
              <a:rPr lang="ru-RU" sz="2000" spc="39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spc="39" dirty="0" smtClean="0">
                <a:latin typeface="Times New Roman" pitchFamily="18" charset="0"/>
                <a:cs typeface="Times New Roman" pitchFamily="18" charset="0"/>
              </a:rPr>
              <a:t>леговна</a:t>
            </a:r>
            <a:endParaRPr kumimoji="0" lang="ru-RU" sz="2000" b="0" i="0" u="none" strike="noStrike" kern="0" cap="none" spc="3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000" u="sng" spc="39" dirty="0" smtClean="0">
                <a:latin typeface="Times New Roman" pitchFamily="18" charset="0"/>
                <a:cs typeface="Times New Roman" pitchFamily="18" charset="0"/>
              </a:rPr>
              <a:t>yuliyateplisheva@yandex</a:t>
            </a:r>
            <a:r>
              <a:rPr lang="en-US" sz="2000" u="sng" spc="39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u="sng" spc="39" dirty="0" smtClean="0">
                <a:latin typeface="Times New Roman" pitchFamily="18" charset="0"/>
                <a:cs typeface="Times New Roman" pitchFamily="18" charset="0"/>
              </a:rPr>
              <a:t>ru</a:t>
            </a:r>
            <a:endParaRPr lang="ru-RU" sz="2000" u="sng" spc="39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000" spc="39" noProof="0" dirty="0" smtClean="0">
                <a:latin typeface="Times New Roman" pitchFamily="18" charset="0"/>
                <a:cs typeface="Times New Roman" pitchFamily="18" charset="0"/>
              </a:rPr>
              <a:t>т. 8-983-184-1367</a:t>
            </a:r>
            <a:endParaRPr kumimoji="0" sz="2000" b="0" i="0" u="none" strike="noStrike" kern="0" cap="none" spc="3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6" name="Выбирайте аудиторию…"/>
          <p:cNvSpPr txBox="1"/>
          <p:nvPr/>
        </p:nvSpPr>
        <p:spPr>
          <a:xfrm>
            <a:off x="7639715" y="334744"/>
            <a:ext cx="359893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ru-RU" sz="2800" b="0" i="0" u="none" strike="noStrike" kern="0" cap="none" spc="3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Контакты</a:t>
            </a:r>
            <a:endParaRPr kumimoji="0" sz="2800" b="0" i="0" u="none" strike="noStrike" kern="0" cap="none" spc="3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92961" y="2524575"/>
            <a:ext cx="40565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6841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521004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4516652" y="-165100"/>
            <a:ext cx="7662441" cy="7188200"/>
          </a:xfrm>
          <a:custGeom>
            <a:avLst/>
            <a:gdLst>
              <a:gd name="connsiteX0" fmla="*/ 2476983 w 7662441"/>
              <a:gd name="connsiteY0" fmla="*/ 11574 h 7037407"/>
              <a:gd name="connsiteX1" fmla="*/ 2395960 w 7662441"/>
              <a:gd name="connsiteY1" fmla="*/ 11574 h 7037407"/>
              <a:gd name="connsiteX2" fmla="*/ 7662441 w 7662441"/>
              <a:gd name="connsiteY2" fmla="*/ 0 h 7037407"/>
              <a:gd name="connsiteX3" fmla="*/ 7650866 w 7662441"/>
              <a:gd name="connsiteY3" fmla="*/ 7037407 h 7037407"/>
              <a:gd name="connsiteX4" fmla="*/ 0 w 7662441"/>
              <a:gd name="connsiteY4" fmla="*/ 6933235 h 7037407"/>
              <a:gd name="connsiteX5" fmla="*/ 2476983 w 7662441"/>
              <a:gd name="connsiteY5" fmla="*/ 11574 h 703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62441" h="7037407">
                <a:moveTo>
                  <a:pt x="2476983" y="11574"/>
                </a:moveTo>
                <a:lnTo>
                  <a:pt x="2395960" y="11574"/>
                </a:lnTo>
                <a:lnTo>
                  <a:pt x="7662441" y="0"/>
                </a:lnTo>
                <a:cubicBezTo>
                  <a:pt x="7658583" y="2345802"/>
                  <a:pt x="7654724" y="4691605"/>
                  <a:pt x="7650866" y="7037407"/>
                </a:cubicBezTo>
                <a:lnTo>
                  <a:pt x="0" y="6933235"/>
                </a:lnTo>
                <a:lnTo>
                  <a:pt x="2476983" y="115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51929B61-9681-5342-AA1D-03D9B2245A41}"/>
              </a:ext>
            </a:extLst>
          </p:cNvPr>
          <p:cNvSpPr/>
          <p:nvPr/>
        </p:nvSpPr>
        <p:spPr>
          <a:xfrm>
            <a:off x="9487391" y="2461539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2DA8A0F-B6E3-EA47-B5F4-1296AD648FBF}"/>
              </a:ext>
            </a:extLst>
          </p:cNvPr>
          <p:cNvSpPr txBox="1"/>
          <p:nvPr/>
        </p:nvSpPr>
        <p:spPr>
          <a:xfrm>
            <a:off x="1496290" y="1180407"/>
            <a:ext cx="8828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нужен логопедический пункт в общеобразовательной школе: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626AEB-E6EF-3D86-AFC3-40E8272CFDB6}"/>
              </a:ext>
            </a:extLst>
          </p:cNvPr>
          <p:cNvSpPr txBox="1"/>
          <p:nvPr/>
        </p:nvSpPr>
        <p:spPr>
          <a:xfrm>
            <a:off x="1712422" y="2670285"/>
            <a:ext cx="82711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Коррекция нарушений в развитии устной и письменной речи обучающихся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Своевременное предупреждение и преодоление трудностей в освоении обучающимися общеобразовательных программ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Разъяснение специальных знаний по логопедии среди педагогов и родителей обучающихся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8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-1406528" y="-5110700"/>
            <a:ext cx="7037407" cy="7037407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3667" y="213241"/>
            <a:ext cx="6781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1200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и функции учителя-логопеда: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184D95-E769-80F5-E172-62309B3ED9B6}"/>
              </a:ext>
            </a:extLst>
          </p:cNvPr>
          <p:cNvSpPr txBox="1"/>
          <p:nvPr/>
        </p:nvSpPr>
        <p:spPr>
          <a:xfrm>
            <a:off x="1066800" y="2009746"/>
            <a:ext cx="101007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роводит занятия с обучающими по исправлению различных нарушений устной и письменной речи;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едет документацию;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существляет взаимодействие с учителями по вопросам освоения обучающимися образовательных программ;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поддерживает связь с ДОУ, специалистами детских поликлиник, и специалистами ПМПК;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частвует в работе методических объединений учителей-логопедов.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19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Скругленный прямоугольник 49">
            <a:extLst>
              <a:ext uri="{FF2B5EF4-FFF2-40B4-BE49-F238E27FC236}">
                <a16:creationId xmlns:a16="http://schemas.microsoft.com/office/drawing/2014/main" xmlns="" id="{CF903B5C-D2DE-2F44-93B3-A03BC2555754}"/>
              </a:ext>
            </a:extLst>
          </p:cNvPr>
          <p:cNvSpPr/>
          <p:nvPr/>
        </p:nvSpPr>
        <p:spPr>
          <a:xfrm rot="441958">
            <a:off x="6900619" y="2440581"/>
            <a:ext cx="5916706" cy="11578747"/>
          </a:xfrm>
          <a:prstGeom prst="roundRect">
            <a:avLst>
              <a:gd name="adj" fmla="val 8940"/>
            </a:avLst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1C54D5D-6F5D-B254-D941-B034F1815691}"/>
              </a:ext>
            </a:extLst>
          </p:cNvPr>
          <p:cNvSpPr txBox="1"/>
          <p:nvPr/>
        </p:nvSpPr>
        <p:spPr>
          <a:xfrm>
            <a:off x="702732" y="129606"/>
            <a:ext cx="11239179" cy="1505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Наполняемость логопедического пункта</a:t>
            </a:r>
            <a:r>
              <a:rPr lang="ru-RU" sz="4400" b="1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1 ставку учителя-логопеда:</a:t>
            </a:r>
            <a:endParaRPr lang="ru-RU" sz="4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1EC123-D77C-97E7-9704-65C8F7197C69}"/>
              </a:ext>
            </a:extLst>
          </p:cNvPr>
          <p:cNvSpPr txBox="1"/>
          <p:nvPr/>
        </p:nvSpPr>
        <p:spPr>
          <a:xfrm>
            <a:off x="1667476" y="2009746"/>
            <a:ext cx="7097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городское образовательное учреждение – 25 человек;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сельское образовательное учреждение – 20 человек.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68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-1406528" y="-5110700"/>
            <a:ext cx="7037407" cy="7037407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3667" y="213241"/>
            <a:ext cx="6781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логопедический пункт зачисляются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184D95-E769-80F5-E172-62309B3ED9B6}"/>
              </a:ext>
            </a:extLst>
          </p:cNvPr>
          <p:cNvSpPr txBox="1"/>
          <p:nvPr/>
        </p:nvSpPr>
        <p:spPr>
          <a:xfrm>
            <a:off x="1066800" y="2009746"/>
            <a:ext cx="101007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бучающиеся, имеющие нарушения в развитии устной и письменной речи 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общее недоразвитие речи разной степени выраженности;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онематическое недоразвитие речи;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заикание;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едостатки произношения, фонетический дефект;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дефекты речи, обусловленные нарушением строения и подвижности органов речевого аппарата (дизартрия);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арушения чтения и письма, обусловленные ОНР, ФНР, ФФНР.</a:t>
            </a:r>
          </a:p>
          <a:p>
            <a:pPr marL="457200" indent="-457200">
              <a:buFontTx/>
              <a:buChar char="-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65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-1406528" y="-5110700"/>
            <a:ext cx="7037407" cy="7037407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3667" y="213241"/>
            <a:ext cx="6781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1200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логопедических групп: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184D95-E769-80F5-E172-62309B3ED9B6}"/>
              </a:ext>
            </a:extLst>
          </p:cNvPr>
          <p:cNvSpPr txBox="1"/>
          <p:nvPr/>
        </p:nvSpPr>
        <p:spPr>
          <a:xfrm>
            <a:off x="973667" y="2035146"/>
            <a:ext cx="101007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нализ медико-педагогической документации;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огопедическое обследование детей;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экспертные опросы педагогов и родителей;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случае необходимости уточняется логопедическое заключение  обучающегося с нарушением речи в медицинском учреждении или на ПМПК.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53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-19022" y="0"/>
            <a:ext cx="2862993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8AA4A400-7C05-AE41-8C4D-E6DE1BDDC101}"/>
              </a:ext>
            </a:extLst>
          </p:cNvPr>
          <p:cNvSpPr/>
          <p:nvPr/>
        </p:nvSpPr>
        <p:spPr>
          <a:xfrm>
            <a:off x="2979563" y="329814"/>
            <a:ext cx="6580073" cy="1552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Логопедическая диагностика</a:t>
            </a: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(пример речевой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карты)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 flipV="1">
            <a:off x="2096757" y="1123478"/>
            <a:ext cx="1021080" cy="60894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91570" y="1173707"/>
            <a:ext cx="923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C0D008-537B-DB15-5360-45B56CC9CA8F}"/>
              </a:ext>
            </a:extLst>
          </p:cNvPr>
          <p:cNvSpPr txBox="1"/>
          <p:nvPr/>
        </p:nvSpPr>
        <p:spPr>
          <a:xfrm>
            <a:off x="423949" y="2009746"/>
            <a:ext cx="112720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Ф.И.О., возраст, класс.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Жалобы учителя или родителей, успеваемость по русскому языку и чтению.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Анамнез общего и речевого развития.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Состояние слуха и артикуляционного аппарата.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Общая характеристика речи.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навыков анализа и синтеза звукового состава слова.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Письмо и чтение.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Краткая характеристика ребенка по данным учителя и психолога.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99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-1406528" y="-5110700"/>
            <a:ext cx="7037407" cy="7037407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3666" y="213241"/>
            <a:ext cx="773853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1200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коррекционного процесса: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184D95-E769-80F5-E172-62309B3ED9B6}"/>
              </a:ext>
            </a:extLst>
          </p:cNvPr>
          <p:cNvSpPr txBox="1"/>
          <p:nvPr/>
        </p:nvSpPr>
        <p:spPr>
          <a:xfrm>
            <a:off x="973667" y="2035146"/>
            <a:ext cx="101007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Индивидуальные занятия (20-30 минут)</a:t>
            </a:r>
          </a:p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Групповые занятия (около 40 минут)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ОНР 3-го, 4-го уровня, нарушения чтения и письма - не менее 2 раз в неделю;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ФФН, ФФНР, нарушения чтения и письма – не менее 2 раз в неделю;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аикание – не менее 3 раз в неделю;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ОНР 2-го уровня – не менее 3 раз в неделю;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арушение звукопроизношения – 1-2 раза в неделю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86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-1406528" y="-5110700"/>
            <a:ext cx="7037407" cy="7037407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3666" y="213241"/>
            <a:ext cx="77385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1200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Нормативная документация: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184D95-E769-80F5-E172-62309B3ED9B6}"/>
              </a:ext>
            </a:extLst>
          </p:cNvPr>
          <p:cNvSpPr txBox="1"/>
          <p:nvPr/>
        </p:nvSpPr>
        <p:spPr>
          <a:xfrm>
            <a:off x="313267" y="2035146"/>
            <a:ext cx="10761133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МИНИСТЕРСТВО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ПРОСВЕЩЕНИЯ РОССИЙСКОЙ ФЕДЕРАЦИИ</a:t>
            </a:r>
          </a:p>
          <a:p>
            <a:pPr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</a:p>
          <a:p>
            <a:pPr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августа 2020 г. N Р-75</a:t>
            </a:r>
          </a:p>
          <a:p>
            <a:pPr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примерного положения об оказании логопедической помощи в организациях, осуществляющих образовательную деятельность»</a:t>
            </a:r>
          </a:p>
          <a:p>
            <a:pPr fontAlgn="base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788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Российской Федерации от 24.11.2022 № 1023 "Об утверждении федеральной адаптированной образовательной программы начального общего образования для обучающихся с ограниченными возможностями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здоровья»</a:t>
            </a:r>
          </a:p>
          <a:p>
            <a:pPr marL="342900" indent="-342900">
              <a:lnSpc>
                <a:spcPts val="4788"/>
              </a:lnSpc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80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489</Words>
  <Application>Microsoft Office PowerPoint</Application>
  <PresentationFormat>Широкоэкранный</PresentationFormat>
  <Paragraphs>72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Muller Bold</vt:lpstr>
      <vt:lpstr>Trebuchet MS</vt:lpstr>
      <vt:lpstr>Gilroy ExtraBold</vt:lpstr>
      <vt:lpstr>Helvetica Light</vt:lpstr>
      <vt:lpstr>Helvetica Neue Medium</vt:lpstr>
      <vt:lpstr>Calibri</vt:lpstr>
      <vt:lpstr>Times New Roman</vt:lpstr>
      <vt:lpstr>Georgia</vt:lpstr>
      <vt:lpstr>Arial</vt:lpstr>
      <vt:lpstr>Simple Light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Райских Т.Н.</dc:creator>
  <cp:lastModifiedBy>Черных А.С.</cp:lastModifiedBy>
  <cp:revision>44</cp:revision>
  <dcterms:modified xsi:type="dcterms:W3CDTF">2026-05-05T04:57:35Z</dcterms:modified>
</cp:coreProperties>
</file>