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1"/>
  </p:notesMasterIdLst>
  <p:sldIdLst>
    <p:sldId id="316" r:id="rId2"/>
    <p:sldId id="315" r:id="rId3"/>
    <p:sldId id="329" r:id="rId4"/>
    <p:sldId id="330" r:id="rId5"/>
    <p:sldId id="317" r:id="rId6"/>
    <p:sldId id="326" r:id="rId7"/>
    <p:sldId id="331" r:id="rId8"/>
    <p:sldId id="307" r:id="rId9"/>
    <p:sldId id="332" r:id="rId10"/>
    <p:sldId id="333" r:id="rId11"/>
    <p:sldId id="353" r:id="rId12"/>
    <p:sldId id="345" r:id="rId13"/>
    <p:sldId id="346" r:id="rId14"/>
    <p:sldId id="347" r:id="rId15"/>
    <p:sldId id="348" r:id="rId16"/>
    <p:sldId id="349" r:id="rId17"/>
    <p:sldId id="350" r:id="rId18"/>
    <p:sldId id="351" r:id="rId19"/>
    <p:sldId id="352" r:id="rId20"/>
    <p:sldId id="336" r:id="rId21"/>
    <p:sldId id="335" r:id="rId22"/>
    <p:sldId id="338" r:id="rId23"/>
    <p:sldId id="294" r:id="rId24"/>
    <p:sldId id="311" r:id="rId25"/>
    <p:sldId id="303" r:id="rId26"/>
    <p:sldId id="312" r:id="rId27"/>
    <p:sldId id="339" r:id="rId28"/>
    <p:sldId id="340" r:id="rId29"/>
    <p:sldId id="304" r:id="rId30"/>
    <p:sldId id="310" r:id="rId31"/>
    <p:sldId id="341" r:id="rId32"/>
    <p:sldId id="325" r:id="rId33"/>
    <p:sldId id="323" r:id="rId34"/>
    <p:sldId id="320" r:id="rId35"/>
    <p:sldId id="321" r:id="rId36"/>
    <p:sldId id="322" r:id="rId37"/>
    <p:sldId id="354" r:id="rId38"/>
    <p:sldId id="344" r:id="rId39"/>
    <p:sldId id="343" r:id="rId4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2"/>
      <p:bold r:id="rId43"/>
      <p:italic r:id="rId44"/>
      <p:boldItalic r:id="rId45"/>
    </p:embeddedFont>
  </p:embeddedFontLst>
  <p:custDataLst>
    <p:tags r:id="rId4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245794"/>
    <a:srgbClr val="3366CC"/>
    <a:srgbClr val="292929"/>
    <a:srgbClr val="545454"/>
    <a:srgbClr val="002B82"/>
    <a:srgbClr val="00CC00"/>
    <a:srgbClr val="0045D0"/>
    <a:srgbClr val="BBC8DD"/>
    <a:srgbClr val="C75F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78" y="1050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B5B79A-94D0-4969-B6BD-F4204B80C1D4}" type="doc">
      <dgm:prSet loTypeId="urn:microsoft.com/office/officeart/2005/8/layout/radial4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31CCFF-ADF6-47FA-A4AA-28DEA4ECA694}">
      <dgm:prSet phldrT="[Текст]"/>
      <dgm:spPr/>
      <dgm:t>
        <a:bodyPr/>
        <a:lstStyle/>
        <a:p>
          <a:r>
            <a:rPr lang="ru-RU" b="1" dirty="0" smtClean="0">
              <a:latin typeface="Calibri" pitchFamily="34" charset="0"/>
              <a:cs typeface="Calibri" pitchFamily="34" charset="0"/>
            </a:rPr>
            <a:t>Вероятность и статистика</a:t>
          </a:r>
          <a:endParaRPr lang="ru-RU" b="1" dirty="0">
            <a:latin typeface="Calibri" pitchFamily="34" charset="0"/>
            <a:cs typeface="Calibri" pitchFamily="34" charset="0"/>
          </a:endParaRPr>
        </a:p>
      </dgm:t>
    </dgm:pt>
    <dgm:pt modelId="{73D236C2-E397-4BDC-B9BD-34F20220DFEA}" type="parTrans" cxnId="{24700DEF-D388-40B3-BA59-FCF819BEFABF}">
      <dgm:prSet/>
      <dgm:spPr/>
      <dgm:t>
        <a:bodyPr/>
        <a:lstStyle/>
        <a:p>
          <a:endParaRPr lang="ru-RU"/>
        </a:p>
      </dgm:t>
    </dgm:pt>
    <dgm:pt modelId="{39576341-9676-4230-AB85-8F2E2E956792}" type="sibTrans" cxnId="{24700DEF-D388-40B3-BA59-FCF819BEFABF}">
      <dgm:prSet/>
      <dgm:spPr/>
      <dgm:t>
        <a:bodyPr/>
        <a:lstStyle/>
        <a:p>
          <a:endParaRPr lang="ru-RU"/>
        </a:p>
      </dgm:t>
    </dgm:pt>
    <dgm:pt modelId="{EAA638DC-9C45-49A0-B971-85E2CE56C8EE}">
      <dgm:prSet phldrT="[Текст]"/>
      <dgm:spPr/>
      <dgm:t>
        <a:bodyPr/>
        <a:lstStyle/>
        <a:p>
          <a:r>
            <a:rPr lang="ru-RU" b="1" dirty="0" smtClean="0">
              <a:latin typeface="Calibri" pitchFamily="34" charset="0"/>
              <a:cs typeface="Calibri" pitchFamily="34" charset="0"/>
            </a:rPr>
            <a:t>Наука</a:t>
          </a:r>
          <a:endParaRPr lang="ru-RU" b="1" dirty="0">
            <a:latin typeface="Calibri" pitchFamily="34" charset="0"/>
            <a:cs typeface="Calibri" pitchFamily="34" charset="0"/>
          </a:endParaRPr>
        </a:p>
      </dgm:t>
    </dgm:pt>
    <dgm:pt modelId="{61016484-8588-42AD-A116-4F48A5DB272C}" type="parTrans" cxnId="{969CFB35-DE07-472D-8CAE-78492605A292}">
      <dgm:prSet/>
      <dgm:spPr/>
      <dgm:t>
        <a:bodyPr/>
        <a:lstStyle/>
        <a:p>
          <a:endParaRPr lang="ru-RU"/>
        </a:p>
      </dgm:t>
    </dgm:pt>
    <dgm:pt modelId="{C5A67DF5-68FB-4E06-AE02-170CEEF2FED9}" type="sibTrans" cxnId="{969CFB35-DE07-472D-8CAE-78492605A292}">
      <dgm:prSet/>
      <dgm:spPr/>
      <dgm:t>
        <a:bodyPr/>
        <a:lstStyle/>
        <a:p>
          <a:endParaRPr lang="ru-RU"/>
        </a:p>
      </dgm:t>
    </dgm:pt>
    <dgm:pt modelId="{075CC0D2-D1B2-4339-A364-3D0A30783236}">
      <dgm:prSet phldrT="[Текст]"/>
      <dgm:spPr/>
      <dgm:t>
        <a:bodyPr/>
        <a:lstStyle/>
        <a:p>
          <a:r>
            <a:rPr lang="ru-RU" b="1" dirty="0" smtClean="0">
              <a:latin typeface="Calibri" pitchFamily="34" charset="0"/>
              <a:cs typeface="Calibri" pitchFamily="34" charset="0"/>
            </a:rPr>
            <a:t>Бизнес</a:t>
          </a:r>
          <a:endParaRPr lang="ru-RU" b="1" dirty="0">
            <a:latin typeface="Calibri" pitchFamily="34" charset="0"/>
            <a:cs typeface="Calibri" pitchFamily="34" charset="0"/>
          </a:endParaRPr>
        </a:p>
      </dgm:t>
    </dgm:pt>
    <dgm:pt modelId="{64FD9656-728C-41BB-96E1-9135315FBC00}" type="parTrans" cxnId="{A0BB3802-316D-4ECC-AB35-D17645D07A69}">
      <dgm:prSet/>
      <dgm:spPr/>
      <dgm:t>
        <a:bodyPr/>
        <a:lstStyle/>
        <a:p>
          <a:endParaRPr lang="ru-RU"/>
        </a:p>
      </dgm:t>
    </dgm:pt>
    <dgm:pt modelId="{1C7C4F48-3B13-4FEA-8C2F-69C84FA111BF}" type="sibTrans" cxnId="{A0BB3802-316D-4ECC-AB35-D17645D07A69}">
      <dgm:prSet/>
      <dgm:spPr/>
      <dgm:t>
        <a:bodyPr/>
        <a:lstStyle/>
        <a:p>
          <a:endParaRPr lang="ru-RU"/>
        </a:p>
      </dgm:t>
    </dgm:pt>
    <dgm:pt modelId="{086956DE-156C-4B0E-AE93-8FA36C2D6366}">
      <dgm:prSet phldrT="[Текст]"/>
      <dgm:spPr/>
      <dgm:t>
        <a:bodyPr/>
        <a:lstStyle/>
        <a:p>
          <a:r>
            <a:rPr lang="ru-RU" b="1" dirty="0" smtClean="0">
              <a:latin typeface="Calibri" pitchFamily="34" charset="0"/>
              <a:cs typeface="Calibri" pitchFamily="34" charset="0"/>
            </a:rPr>
            <a:t>Экономика</a:t>
          </a:r>
          <a:endParaRPr lang="ru-RU" b="1" dirty="0">
            <a:latin typeface="Calibri" pitchFamily="34" charset="0"/>
            <a:cs typeface="Calibri" pitchFamily="34" charset="0"/>
          </a:endParaRPr>
        </a:p>
      </dgm:t>
    </dgm:pt>
    <dgm:pt modelId="{9D1FEC36-C5E6-4B06-A1C7-3967815585DB}" type="parTrans" cxnId="{E70651DC-F44C-4450-96C8-FDBBF4B2FFD5}">
      <dgm:prSet/>
      <dgm:spPr/>
      <dgm:t>
        <a:bodyPr/>
        <a:lstStyle/>
        <a:p>
          <a:endParaRPr lang="ru-RU"/>
        </a:p>
      </dgm:t>
    </dgm:pt>
    <dgm:pt modelId="{9E7D7B84-AAD2-4720-A5CF-BAAC18352CF5}" type="sibTrans" cxnId="{E70651DC-F44C-4450-96C8-FDBBF4B2FFD5}">
      <dgm:prSet/>
      <dgm:spPr/>
      <dgm:t>
        <a:bodyPr/>
        <a:lstStyle/>
        <a:p>
          <a:endParaRPr lang="ru-RU"/>
        </a:p>
      </dgm:t>
    </dgm:pt>
    <dgm:pt modelId="{1BDCF839-2C4D-4B7E-AA45-289D497D767D}">
      <dgm:prSet/>
      <dgm:spPr/>
      <dgm:t>
        <a:bodyPr/>
        <a:lstStyle/>
        <a:p>
          <a:r>
            <a:rPr lang="ru-RU" b="1" dirty="0" smtClean="0">
              <a:latin typeface="Calibri" pitchFamily="34" charset="0"/>
              <a:cs typeface="Calibri" pitchFamily="34" charset="0"/>
            </a:rPr>
            <a:t>Финансы</a:t>
          </a:r>
          <a:endParaRPr lang="ru-RU" b="1" dirty="0">
            <a:latin typeface="Calibri" pitchFamily="34" charset="0"/>
            <a:cs typeface="Calibri" pitchFamily="34" charset="0"/>
          </a:endParaRPr>
        </a:p>
      </dgm:t>
    </dgm:pt>
    <dgm:pt modelId="{F28B4FD5-DC21-4947-900D-B85353B1B932}" type="parTrans" cxnId="{6501E595-360F-4816-A607-DCA8A7747E85}">
      <dgm:prSet/>
      <dgm:spPr/>
      <dgm:t>
        <a:bodyPr/>
        <a:lstStyle/>
        <a:p>
          <a:endParaRPr lang="ru-RU"/>
        </a:p>
      </dgm:t>
    </dgm:pt>
    <dgm:pt modelId="{BB70FB32-D690-4BA0-B335-5B7387F4885E}" type="sibTrans" cxnId="{6501E595-360F-4816-A607-DCA8A7747E85}">
      <dgm:prSet/>
      <dgm:spPr/>
      <dgm:t>
        <a:bodyPr/>
        <a:lstStyle/>
        <a:p>
          <a:endParaRPr lang="ru-RU"/>
        </a:p>
      </dgm:t>
    </dgm:pt>
    <dgm:pt modelId="{3AD94112-4068-4D0B-8FD2-6815510F6FC4}">
      <dgm:prSet/>
      <dgm:spPr/>
      <dgm:t>
        <a:bodyPr/>
        <a:lstStyle/>
        <a:p>
          <a:r>
            <a:rPr lang="ru-RU" b="1" dirty="0" smtClean="0">
              <a:latin typeface="Calibri" pitchFamily="34" charset="0"/>
              <a:cs typeface="Calibri" pitchFamily="34" charset="0"/>
            </a:rPr>
            <a:t>Исследования</a:t>
          </a:r>
          <a:endParaRPr lang="ru-RU" b="1" dirty="0">
            <a:latin typeface="Calibri" pitchFamily="34" charset="0"/>
            <a:cs typeface="Calibri" pitchFamily="34" charset="0"/>
          </a:endParaRPr>
        </a:p>
      </dgm:t>
    </dgm:pt>
    <dgm:pt modelId="{348BAAAF-6471-45F7-B4BA-7A9FC4C7414B}" type="parTrans" cxnId="{DA26A15E-3B85-4682-ABC3-23EEAFFB1B1C}">
      <dgm:prSet/>
      <dgm:spPr/>
      <dgm:t>
        <a:bodyPr/>
        <a:lstStyle/>
        <a:p>
          <a:endParaRPr lang="ru-RU"/>
        </a:p>
      </dgm:t>
    </dgm:pt>
    <dgm:pt modelId="{41DA5F12-EBC7-4D4F-80E2-E6AE99617983}" type="sibTrans" cxnId="{DA26A15E-3B85-4682-ABC3-23EEAFFB1B1C}">
      <dgm:prSet/>
      <dgm:spPr/>
      <dgm:t>
        <a:bodyPr/>
        <a:lstStyle/>
        <a:p>
          <a:endParaRPr lang="ru-RU"/>
        </a:p>
      </dgm:t>
    </dgm:pt>
    <dgm:pt modelId="{D29679E2-4DA0-4C5D-8CAD-E73132803B70}">
      <dgm:prSet custT="1"/>
      <dgm:spPr/>
      <dgm:t>
        <a:bodyPr/>
        <a:lstStyle/>
        <a:p>
          <a:r>
            <a:rPr lang="ru-RU" sz="2800" dirty="0" smtClean="0"/>
            <a:t>. . .</a:t>
          </a:r>
          <a:endParaRPr lang="ru-RU" sz="2800" dirty="0"/>
        </a:p>
      </dgm:t>
    </dgm:pt>
    <dgm:pt modelId="{CCDB3194-69E8-437A-B9EE-BF76F69C6C58}" type="parTrans" cxnId="{01FE32F2-E762-469A-B2CC-E6F00D927D8F}">
      <dgm:prSet/>
      <dgm:spPr/>
      <dgm:t>
        <a:bodyPr/>
        <a:lstStyle/>
        <a:p>
          <a:endParaRPr lang="ru-RU"/>
        </a:p>
      </dgm:t>
    </dgm:pt>
    <dgm:pt modelId="{DBBC596E-B3A8-49A6-8804-F1B7937AD37E}" type="sibTrans" cxnId="{01FE32F2-E762-469A-B2CC-E6F00D927D8F}">
      <dgm:prSet/>
      <dgm:spPr/>
      <dgm:t>
        <a:bodyPr/>
        <a:lstStyle/>
        <a:p>
          <a:endParaRPr lang="ru-RU"/>
        </a:p>
      </dgm:t>
    </dgm:pt>
    <dgm:pt modelId="{48BFC0AB-2329-453F-AD20-85BBF0C3F41E}" type="pres">
      <dgm:prSet presAssocID="{DEB5B79A-94D0-4969-B6BD-F4204B80C1D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4FDBF5-459C-4B2E-B286-2295D5B0DB63}" type="pres">
      <dgm:prSet presAssocID="{9431CCFF-ADF6-47FA-A4AA-28DEA4ECA694}" presName="centerShape" presStyleLbl="node0" presStyleIdx="0" presStyleCnt="1" custScaleX="130508" custScaleY="130508"/>
      <dgm:spPr/>
      <dgm:t>
        <a:bodyPr/>
        <a:lstStyle/>
        <a:p>
          <a:endParaRPr lang="ru-RU"/>
        </a:p>
      </dgm:t>
    </dgm:pt>
    <dgm:pt modelId="{8D2ABEE9-FE2D-4E8C-9CE7-104AA083E75F}" type="pres">
      <dgm:prSet presAssocID="{61016484-8588-42AD-A116-4F48A5DB272C}" presName="parTrans" presStyleLbl="bgSibTrans2D1" presStyleIdx="0" presStyleCnt="6"/>
      <dgm:spPr/>
      <dgm:t>
        <a:bodyPr/>
        <a:lstStyle/>
        <a:p>
          <a:endParaRPr lang="ru-RU"/>
        </a:p>
      </dgm:t>
    </dgm:pt>
    <dgm:pt modelId="{D74B77E2-0DD1-41F8-B9F1-CF58ACFB9247}" type="pres">
      <dgm:prSet presAssocID="{EAA638DC-9C45-49A0-B971-85E2CE56C8EE}" presName="node" presStyleLbl="node1" presStyleIdx="0" presStyleCnt="6" custScaleY="648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4EF6EE-D29E-4677-8694-7BD2391440C0}" type="pres">
      <dgm:prSet presAssocID="{64FD9656-728C-41BB-96E1-9135315FBC00}" presName="parTrans" presStyleLbl="bgSibTrans2D1" presStyleIdx="1" presStyleCnt="6"/>
      <dgm:spPr/>
      <dgm:t>
        <a:bodyPr/>
        <a:lstStyle/>
        <a:p>
          <a:endParaRPr lang="ru-RU"/>
        </a:p>
      </dgm:t>
    </dgm:pt>
    <dgm:pt modelId="{31A9A4FA-929D-4339-80E1-7FE9C4114D82}" type="pres">
      <dgm:prSet presAssocID="{075CC0D2-D1B2-4339-A364-3D0A30783236}" presName="node" presStyleLbl="node1" presStyleIdx="1" presStyleCnt="6" custScaleY="655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5DBDBB-E955-4F1E-86CC-AE521EB42A59}" type="pres">
      <dgm:prSet presAssocID="{9D1FEC36-C5E6-4B06-A1C7-3967815585DB}" presName="parTrans" presStyleLbl="bgSibTrans2D1" presStyleIdx="2" presStyleCnt="6"/>
      <dgm:spPr/>
      <dgm:t>
        <a:bodyPr/>
        <a:lstStyle/>
        <a:p>
          <a:endParaRPr lang="ru-RU"/>
        </a:p>
      </dgm:t>
    </dgm:pt>
    <dgm:pt modelId="{46C9D9B5-C93C-4C20-A9B2-6F78998131D2}" type="pres">
      <dgm:prSet presAssocID="{086956DE-156C-4B0E-AE93-8FA36C2D6366}" presName="node" presStyleLbl="node1" presStyleIdx="2" presStyleCnt="6" custScaleY="62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AE9612-B868-45EC-9858-42A9EFB094CF}" type="pres">
      <dgm:prSet presAssocID="{F28B4FD5-DC21-4947-900D-B85353B1B932}" presName="parTrans" presStyleLbl="bgSibTrans2D1" presStyleIdx="3" presStyleCnt="6"/>
      <dgm:spPr/>
      <dgm:t>
        <a:bodyPr/>
        <a:lstStyle/>
        <a:p>
          <a:endParaRPr lang="ru-RU"/>
        </a:p>
      </dgm:t>
    </dgm:pt>
    <dgm:pt modelId="{2710545C-D622-4E6C-A327-5B75C11D66EA}" type="pres">
      <dgm:prSet presAssocID="{1BDCF839-2C4D-4B7E-AA45-289D497D767D}" presName="node" presStyleLbl="node1" presStyleIdx="3" presStyleCnt="6" custScaleY="62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A8EC07-BB64-4A7C-BF16-C28EAAB99E77}" type="pres">
      <dgm:prSet presAssocID="{348BAAAF-6471-45F7-B4BA-7A9FC4C7414B}" presName="parTrans" presStyleLbl="bgSibTrans2D1" presStyleIdx="4" presStyleCnt="6"/>
      <dgm:spPr/>
      <dgm:t>
        <a:bodyPr/>
        <a:lstStyle/>
        <a:p>
          <a:endParaRPr lang="ru-RU"/>
        </a:p>
      </dgm:t>
    </dgm:pt>
    <dgm:pt modelId="{4153901D-8478-4ABB-82CB-272B47EDD278}" type="pres">
      <dgm:prSet presAssocID="{3AD94112-4068-4D0B-8FD2-6815510F6FC4}" presName="node" presStyleLbl="node1" presStyleIdx="4" presStyleCnt="6" custScaleY="648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6D6994-448C-4C64-A981-59E56E798018}" type="pres">
      <dgm:prSet presAssocID="{CCDB3194-69E8-437A-B9EE-BF76F69C6C58}" presName="parTrans" presStyleLbl="bgSibTrans2D1" presStyleIdx="5" presStyleCnt="6"/>
      <dgm:spPr/>
      <dgm:t>
        <a:bodyPr/>
        <a:lstStyle/>
        <a:p>
          <a:endParaRPr lang="ru-RU"/>
        </a:p>
      </dgm:t>
    </dgm:pt>
    <dgm:pt modelId="{FE96B0BB-A004-4243-B1DC-052C4E0AF8DE}" type="pres">
      <dgm:prSet presAssocID="{D29679E2-4DA0-4C5D-8CAD-E73132803B70}" presName="node" presStyleLbl="node1" presStyleIdx="5" presStyleCnt="6" custScaleY="621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97639F-1A42-4852-A165-C29D1CEC6548}" type="presOf" srcId="{3AD94112-4068-4D0B-8FD2-6815510F6FC4}" destId="{4153901D-8478-4ABB-82CB-272B47EDD278}" srcOrd="0" destOrd="0" presId="urn:microsoft.com/office/officeart/2005/8/layout/radial4"/>
    <dgm:cxn modelId="{074E0F24-2386-40E3-8E9E-C77730E5C857}" type="presOf" srcId="{086956DE-156C-4B0E-AE93-8FA36C2D6366}" destId="{46C9D9B5-C93C-4C20-A9B2-6F78998131D2}" srcOrd="0" destOrd="0" presId="urn:microsoft.com/office/officeart/2005/8/layout/radial4"/>
    <dgm:cxn modelId="{90DF1CC5-9E7D-40FB-8DD1-F322F33B720E}" type="presOf" srcId="{348BAAAF-6471-45F7-B4BA-7A9FC4C7414B}" destId="{D5A8EC07-BB64-4A7C-BF16-C28EAAB99E77}" srcOrd="0" destOrd="0" presId="urn:microsoft.com/office/officeart/2005/8/layout/radial4"/>
    <dgm:cxn modelId="{96F10F1C-92BA-47F6-BB2B-E9AAB538524B}" type="presOf" srcId="{EAA638DC-9C45-49A0-B971-85E2CE56C8EE}" destId="{D74B77E2-0DD1-41F8-B9F1-CF58ACFB9247}" srcOrd="0" destOrd="0" presId="urn:microsoft.com/office/officeart/2005/8/layout/radial4"/>
    <dgm:cxn modelId="{E70651DC-F44C-4450-96C8-FDBBF4B2FFD5}" srcId="{9431CCFF-ADF6-47FA-A4AA-28DEA4ECA694}" destId="{086956DE-156C-4B0E-AE93-8FA36C2D6366}" srcOrd="2" destOrd="0" parTransId="{9D1FEC36-C5E6-4B06-A1C7-3967815585DB}" sibTransId="{9E7D7B84-AAD2-4720-A5CF-BAAC18352CF5}"/>
    <dgm:cxn modelId="{6501E595-360F-4816-A607-DCA8A7747E85}" srcId="{9431CCFF-ADF6-47FA-A4AA-28DEA4ECA694}" destId="{1BDCF839-2C4D-4B7E-AA45-289D497D767D}" srcOrd="3" destOrd="0" parTransId="{F28B4FD5-DC21-4947-900D-B85353B1B932}" sibTransId="{BB70FB32-D690-4BA0-B335-5B7387F4885E}"/>
    <dgm:cxn modelId="{24700DEF-D388-40B3-BA59-FCF819BEFABF}" srcId="{DEB5B79A-94D0-4969-B6BD-F4204B80C1D4}" destId="{9431CCFF-ADF6-47FA-A4AA-28DEA4ECA694}" srcOrd="0" destOrd="0" parTransId="{73D236C2-E397-4BDC-B9BD-34F20220DFEA}" sibTransId="{39576341-9676-4230-AB85-8F2E2E956792}"/>
    <dgm:cxn modelId="{01FE32F2-E762-469A-B2CC-E6F00D927D8F}" srcId="{9431CCFF-ADF6-47FA-A4AA-28DEA4ECA694}" destId="{D29679E2-4DA0-4C5D-8CAD-E73132803B70}" srcOrd="5" destOrd="0" parTransId="{CCDB3194-69E8-437A-B9EE-BF76F69C6C58}" sibTransId="{DBBC596E-B3A8-49A6-8804-F1B7937AD37E}"/>
    <dgm:cxn modelId="{8D09CCCC-8871-4B17-AE4A-6E8546F1E2DE}" type="presOf" srcId="{9D1FEC36-C5E6-4B06-A1C7-3967815585DB}" destId="{015DBDBB-E955-4F1E-86CC-AE521EB42A59}" srcOrd="0" destOrd="0" presId="urn:microsoft.com/office/officeart/2005/8/layout/radial4"/>
    <dgm:cxn modelId="{35381A15-29EE-4607-B29B-59D8C80D8C6C}" type="presOf" srcId="{61016484-8588-42AD-A116-4F48A5DB272C}" destId="{8D2ABEE9-FE2D-4E8C-9CE7-104AA083E75F}" srcOrd="0" destOrd="0" presId="urn:microsoft.com/office/officeart/2005/8/layout/radial4"/>
    <dgm:cxn modelId="{A0BB3802-316D-4ECC-AB35-D17645D07A69}" srcId="{9431CCFF-ADF6-47FA-A4AA-28DEA4ECA694}" destId="{075CC0D2-D1B2-4339-A364-3D0A30783236}" srcOrd="1" destOrd="0" parTransId="{64FD9656-728C-41BB-96E1-9135315FBC00}" sibTransId="{1C7C4F48-3B13-4FEA-8C2F-69C84FA111BF}"/>
    <dgm:cxn modelId="{90860333-D8B3-4E0D-AD10-B5E7F4B77440}" type="presOf" srcId="{CCDB3194-69E8-437A-B9EE-BF76F69C6C58}" destId="{216D6994-448C-4C64-A981-59E56E798018}" srcOrd="0" destOrd="0" presId="urn:microsoft.com/office/officeart/2005/8/layout/radial4"/>
    <dgm:cxn modelId="{969CFB35-DE07-472D-8CAE-78492605A292}" srcId="{9431CCFF-ADF6-47FA-A4AA-28DEA4ECA694}" destId="{EAA638DC-9C45-49A0-B971-85E2CE56C8EE}" srcOrd="0" destOrd="0" parTransId="{61016484-8588-42AD-A116-4F48A5DB272C}" sibTransId="{C5A67DF5-68FB-4E06-AE02-170CEEF2FED9}"/>
    <dgm:cxn modelId="{88430877-099E-46EE-9247-BC468CF8E8DF}" type="presOf" srcId="{9431CCFF-ADF6-47FA-A4AA-28DEA4ECA694}" destId="{EB4FDBF5-459C-4B2E-B286-2295D5B0DB63}" srcOrd="0" destOrd="0" presId="urn:microsoft.com/office/officeart/2005/8/layout/radial4"/>
    <dgm:cxn modelId="{8D06069B-1CAB-4033-BC1B-8DD51D143C06}" type="presOf" srcId="{F28B4FD5-DC21-4947-900D-B85353B1B932}" destId="{3DAE9612-B868-45EC-9858-42A9EFB094CF}" srcOrd="0" destOrd="0" presId="urn:microsoft.com/office/officeart/2005/8/layout/radial4"/>
    <dgm:cxn modelId="{9F6B8633-9811-4E1B-BEBC-EA80114657D7}" type="presOf" srcId="{075CC0D2-D1B2-4339-A364-3D0A30783236}" destId="{31A9A4FA-929D-4339-80E1-7FE9C4114D82}" srcOrd="0" destOrd="0" presId="urn:microsoft.com/office/officeart/2005/8/layout/radial4"/>
    <dgm:cxn modelId="{54586490-AC40-4545-A0BD-85F33799E456}" type="presOf" srcId="{64FD9656-728C-41BB-96E1-9135315FBC00}" destId="{894EF6EE-D29E-4677-8694-7BD2391440C0}" srcOrd="0" destOrd="0" presId="urn:microsoft.com/office/officeart/2005/8/layout/radial4"/>
    <dgm:cxn modelId="{A5B8D6B9-F93A-4429-A965-F7B497B7952D}" type="presOf" srcId="{1BDCF839-2C4D-4B7E-AA45-289D497D767D}" destId="{2710545C-D622-4E6C-A327-5B75C11D66EA}" srcOrd="0" destOrd="0" presId="urn:microsoft.com/office/officeart/2005/8/layout/radial4"/>
    <dgm:cxn modelId="{3CC21290-5838-4733-A18F-35C23D5919C4}" type="presOf" srcId="{D29679E2-4DA0-4C5D-8CAD-E73132803B70}" destId="{FE96B0BB-A004-4243-B1DC-052C4E0AF8DE}" srcOrd="0" destOrd="0" presId="urn:microsoft.com/office/officeart/2005/8/layout/radial4"/>
    <dgm:cxn modelId="{FBB0B71B-3DEA-4739-9F7F-FFB60CA018C2}" type="presOf" srcId="{DEB5B79A-94D0-4969-B6BD-F4204B80C1D4}" destId="{48BFC0AB-2329-453F-AD20-85BBF0C3F41E}" srcOrd="0" destOrd="0" presId="urn:microsoft.com/office/officeart/2005/8/layout/radial4"/>
    <dgm:cxn modelId="{DA26A15E-3B85-4682-ABC3-23EEAFFB1B1C}" srcId="{9431CCFF-ADF6-47FA-A4AA-28DEA4ECA694}" destId="{3AD94112-4068-4D0B-8FD2-6815510F6FC4}" srcOrd="4" destOrd="0" parTransId="{348BAAAF-6471-45F7-B4BA-7A9FC4C7414B}" sibTransId="{41DA5F12-EBC7-4D4F-80E2-E6AE99617983}"/>
    <dgm:cxn modelId="{8530446D-6EBA-4695-9A1D-FEF3B810DC78}" type="presParOf" srcId="{48BFC0AB-2329-453F-AD20-85BBF0C3F41E}" destId="{EB4FDBF5-459C-4B2E-B286-2295D5B0DB63}" srcOrd="0" destOrd="0" presId="urn:microsoft.com/office/officeart/2005/8/layout/radial4"/>
    <dgm:cxn modelId="{0B42010B-FA2B-4F93-8ACC-1EAE4FA94349}" type="presParOf" srcId="{48BFC0AB-2329-453F-AD20-85BBF0C3F41E}" destId="{8D2ABEE9-FE2D-4E8C-9CE7-104AA083E75F}" srcOrd="1" destOrd="0" presId="urn:microsoft.com/office/officeart/2005/8/layout/radial4"/>
    <dgm:cxn modelId="{F25649E3-9DA6-4B34-8205-2000F0E14091}" type="presParOf" srcId="{48BFC0AB-2329-453F-AD20-85BBF0C3F41E}" destId="{D74B77E2-0DD1-41F8-B9F1-CF58ACFB9247}" srcOrd="2" destOrd="0" presId="urn:microsoft.com/office/officeart/2005/8/layout/radial4"/>
    <dgm:cxn modelId="{129C771A-5822-4124-A837-98FE4E44B7DE}" type="presParOf" srcId="{48BFC0AB-2329-453F-AD20-85BBF0C3F41E}" destId="{894EF6EE-D29E-4677-8694-7BD2391440C0}" srcOrd="3" destOrd="0" presId="urn:microsoft.com/office/officeart/2005/8/layout/radial4"/>
    <dgm:cxn modelId="{F911C6E5-FB05-42F3-99FF-DF8815FF1D68}" type="presParOf" srcId="{48BFC0AB-2329-453F-AD20-85BBF0C3F41E}" destId="{31A9A4FA-929D-4339-80E1-7FE9C4114D82}" srcOrd="4" destOrd="0" presId="urn:microsoft.com/office/officeart/2005/8/layout/radial4"/>
    <dgm:cxn modelId="{8A0B1E2D-1006-4943-BFD4-D781C47A5874}" type="presParOf" srcId="{48BFC0AB-2329-453F-AD20-85BBF0C3F41E}" destId="{015DBDBB-E955-4F1E-86CC-AE521EB42A59}" srcOrd="5" destOrd="0" presId="urn:microsoft.com/office/officeart/2005/8/layout/radial4"/>
    <dgm:cxn modelId="{D7485A58-9807-4572-B80C-1650BBFE0C17}" type="presParOf" srcId="{48BFC0AB-2329-453F-AD20-85BBF0C3F41E}" destId="{46C9D9B5-C93C-4C20-A9B2-6F78998131D2}" srcOrd="6" destOrd="0" presId="urn:microsoft.com/office/officeart/2005/8/layout/radial4"/>
    <dgm:cxn modelId="{544648AA-DA96-4AD7-A79C-055D170D962C}" type="presParOf" srcId="{48BFC0AB-2329-453F-AD20-85BBF0C3F41E}" destId="{3DAE9612-B868-45EC-9858-42A9EFB094CF}" srcOrd="7" destOrd="0" presId="urn:microsoft.com/office/officeart/2005/8/layout/radial4"/>
    <dgm:cxn modelId="{97E3D1D7-3D17-41D8-93A8-8E7AF581A524}" type="presParOf" srcId="{48BFC0AB-2329-453F-AD20-85BBF0C3F41E}" destId="{2710545C-D622-4E6C-A327-5B75C11D66EA}" srcOrd="8" destOrd="0" presId="urn:microsoft.com/office/officeart/2005/8/layout/radial4"/>
    <dgm:cxn modelId="{A167CB50-D73A-42E3-A7FD-7021559A9BAC}" type="presParOf" srcId="{48BFC0AB-2329-453F-AD20-85BBF0C3F41E}" destId="{D5A8EC07-BB64-4A7C-BF16-C28EAAB99E77}" srcOrd="9" destOrd="0" presId="urn:microsoft.com/office/officeart/2005/8/layout/radial4"/>
    <dgm:cxn modelId="{A67B5E71-96AC-4211-8ECF-EC1F3AF0759D}" type="presParOf" srcId="{48BFC0AB-2329-453F-AD20-85BBF0C3F41E}" destId="{4153901D-8478-4ABB-82CB-272B47EDD278}" srcOrd="10" destOrd="0" presId="urn:microsoft.com/office/officeart/2005/8/layout/radial4"/>
    <dgm:cxn modelId="{88BB4CD7-CADC-44B4-A45A-2186F54AA0ED}" type="presParOf" srcId="{48BFC0AB-2329-453F-AD20-85BBF0C3F41E}" destId="{216D6994-448C-4C64-A981-59E56E798018}" srcOrd="11" destOrd="0" presId="urn:microsoft.com/office/officeart/2005/8/layout/radial4"/>
    <dgm:cxn modelId="{2B45F233-A15C-4F0C-A50D-DC7DE0A18DF3}" type="presParOf" srcId="{48BFC0AB-2329-453F-AD20-85BBF0C3F41E}" destId="{FE96B0BB-A004-4243-B1DC-052C4E0AF8DE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D7AC99-7415-4AC8-BECD-6AAB61CAD50D}" type="doc">
      <dgm:prSet loTypeId="urn:microsoft.com/office/officeart/2005/8/layout/radial4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29BA03-9E29-49AF-BF37-9EC11332215C}">
      <dgm:prSet phldrT="[Текст]"/>
      <dgm:spPr/>
      <dgm:t>
        <a:bodyPr/>
        <a:lstStyle/>
        <a:p>
          <a:r>
            <a:rPr lang="ru-RU" b="1" dirty="0" smtClean="0">
              <a:latin typeface="Calibri" pitchFamily="34" charset="0"/>
              <a:cs typeface="Calibri" pitchFamily="34" charset="0"/>
            </a:rPr>
            <a:t>Контекстные задачи</a:t>
          </a:r>
          <a:endParaRPr lang="ru-RU" b="1" dirty="0">
            <a:latin typeface="Calibri" pitchFamily="34" charset="0"/>
            <a:cs typeface="Calibri" pitchFamily="34" charset="0"/>
          </a:endParaRPr>
        </a:p>
      </dgm:t>
    </dgm:pt>
    <dgm:pt modelId="{16BEE068-C11B-4608-9899-8B87F02C3BE4}" type="parTrans" cxnId="{D01F4256-83A8-4A03-B33C-D48576B2B8A9}">
      <dgm:prSet/>
      <dgm:spPr/>
      <dgm:t>
        <a:bodyPr/>
        <a:lstStyle/>
        <a:p>
          <a:endParaRPr lang="ru-RU"/>
        </a:p>
      </dgm:t>
    </dgm:pt>
    <dgm:pt modelId="{4AECF7BD-05A0-4B4B-9844-29F9207C6134}" type="sibTrans" cxnId="{D01F4256-83A8-4A03-B33C-D48576B2B8A9}">
      <dgm:prSet/>
      <dgm:spPr/>
      <dgm:t>
        <a:bodyPr/>
        <a:lstStyle/>
        <a:p>
          <a:endParaRPr lang="ru-RU"/>
        </a:p>
      </dgm:t>
    </dgm:pt>
    <dgm:pt modelId="{5FDC56E7-6610-4DE0-9F64-251CFA501478}">
      <dgm:prSet phldrT="[Текст]"/>
      <dgm:spPr/>
      <dgm:t>
        <a:bodyPr/>
        <a:lstStyle/>
        <a:p>
          <a:r>
            <a:rPr lang="ru-RU" b="1" dirty="0" smtClean="0">
              <a:latin typeface="Calibri" pitchFamily="34" charset="0"/>
              <a:cs typeface="Calibri" pitchFamily="34" charset="0"/>
            </a:rPr>
            <a:t>Повышение мотивации к обучению</a:t>
          </a:r>
          <a:endParaRPr lang="ru-RU" b="1" dirty="0">
            <a:latin typeface="Calibri" pitchFamily="34" charset="0"/>
            <a:cs typeface="Calibri" pitchFamily="34" charset="0"/>
          </a:endParaRPr>
        </a:p>
      </dgm:t>
    </dgm:pt>
    <dgm:pt modelId="{3EF69440-BC26-46F6-8809-DC71A5A32075}" type="parTrans" cxnId="{850D30EE-B983-4D23-BBB7-BA0EA0C701A8}">
      <dgm:prSet/>
      <dgm:spPr/>
      <dgm:t>
        <a:bodyPr/>
        <a:lstStyle/>
        <a:p>
          <a:endParaRPr lang="ru-RU"/>
        </a:p>
      </dgm:t>
    </dgm:pt>
    <dgm:pt modelId="{3B84344E-F704-4057-81B2-56ECCEE716E8}" type="sibTrans" cxnId="{850D30EE-B983-4D23-BBB7-BA0EA0C701A8}">
      <dgm:prSet/>
      <dgm:spPr/>
      <dgm:t>
        <a:bodyPr/>
        <a:lstStyle/>
        <a:p>
          <a:endParaRPr lang="ru-RU"/>
        </a:p>
      </dgm:t>
    </dgm:pt>
    <dgm:pt modelId="{D049CDF1-60FF-4229-A235-E900EEFC9FED}">
      <dgm:prSet phldrT="[Текст]"/>
      <dgm:spPr/>
      <dgm:t>
        <a:bodyPr/>
        <a:lstStyle/>
        <a:p>
          <a:r>
            <a:rPr lang="ru-RU" b="1" dirty="0" smtClean="0">
              <a:latin typeface="Calibri" pitchFamily="34" charset="0"/>
              <a:cs typeface="Calibri" pitchFamily="34" charset="0"/>
            </a:rPr>
            <a:t>Формирование функциональной грамотности </a:t>
          </a:r>
          <a:endParaRPr lang="ru-RU" b="1" dirty="0">
            <a:latin typeface="Calibri" pitchFamily="34" charset="0"/>
            <a:cs typeface="Calibri" pitchFamily="34" charset="0"/>
          </a:endParaRPr>
        </a:p>
      </dgm:t>
    </dgm:pt>
    <dgm:pt modelId="{7141B4E6-5442-4F1D-AC63-7A7E4B5A19BF}" type="parTrans" cxnId="{42ADB487-D603-4093-A494-AB32589AAE24}">
      <dgm:prSet/>
      <dgm:spPr/>
      <dgm:t>
        <a:bodyPr/>
        <a:lstStyle/>
        <a:p>
          <a:endParaRPr lang="ru-RU"/>
        </a:p>
      </dgm:t>
    </dgm:pt>
    <dgm:pt modelId="{47FA59DF-D6E7-4B63-BB92-5F7EF51FE8BD}" type="sibTrans" cxnId="{42ADB487-D603-4093-A494-AB32589AAE24}">
      <dgm:prSet/>
      <dgm:spPr/>
      <dgm:t>
        <a:bodyPr/>
        <a:lstStyle/>
        <a:p>
          <a:endParaRPr lang="ru-RU"/>
        </a:p>
      </dgm:t>
    </dgm:pt>
    <dgm:pt modelId="{6BEE2ACC-67C7-496F-920B-F7EDDAC169A5}" type="pres">
      <dgm:prSet presAssocID="{59D7AC99-7415-4AC8-BECD-6AAB61CAD50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3DBC29-550A-4E46-9369-9BC1BB439237}" type="pres">
      <dgm:prSet presAssocID="{A229BA03-9E29-49AF-BF37-9EC11332215C}" presName="centerShape" presStyleLbl="node0" presStyleIdx="0" presStyleCnt="1" custLinFactNeighborX="-481" custLinFactNeighborY="1869"/>
      <dgm:spPr/>
      <dgm:t>
        <a:bodyPr/>
        <a:lstStyle/>
        <a:p>
          <a:endParaRPr lang="ru-RU"/>
        </a:p>
      </dgm:t>
    </dgm:pt>
    <dgm:pt modelId="{5F57F15C-F906-4DE2-A889-0F40C03AEC63}" type="pres">
      <dgm:prSet presAssocID="{3EF69440-BC26-46F6-8809-DC71A5A32075}" presName="parTrans" presStyleLbl="bgSibTrans2D1" presStyleIdx="0" presStyleCnt="2" custAng="11065612" custScaleX="98554" custLinFactY="33981" custLinFactNeighborX="-25706" custLinFactNeighborY="100000"/>
      <dgm:spPr/>
      <dgm:t>
        <a:bodyPr/>
        <a:lstStyle/>
        <a:p>
          <a:endParaRPr lang="ru-RU"/>
        </a:p>
      </dgm:t>
    </dgm:pt>
    <dgm:pt modelId="{9668A2B4-C564-4FDD-B252-5E874A107AC5}" type="pres">
      <dgm:prSet presAssocID="{5FDC56E7-6610-4DE0-9F64-251CFA501478}" presName="node" presStyleLbl="node1" presStyleIdx="0" presStyleCnt="2" custScaleX="118062" custScaleY="72541" custRadScaleRad="95111" custRadScaleInc="28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2C17D6-850D-4F0B-8E4B-B225F012DC82}" type="pres">
      <dgm:prSet presAssocID="{7141B4E6-5442-4F1D-AC63-7A7E4B5A19BF}" presName="parTrans" presStyleLbl="bgSibTrans2D1" presStyleIdx="1" presStyleCnt="2" custAng="10591661" custScaleX="93362" custLinFactY="29593" custLinFactNeighborX="22997" custLinFactNeighborY="100000"/>
      <dgm:spPr/>
      <dgm:t>
        <a:bodyPr/>
        <a:lstStyle/>
        <a:p>
          <a:endParaRPr lang="ru-RU"/>
        </a:p>
      </dgm:t>
    </dgm:pt>
    <dgm:pt modelId="{CD7035FA-750A-40D7-BFC7-51BD907CA75B}" type="pres">
      <dgm:prSet presAssocID="{D049CDF1-60FF-4229-A235-E900EEFC9FED}" presName="node" presStyleLbl="node1" presStyleIdx="1" presStyleCnt="2" custScaleX="113708" custScaleY="74006" custRadScaleRad="92645" custRadScaleInc="-45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EBEA0F-4EB2-411F-9AE2-2ABAD2F3DA85}" type="presOf" srcId="{3EF69440-BC26-46F6-8809-DC71A5A32075}" destId="{5F57F15C-F906-4DE2-A889-0F40C03AEC63}" srcOrd="0" destOrd="0" presId="urn:microsoft.com/office/officeart/2005/8/layout/radial4"/>
    <dgm:cxn modelId="{D01F4256-83A8-4A03-B33C-D48576B2B8A9}" srcId="{59D7AC99-7415-4AC8-BECD-6AAB61CAD50D}" destId="{A229BA03-9E29-49AF-BF37-9EC11332215C}" srcOrd="0" destOrd="0" parTransId="{16BEE068-C11B-4608-9899-8B87F02C3BE4}" sibTransId="{4AECF7BD-05A0-4B4B-9844-29F9207C6134}"/>
    <dgm:cxn modelId="{F0324C28-EB4C-4792-8E3E-9DD2DF4069F5}" type="presOf" srcId="{5FDC56E7-6610-4DE0-9F64-251CFA501478}" destId="{9668A2B4-C564-4FDD-B252-5E874A107AC5}" srcOrd="0" destOrd="0" presId="urn:microsoft.com/office/officeart/2005/8/layout/radial4"/>
    <dgm:cxn modelId="{42ADB487-D603-4093-A494-AB32589AAE24}" srcId="{A229BA03-9E29-49AF-BF37-9EC11332215C}" destId="{D049CDF1-60FF-4229-A235-E900EEFC9FED}" srcOrd="1" destOrd="0" parTransId="{7141B4E6-5442-4F1D-AC63-7A7E4B5A19BF}" sibTransId="{47FA59DF-D6E7-4B63-BB92-5F7EF51FE8BD}"/>
    <dgm:cxn modelId="{B2BE7368-5788-48B3-AC94-4F643E65B7F0}" type="presOf" srcId="{59D7AC99-7415-4AC8-BECD-6AAB61CAD50D}" destId="{6BEE2ACC-67C7-496F-920B-F7EDDAC169A5}" srcOrd="0" destOrd="0" presId="urn:microsoft.com/office/officeart/2005/8/layout/radial4"/>
    <dgm:cxn modelId="{B492989D-8222-454B-8F85-58ADE15D03CC}" type="presOf" srcId="{A229BA03-9E29-49AF-BF37-9EC11332215C}" destId="{1E3DBC29-550A-4E46-9369-9BC1BB439237}" srcOrd="0" destOrd="0" presId="urn:microsoft.com/office/officeart/2005/8/layout/radial4"/>
    <dgm:cxn modelId="{850D30EE-B983-4D23-BBB7-BA0EA0C701A8}" srcId="{A229BA03-9E29-49AF-BF37-9EC11332215C}" destId="{5FDC56E7-6610-4DE0-9F64-251CFA501478}" srcOrd="0" destOrd="0" parTransId="{3EF69440-BC26-46F6-8809-DC71A5A32075}" sibTransId="{3B84344E-F704-4057-81B2-56ECCEE716E8}"/>
    <dgm:cxn modelId="{89EF0B74-004F-4489-ABD7-4B775693748D}" type="presOf" srcId="{D049CDF1-60FF-4229-A235-E900EEFC9FED}" destId="{CD7035FA-750A-40D7-BFC7-51BD907CA75B}" srcOrd="0" destOrd="0" presId="urn:microsoft.com/office/officeart/2005/8/layout/radial4"/>
    <dgm:cxn modelId="{F4286234-885C-496A-9B23-4F6FE4D9840D}" type="presOf" srcId="{7141B4E6-5442-4F1D-AC63-7A7E4B5A19BF}" destId="{C22C17D6-850D-4F0B-8E4B-B225F012DC82}" srcOrd="0" destOrd="0" presId="urn:microsoft.com/office/officeart/2005/8/layout/radial4"/>
    <dgm:cxn modelId="{D3BFFF94-6B88-4FCA-BA93-33E0AB11C641}" type="presParOf" srcId="{6BEE2ACC-67C7-496F-920B-F7EDDAC169A5}" destId="{1E3DBC29-550A-4E46-9369-9BC1BB439237}" srcOrd="0" destOrd="0" presId="urn:microsoft.com/office/officeart/2005/8/layout/radial4"/>
    <dgm:cxn modelId="{956A8D95-F798-4637-858C-A4FD23455298}" type="presParOf" srcId="{6BEE2ACC-67C7-496F-920B-F7EDDAC169A5}" destId="{5F57F15C-F906-4DE2-A889-0F40C03AEC63}" srcOrd="1" destOrd="0" presId="urn:microsoft.com/office/officeart/2005/8/layout/radial4"/>
    <dgm:cxn modelId="{7B566F72-928F-444A-AA29-ABFF4053C8A6}" type="presParOf" srcId="{6BEE2ACC-67C7-496F-920B-F7EDDAC169A5}" destId="{9668A2B4-C564-4FDD-B252-5E874A107AC5}" srcOrd="2" destOrd="0" presId="urn:microsoft.com/office/officeart/2005/8/layout/radial4"/>
    <dgm:cxn modelId="{1EA041B8-8A54-4EAE-8AD2-CB148E40E271}" type="presParOf" srcId="{6BEE2ACC-67C7-496F-920B-F7EDDAC169A5}" destId="{C22C17D6-850D-4F0B-8E4B-B225F012DC82}" srcOrd="3" destOrd="0" presId="urn:microsoft.com/office/officeart/2005/8/layout/radial4"/>
    <dgm:cxn modelId="{DA023B45-956D-401C-9D3A-1F4D2AEA5ED0}" type="presParOf" srcId="{6BEE2ACC-67C7-496F-920B-F7EDDAC169A5}" destId="{CD7035FA-750A-40D7-BFC7-51BD907CA75B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0B8FD-2032-4B42-8821-E9034E515526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5FB66-955E-4684-93A8-270B2ED335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86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9.xml"/><Relationship Id="rId1" Type="http://schemas.openxmlformats.org/officeDocument/2006/relationships/video" Target="file:///D:\&#1057;&#1077;&#1084;&#1080;&#1085;&#1072;&#1088;%20&#1087;&#1086;&#1074;&#1099;&#1096;&#1077;&#1085;&#1080;&#1077;%20&#1084;&#1086;&#1090;&#1080;&#1074;&#1072;&#1094;&#1080;&#1080;%20&#1080;&#1079;&#1091;&#1095;&#1077;&#1085;&#1080;&#1103;%20&#1074;&#1077;&#1088;&#1086;&#1103;&#1090;&#1085;&#1086;&#1089;&#1090;&#1080;%20&#1080;%20&#1089;&#1090;&#1072;&#1090;&#1080;&#1089;&#1090;&#1080;&#1082;&#1080;\&#1053;&#1086;&#1074;&#1099;&#1081;%20&#1091;&#1095;&#1077;&#1073;&#1085;&#1099;&#1081;%20&#1075;&#1086;&#1076;.mp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83568" y="1203598"/>
            <a:ext cx="7772400" cy="180019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rgbClr val="005DA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Повышение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DA2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мотивации и эффективности обучения вероятности и статистике в школе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5DA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4048" y="3147814"/>
            <a:ext cx="360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err="1" smtClean="0">
                <a:solidFill>
                  <a:srgbClr val="004070"/>
                </a:solidFill>
                <a:latin typeface="Calibri" pitchFamily="34" charset="0"/>
                <a:cs typeface="Calibri" pitchFamily="34" charset="0"/>
              </a:rPr>
              <a:t>Поползин</a:t>
            </a:r>
            <a:r>
              <a:rPr lang="ru-RU" sz="1600" b="1" i="1" dirty="0" smtClean="0">
                <a:solidFill>
                  <a:srgbClr val="004070"/>
                </a:solidFill>
                <a:latin typeface="Calibri" pitchFamily="34" charset="0"/>
                <a:cs typeface="Calibri" pitchFamily="34" charset="0"/>
              </a:rPr>
              <a:t> К.Е., учитель математики </a:t>
            </a:r>
          </a:p>
          <a:p>
            <a:r>
              <a:rPr lang="ru-RU" sz="1600" b="1" i="1" dirty="0" smtClean="0">
                <a:solidFill>
                  <a:srgbClr val="004070"/>
                </a:solidFill>
                <a:latin typeface="Calibri" pitchFamily="34" charset="0"/>
                <a:cs typeface="Calibri" pitchFamily="34" charset="0"/>
              </a:rPr>
              <a:t>МБОУ «Гимназия №123» г. Барнаула</a:t>
            </a:r>
            <a:endParaRPr lang="ru-RU" sz="1600" b="1" i="1" dirty="0">
              <a:solidFill>
                <a:srgbClr val="00407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 descr="C:\Users\popol\Downloads\23.png"/>
          <p:cNvPicPr>
            <a:picLocks noChangeAspect="1" noChangeArrowheads="1"/>
          </p:cNvPicPr>
          <p:nvPr/>
        </p:nvPicPr>
        <p:blipFill>
          <a:blip r:embed="rId2" cstate="print"/>
          <a:srcRect b="10277"/>
          <a:stretch>
            <a:fillRect/>
          </a:stretch>
        </p:blipFill>
        <p:spPr bwMode="auto">
          <a:xfrm>
            <a:off x="1259632" y="483518"/>
            <a:ext cx="6840760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331640" y="771550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Практико-ориентированные</a:t>
            </a:r>
          </a:p>
          <a:p>
            <a:pPr algn="ctr"/>
            <a:r>
              <a:rPr lang="ru-RU" sz="36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задачи</a:t>
            </a:r>
            <a:endParaRPr lang="ru-RU" sz="3600" b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851670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Математическое ожидание</a:t>
            </a:r>
            <a:endParaRPr lang="ru-RU" sz="3600" b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5656" y="339502"/>
            <a:ext cx="6552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Некоторые виды экономической деятельности в которых используется математическое ожидание случайной величины:</a:t>
            </a:r>
            <a:endParaRPr lang="ru-RU" sz="2400" b="1" dirty="0">
              <a:solidFill>
                <a:srgbClr val="002B8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563638"/>
            <a:ext cx="756084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>
              <a:buFont typeface="Arial" pitchFamily="34" charset="0"/>
              <a:buChar char="•"/>
            </a:pPr>
            <a:r>
              <a:rPr lang="ru-RU" sz="2000" u="sng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Страхование</a:t>
            </a:r>
            <a:r>
              <a:rPr lang="ru-RU" sz="2000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 — процесс по защите граждан и организаций при наступлении определённых событий.</a:t>
            </a:r>
          </a:p>
          <a:p>
            <a:pPr indent="177800" algn="just">
              <a:buFont typeface="Arial" pitchFamily="34" charset="0"/>
              <a:buChar char="•"/>
            </a:pPr>
            <a:r>
              <a:rPr lang="ru-RU" sz="2000" u="sng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Кредиты</a:t>
            </a:r>
            <a:r>
              <a:rPr lang="ru-RU" sz="2000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 — услуга, в рамках которой банк предоставляет денежные средства заёмщику на определённое время и на определённых условиях по выплате процентов.</a:t>
            </a:r>
          </a:p>
          <a:p>
            <a:pPr indent="177800" algn="just">
              <a:buFont typeface="Arial" pitchFamily="34" charset="0"/>
              <a:buChar char="•"/>
            </a:pPr>
            <a:r>
              <a:rPr lang="ru-RU" sz="2000" u="sng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Биржевые инвестиции</a:t>
            </a:r>
            <a:r>
              <a:rPr lang="ru-RU" sz="2000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 — это вложения денег в ценные бумаги, такие как акции, облигации, паи инвестиционных фондов</a:t>
            </a:r>
          </a:p>
          <a:p>
            <a:pPr indent="177800" algn="just">
              <a:buFont typeface="Arial" pitchFamily="34" charset="0"/>
              <a:buChar char="•"/>
            </a:pPr>
            <a:r>
              <a:rPr lang="ru-RU" sz="2000" u="sng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Лотерея</a:t>
            </a:r>
            <a:r>
              <a:rPr lang="ru-RU" sz="2000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 — организованная азартная игра, в ходе которой распределение призового фонда зависит от случайного выбора того или иного номера.</a:t>
            </a:r>
            <a:endParaRPr lang="ru-RU" sz="2000" dirty="0">
              <a:solidFill>
                <a:srgbClr val="002B82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635896" y="2211710"/>
            <a:ext cx="48965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sz="2000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Найдите:</a:t>
            </a:r>
          </a:p>
          <a:p>
            <a:pPr indent="361950" algn="just"/>
            <a:r>
              <a:rPr lang="ru-RU" sz="2000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1) «Среднюю сумму страховой выплаты»;</a:t>
            </a:r>
          </a:p>
          <a:p>
            <a:pPr indent="361950" algn="just"/>
            <a:r>
              <a:rPr lang="ru-RU" sz="2000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2) «Средний доход страховой компании от продажи одного полиса».</a:t>
            </a:r>
            <a:endParaRPr lang="ru-RU" sz="2000" dirty="0">
              <a:solidFill>
                <a:srgbClr val="002B82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194" name="Picture 2" descr="https://static.tildacdn.com/tild6538-3165-4337-a266-383239613437/EE66CEB7-F6B0-4A8F-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355726"/>
            <a:ext cx="3213814" cy="235572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99592" y="267494"/>
            <a:ext cx="7632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ru-RU" sz="2000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Задача №1.</a:t>
            </a:r>
            <a:r>
              <a:rPr lang="ru-RU" sz="2000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 Страховой полис КАСКО в страховой компании стоит    45 000 рублей. По статистике в течение года владелец автомобиля попадает в мелкую аварию с вероятностью 0,18, и средняя сумма страховой выплаты при этом равна 50 000 рублей. С вероятностью 0,034 автомобилист попадает в серьезную аварию, и средняя сумма выплаты при этом 800 000 рублей.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7904" y="267494"/>
            <a:ext cx="16851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Решение:</a:t>
            </a:r>
            <a:endParaRPr lang="ru-RU" sz="2800" b="1" dirty="0">
              <a:solidFill>
                <a:srgbClr val="002B82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87624" y="915566"/>
          <a:ext cx="6840760" cy="1325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1656184"/>
                <a:gridCol w="1728192"/>
                <a:gridCol w="1584176"/>
              </a:tblGrid>
              <a:tr h="685673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Случайная величина</a:t>
                      </a:r>
                      <a:r>
                        <a:rPr lang="en-US" b="1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(x</a:t>
                      </a:r>
                      <a:r>
                        <a:rPr lang="en-US" sz="1800" b="1" kern="1200" baseline="-25000" dirty="0" smtClean="0">
                          <a:solidFill>
                            <a:schemeClr val="lt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i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)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800 000 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50 000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972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2B82"/>
                          </a:solidFill>
                          <a:latin typeface="Calibri" pitchFamily="34" charset="0"/>
                          <a:cs typeface="Calibri" pitchFamily="34" charset="0"/>
                        </a:rPr>
                        <a:t>Вероятность</a:t>
                      </a:r>
                      <a:r>
                        <a:rPr lang="en-US" b="1" dirty="0" smtClean="0">
                          <a:solidFill>
                            <a:srgbClr val="002B82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800" b="1" kern="1200" dirty="0" smtClean="0">
                          <a:solidFill>
                            <a:srgbClr val="002B82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(p</a:t>
                      </a:r>
                      <a:r>
                        <a:rPr lang="en-US" sz="1800" b="1" kern="1200" baseline="-25000" dirty="0" smtClean="0">
                          <a:solidFill>
                            <a:srgbClr val="002B82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i</a:t>
                      </a:r>
                      <a:r>
                        <a:rPr lang="en-US" sz="1800" b="1" kern="1200" dirty="0" smtClean="0">
                          <a:solidFill>
                            <a:srgbClr val="002B82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)</a:t>
                      </a:r>
                      <a:endParaRPr lang="ru-RU" sz="1800" b="1" kern="1200" dirty="0" smtClean="0">
                        <a:solidFill>
                          <a:srgbClr val="002B82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  <a:p>
                      <a:pPr algn="ctr"/>
                      <a:endParaRPr lang="ru-RU" b="1" dirty="0">
                        <a:solidFill>
                          <a:srgbClr val="002B8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B82"/>
                          </a:solidFill>
                          <a:latin typeface="Calibri" pitchFamily="34" charset="0"/>
                          <a:cs typeface="Calibri" pitchFamily="34" charset="0"/>
                        </a:rPr>
                        <a:t>0,034</a:t>
                      </a:r>
                      <a:endParaRPr lang="ru-RU" b="1" dirty="0">
                        <a:solidFill>
                          <a:srgbClr val="002B8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B82"/>
                          </a:solidFill>
                          <a:latin typeface="Calibri" pitchFamily="34" charset="0"/>
                          <a:cs typeface="Calibri" pitchFamily="34" charset="0"/>
                        </a:rPr>
                        <a:t>0,18</a:t>
                      </a:r>
                      <a:endParaRPr lang="ru-RU" b="1" dirty="0">
                        <a:solidFill>
                          <a:srgbClr val="002B8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B82"/>
                          </a:solidFill>
                          <a:latin typeface="Calibri" pitchFamily="34" charset="0"/>
                          <a:cs typeface="Calibri" pitchFamily="34" charset="0"/>
                        </a:rPr>
                        <a:t>0,786</a:t>
                      </a:r>
                      <a:endParaRPr lang="ru-RU" b="1" dirty="0">
                        <a:solidFill>
                          <a:srgbClr val="002B8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331640" y="2499742"/>
            <a:ext cx="5997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1) </a:t>
            </a:r>
            <a:r>
              <a:rPr lang="en-US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M(x) = 800</a:t>
            </a:r>
            <a:r>
              <a:rPr lang="ru-RU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00</a:t>
            </a:r>
            <a:r>
              <a:rPr lang="ru-RU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0</a:t>
            </a:r>
            <a:r>
              <a:rPr lang="en-US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 • 0</a:t>
            </a:r>
            <a:r>
              <a:rPr lang="ru-RU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,034 + 50 000 </a:t>
            </a:r>
            <a:r>
              <a:rPr lang="en-US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•</a:t>
            </a:r>
            <a:r>
              <a:rPr lang="ru-RU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 0,18 + 0 </a:t>
            </a:r>
            <a:r>
              <a:rPr lang="en-US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•</a:t>
            </a:r>
            <a:r>
              <a:rPr lang="ru-RU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 0,786 = 36 200</a:t>
            </a:r>
            <a:endParaRPr lang="ru-RU" dirty="0">
              <a:solidFill>
                <a:srgbClr val="002B8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31640" y="3003798"/>
            <a:ext cx="26645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2) 45 000 – 36 200 = 8 800</a:t>
            </a:r>
            <a:endParaRPr lang="ru-RU" dirty="0">
              <a:solidFill>
                <a:srgbClr val="002B8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55976" y="4155926"/>
            <a:ext cx="4177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Ответ: </a:t>
            </a:r>
            <a:r>
              <a:rPr lang="ru-RU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1) 36 200 рублей; 2) 8 800 рублей.</a:t>
            </a:r>
            <a:endParaRPr lang="ru-RU" dirty="0">
              <a:solidFill>
                <a:srgbClr val="002B82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19872" y="1851670"/>
            <a:ext cx="50223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Какую прибыль в среднем ожидает получить компания? На какую прибыль сможет рассчитывать компания, если для привлечения клиентов страховой суммы снизят до 3 000 рублей?</a:t>
            </a:r>
            <a:endParaRPr lang="ru-RU" sz="2000" dirty="0">
              <a:solidFill>
                <a:srgbClr val="002B82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19622"/>
            <a:ext cx="322856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187624" y="339502"/>
            <a:ext cx="7272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ru-RU" sz="2000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Задача №2.</a:t>
            </a:r>
            <a:r>
              <a:rPr lang="ru-RU" sz="2000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 За дом внесен страховой взнос 4 000 рублей. Вероятность ему сгореть в данной местности для такого типа домов оценивается, как 0,0015. В случае если дом сгорит, страховая компания должна выплатить за него 2000000 рублей.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7904" y="267494"/>
            <a:ext cx="16851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Решение:</a:t>
            </a:r>
            <a:endParaRPr lang="ru-RU" sz="2800" b="1" dirty="0">
              <a:solidFill>
                <a:srgbClr val="002B82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87624" y="771550"/>
          <a:ext cx="6840760" cy="14801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4620"/>
                <a:gridCol w="1322164"/>
                <a:gridCol w="1379649"/>
                <a:gridCol w="1379649"/>
                <a:gridCol w="1264678"/>
              </a:tblGrid>
              <a:tr h="685673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Случайная величина</a:t>
                      </a:r>
                      <a:r>
                        <a:rPr lang="en-US" b="1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(x</a:t>
                      </a:r>
                      <a:r>
                        <a:rPr lang="en-US" sz="1800" b="1" kern="1200" baseline="-25000" dirty="0" smtClean="0">
                          <a:solidFill>
                            <a:schemeClr val="lt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i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)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Первый</a:t>
                      </a:r>
                      <a:r>
                        <a:rPr lang="ru-RU" b="1" baseline="0" dirty="0" smtClean="0">
                          <a:latin typeface="Calibri" pitchFamily="34" charset="0"/>
                          <a:cs typeface="Calibri" pitchFamily="34" charset="0"/>
                        </a:rPr>
                        <a:t> случай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Второй случай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972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002B82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x</a:t>
                      </a:r>
                      <a:r>
                        <a:rPr lang="en-US" sz="1800" b="1" kern="1200" baseline="-25000" dirty="0" smtClean="0">
                          <a:solidFill>
                            <a:srgbClr val="002B82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i</a:t>
                      </a:r>
                      <a:endParaRPr lang="ru-RU" b="1" dirty="0">
                        <a:solidFill>
                          <a:srgbClr val="002B8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B82"/>
                          </a:solidFill>
                          <a:latin typeface="Calibri" pitchFamily="34" charset="0"/>
                          <a:cs typeface="Calibri" pitchFamily="34" charset="0"/>
                        </a:rPr>
                        <a:t>- 1 996 000</a:t>
                      </a:r>
                      <a:endParaRPr lang="ru-RU" b="1" dirty="0">
                        <a:solidFill>
                          <a:srgbClr val="002B8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B82"/>
                          </a:solidFill>
                          <a:latin typeface="Calibri" pitchFamily="34" charset="0"/>
                          <a:cs typeface="Calibri" pitchFamily="34" charset="0"/>
                        </a:rPr>
                        <a:t>4 000</a:t>
                      </a:r>
                      <a:endParaRPr lang="ru-RU" b="1" dirty="0">
                        <a:solidFill>
                          <a:srgbClr val="002B8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2B82"/>
                          </a:solidFill>
                          <a:latin typeface="Calibri" pitchFamily="34" charset="0"/>
                          <a:cs typeface="Calibri" pitchFamily="34" charset="0"/>
                        </a:rPr>
                        <a:t>- 1 997 000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B82"/>
                          </a:solidFill>
                          <a:latin typeface="Calibri" pitchFamily="34" charset="0"/>
                          <a:cs typeface="Calibri" pitchFamily="34" charset="0"/>
                        </a:rPr>
                        <a:t>3 000</a:t>
                      </a:r>
                      <a:endParaRPr lang="ru-RU" b="1" dirty="0">
                        <a:solidFill>
                          <a:srgbClr val="002B8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97255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baseline="0" dirty="0" smtClean="0">
                          <a:solidFill>
                            <a:srgbClr val="002B82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p</a:t>
                      </a:r>
                      <a:r>
                        <a:rPr lang="en-US" sz="1800" b="1" kern="1200" baseline="-25000" dirty="0" smtClean="0">
                          <a:solidFill>
                            <a:srgbClr val="002B82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i</a:t>
                      </a:r>
                      <a:endParaRPr lang="ru-RU" b="1" dirty="0">
                        <a:solidFill>
                          <a:srgbClr val="002B8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B82"/>
                          </a:solidFill>
                          <a:latin typeface="Calibri" pitchFamily="34" charset="0"/>
                          <a:cs typeface="Calibri" pitchFamily="34" charset="0"/>
                        </a:rPr>
                        <a:t>0,0015</a:t>
                      </a:r>
                      <a:endParaRPr lang="ru-RU" b="1" dirty="0">
                        <a:solidFill>
                          <a:srgbClr val="002B8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B82"/>
                          </a:solidFill>
                          <a:latin typeface="Calibri" pitchFamily="34" charset="0"/>
                          <a:cs typeface="Calibri" pitchFamily="34" charset="0"/>
                        </a:rPr>
                        <a:t>0,9985</a:t>
                      </a:r>
                      <a:endParaRPr lang="ru-RU" b="1" dirty="0">
                        <a:solidFill>
                          <a:srgbClr val="002B8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2B82"/>
                          </a:solidFill>
                          <a:latin typeface="Calibri" pitchFamily="34" charset="0"/>
                          <a:cs typeface="Calibri" pitchFamily="34" charset="0"/>
                        </a:rPr>
                        <a:t>0,0015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2B82"/>
                          </a:solidFill>
                          <a:latin typeface="Calibri" pitchFamily="34" charset="0"/>
                          <a:cs typeface="Calibri" pitchFamily="34" charset="0"/>
                        </a:rPr>
                        <a:t>0,9985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403648" y="2571750"/>
            <a:ext cx="64087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1) М(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х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) = -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1 996 000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•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0,0015 + 4000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•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0,9985 = 1000;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2) М(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х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) = -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1 997 000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•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0,0015 + 3000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•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0,9985 = 0</a:t>
            </a:r>
            <a:r>
              <a:rPr lang="ru-RU" sz="2000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B82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3568" y="3363838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Вывод по п.2: </a:t>
            </a:r>
            <a:r>
              <a:rPr lang="ru-RU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Такая работа компании для всех нас «более чем приемлема», но у нее не только бы отсутствовала прибыль, но и не было бы денег на административные расходы.</a:t>
            </a:r>
            <a:endParaRPr lang="ru-RU" dirty="0">
              <a:solidFill>
                <a:srgbClr val="002B82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7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44008" y="555526"/>
          <a:ext cx="3816424" cy="405943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32048"/>
                <a:gridCol w="2592288"/>
                <a:gridCol w="792088"/>
              </a:tblGrid>
              <a:tr h="306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№</a:t>
                      </a:r>
                      <a:endParaRPr lang="ru-RU" sz="1200" b="1" dirty="0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Показатель</a:t>
                      </a:r>
                      <a:endParaRPr lang="ru-RU" sz="1200" b="1" dirty="0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Значение</a:t>
                      </a:r>
                      <a:endParaRPr lang="ru-RU" sz="1200" b="1" dirty="0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</a:tr>
              <a:tr h="5025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200" b="1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Стоимость вложенного капитала, тыс.рублей</a:t>
                      </a:r>
                      <a:endParaRPr lang="ru-RU" sz="1200" b="1" dirty="0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cs typeface="Calibri" pitchFamily="34" charset="0"/>
                        </a:rPr>
                        <a:t>100</a:t>
                      </a:r>
                      <a:endParaRPr lang="ru-RU" sz="1200" b="1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</a:tr>
              <a:tr h="502524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200" b="1" dirty="0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cs typeface="Calibri" pitchFamily="34" charset="0"/>
                        </a:rPr>
                        <a:t>Доходность от вложенного капитала </a:t>
                      </a:r>
                      <a:r>
                        <a:rPr lang="en-US" sz="1200">
                          <a:latin typeface="Calibri" pitchFamily="34" charset="0"/>
                          <a:cs typeface="Calibri" pitchFamily="34" charset="0"/>
                        </a:rPr>
                        <a:t>x</a:t>
                      </a:r>
                      <a:r>
                        <a:rPr lang="en-US" sz="1200" baseline="-25000">
                          <a:latin typeface="Calibri" pitchFamily="34" charset="0"/>
                          <a:cs typeface="Calibri" pitchFamily="34" charset="0"/>
                        </a:rPr>
                        <a:t>i</a:t>
                      </a:r>
                      <a:r>
                        <a:rPr lang="ru-RU" sz="1200">
                          <a:latin typeface="Calibri" pitchFamily="34" charset="0"/>
                          <a:cs typeface="Calibri" pitchFamily="34" charset="0"/>
                        </a:rPr>
                        <a:t>, %:</a:t>
                      </a:r>
                      <a:endParaRPr lang="ru-RU" sz="1200" b="1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ru-RU" sz="1200" b="1" dirty="0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</a:tr>
              <a:tr h="306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cs typeface="Calibri" pitchFamily="34" charset="0"/>
                        </a:rPr>
                        <a:t>2.1. Пессиместическая</a:t>
                      </a:r>
                      <a:endParaRPr lang="ru-RU" sz="1200" b="1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11</a:t>
                      </a:r>
                      <a:endParaRPr lang="ru-RU" sz="1200" b="1" dirty="0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</a:tr>
              <a:tr h="306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2.2. Наиболее вероятная</a:t>
                      </a:r>
                      <a:endParaRPr lang="ru-RU" sz="1200" b="1" dirty="0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16</a:t>
                      </a:r>
                      <a:endParaRPr lang="ru-RU" sz="1200" b="1" dirty="0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</a:tr>
              <a:tr h="306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cs typeface="Calibri" pitchFamily="34" charset="0"/>
                        </a:rPr>
                        <a:t>2.3. Оптимистическая</a:t>
                      </a:r>
                      <a:endParaRPr lang="ru-RU" sz="1200" b="1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20</a:t>
                      </a:r>
                      <a:endParaRPr lang="ru-RU" sz="1200" b="1" dirty="0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</a:tr>
              <a:tr h="306038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ru-RU" sz="1200" b="1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Вероятность оценки </a:t>
                      </a:r>
                      <a:r>
                        <a:rPr lang="ru-RU" sz="1200" dirty="0" smtClean="0">
                          <a:latin typeface="Calibri" pitchFamily="34" charset="0"/>
                          <a:cs typeface="Calibri" pitchFamily="34" charset="0"/>
                        </a:rPr>
                        <a:t>доходности</a:t>
                      </a: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r>
                        <a:rPr lang="en-US" sz="1200" dirty="0">
                          <a:latin typeface="Calibri" pitchFamily="34" charset="0"/>
                          <a:cs typeface="Calibri" pitchFamily="34" charset="0"/>
                        </a:rPr>
                        <a:t> p</a:t>
                      </a:r>
                      <a:r>
                        <a:rPr lang="en-US" sz="1200" baseline="-25000" dirty="0">
                          <a:latin typeface="Calibri" pitchFamily="34" charset="0"/>
                          <a:cs typeface="Calibri" pitchFamily="34" charset="0"/>
                        </a:rPr>
                        <a:t>i</a:t>
                      </a: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:</a:t>
                      </a:r>
                      <a:endParaRPr lang="ru-RU" sz="1200" b="1" dirty="0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ru-RU" sz="1200" b="1" dirty="0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</a:tr>
              <a:tr h="306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cs typeface="Calibri" pitchFamily="34" charset="0"/>
                        </a:rPr>
                        <a:t>3.1. Пессиместическая</a:t>
                      </a:r>
                      <a:endParaRPr lang="ru-RU" sz="1200" b="1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0,25</a:t>
                      </a:r>
                      <a:endParaRPr lang="ru-RU" sz="1200" b="1" dirty="0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</a:tr>
              <a:tr h="306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cs typeface="Calibri" pitchFamily="34" charset="0"/>
                        </a:rPr>
                        <a:t>3.2. Наиболее вероятная</a:t>
                      </a:r>
                      <a:endParaRPr lang="ru-RU" sz="1200" b="1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0,7</a:t>
                      </a:r>
                      <a:endParaRPr lang="ru-RU" sz="1200" b="1" dirty="0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</a:tr>
              <a:tr h="306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3.3. Оптимистическая</a:t>
                      </a:r>
                      <a:endParaRPr lang="ru-RU" sz="1200" b="1" dirty="0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0,05</a:t>
                      </a:r>
                      <a:endParaRPr lang="ru-RU" sz="1200" b="1" dirty="0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</a:tr>
              <a:tr h="363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ru-RU" sz="1200" b="1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Среднее значение доходности, %</a:t>
                      </a:r>
                      <a:endParaRPr lang="ru-RU" sz="1200" b="1" dirty="0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cs typeface="Calibri" pitchFamily="34" charset="0"/>
                        </a:rPr>
                        <a:t>?</a:t>
                      </a:r>
                      <a:endParaRPr lang="ru-RU" sz="1200" b="1" dirty="0"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58631" marR="58631" marT="58631" marB="58631"/>
                </a:tc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11560" y="627534"/>
            <a:ext cx="3600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4476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Задача №3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B82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. Оценить среднее значение доходности вложений капитала с учётом биржевых статистических условий.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B82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067694"/>
            <a:ext cx="2115494" cy="2283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07904" y="267494"/>
            <a:ext cx="16851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Решение:</a:t>
            </a:r>
            <a:endParaRPr lang="ru-RU" sz="2800" b="1" dirty="0">
              <a:solidFill>
                <a:srgbClr val="002B82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187624" y="915566"/>
          <a:ext cx="684076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1656184"/>
                <a:gridCol w="1728192"/>
                <a:gridCol w="1584176"/>
              </a:tblGrid>
              <a:tr h="685673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Случайная величина</a:t>
                      </a:r>
                      <a:r>
                        <a:rPr lang="en-US" b="1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(x</a:t>
                      </a:r>
                      <a:r>
                        <a:rPr lang="en-US" sz="1800" b="1" kern="1200" baseline="-25000" dirty="0" smtClean="0">
                          <a:solidFill>
                            <a:schemeClr val="lt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i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)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, </a:t>
                      </a: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т. руб.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11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16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20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972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2B82"/>
                          </a:solidFill>
                          <a:latin typeface="Calibri" pitchFamily="34" charset="0"/>
                          <a:cs typeface="Calibri" pitchFamily="34" charset="0"/>
                        </a:rPr>
                        <a:t>Вероятность</a:t>
                      </a:r>
                      <a:r>
                        <a:rPr lang="en-US" b="1" dirty="0" smtClean="0">
                          <a:solidFill>
                            <a:srgbClr val="002B82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800" b="1" kern="1200" dirty="0" smtClean="0">
                          <a:solidFill>
                            <a:srgbClr val="002B82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(p</a:t>
                      </a:r>
                      <a:r>
                        <a:rPr lang="en-US" sz="1800" b="1" kern="1200" baseline="-25000" dirty="0" smtClean="0">
                          <a:solidFill>
                            <a:srgbClr val="002B82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i</a:t>
                      </a:r>
                      <a:r>
                        <a:rPr lang="en-US" sz="1800" b="1" kern="1200" dirty="0" smtClean="0">
                          <a:solidFill>
                            <a:srgbClr val="002B82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)</a:t>
                      </a:r>
                      <a:endParaRPr lang="ru-RU" sz="1800" b="1" kern="1200" dirty="0" smtClean="0">
                        <a:solidFill>
                          <a:srgbClr val="002B82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  <a:p>
                      <a:pPr algn="ctr"/>
                      <a:endParaRPr lang="ru-RU" b="1" dirty="0">
                        <a:solidFill>
                          <a:srgbClr val="002B8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B82"/>
                          </a:solidFill>
                          <a:latin typeface="Calibri" pitchFamily="34" charset="0"/>
                          <a:cs typeface="Calibri" pitchFamily="34" charset="0"/>
                        </a:rPr>
                        <a:t>0,25</a:t>
                      </a:r>
                      <a:endParaRPr lang="ru-RU" b="1" dirty="0">
                        <a:solidFill>
                          <a:srgbClr val="002B8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B82"/>
                          </a:solidFill>
                          <a:latin typeface="Calibri" pitchFamily="34" charset="0"/>
                          <a:cs typeface="Calibri" pitchFamily="34" charset="0"/>
                        </a:rPr>
                        <a:t>0,7</a:t>
                      </a:r>
                      <a:endParaRPr lang="ru-RU" b="1" dirty="0">
                        <a:solidFill>
                          <a:srgbClr val="002B8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B82"/>
                          </a:solidFill>
                          <a:latin typeface="Calibri" pitchFamily="34" charset="0"/>
                          <a:cs typeface="Calibri" pitchFamily="34" charset="0"/>
                        </a:rPr>
                        <a:t>0,05</a:t>
                      </a:r>
                      <a:endParaRPr lang="ru-RU" b="1" dirty="0">
                        <a:solidFill>
                          <a:srgbClr val="002B82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763688" y="2571750"/>
            <a:ext cx="5526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B82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М(</a:t>
            </a:r>
            <a:r>
              <a:rPr lang="ru-RU" b="1" dirty="0" err="1" smtClean="0">
                <a:solidFill>
                  <a:srgbClr val="002B82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х</a:t>
            </a:r>
            <a:r>
              <a:rPr lang="ru-RU" b="1" dirty="0" smtClean="0">
                <a:solidFill>
                  <a:srgbClr val="002B82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) = 11 </a:t>
            </a:r>
            <a:r>
              <a:rPr lang="en-US" b="1" dirty="0" smtClean="0">
                <a:solidFill>
                  <a:srgbClr val="002B82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• </a:t>
            </a:r>
            <a:r>
              <a:rPr lang="ru-RU" b="1" dirty="0" smtClean="0">
                <a:solidFill>
                  <a:srgbClr val="002B82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0,25 + 16 </a:t>
            </a:r>
            <a:r>
              <a:rPr lang="en-US" b="1" dirty="0" smtClean="0">
                <a:solidFill>
                  <a:srgbClr val="002B82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• </a:t>
            </a:r>
            <a:r>
              <a:rPr lang="ru-RU" b="1" dirty="0" smtClean="0">
                <a:solidFill>
                  <a:srgbClr val="002B82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0,7 + 20 </a:t>
            </a:r>
            <a:r>
              <a:rPr lang="en-US" b="1" dirty="0" smtClean="0">
                <a:solidFill>
                  <a:srgbClr val="002B82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•</a:t>
            </a:r>
            <a:r>
              <a:rPr lang="ru-RU" b="1" dirty="0" smtClean="0">
                <a:solidFill>
                  <a:srgbClr val="002B82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0,05  = 14,95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3363838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Вывод:</a:t>
            </a:r>
            <a:r>
              <a:rPr lang="ru-RU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 Ожидаемая средняя прибыль положительна, что дает возможность инвестору получать прибыль.</a:t>
            </a:r>
            <a:endParaRPr lang="ru-RU" dirty="0">
              <a:solidFill>
                <a:srgbClr val="002B82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8024" y="411510"/>
            <a:ext cx="3672408" cy="3816424"/>
          </a:xfrm>
        </p:spPr>
        <p:txBody>
          <a:bodyPr>
            <a:noAutofit/>
          </a:bodyPr>
          <a:lstStyle/>
          <a:p>
            <a:pPr marL="0" indent="266700" algn="just">
              <a:buNone/>
            </a:pPr>
            <a:r>
              <a:rPr lang="ru-RU" sz="1900" i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Данный учебник предназначен для знакомства учащихся с формами представления и описания данных в статистике, случайными событиями, вероятностью и её свойствами.</a:t>
            </a:r>
          </a:p>
          <a:p>
            <a:pPr marL="0" indent="266700" algn="just">
              <a:buNone/>
            </a:pPr>
            <a:r>
              <a:rPr lang="ru-RU" sz="1900" i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Отличительной особенностью издания 2023 г. является то, что в нем предлагается решать некоторые задачи с помощью </a:t>
            </a:r>
            <a:r>
              <a:rPr lang="ru-RU" sz="1900" b="1" i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электронных таблиц</a:t>
            </a:r>
            <a:r>
              <a:rPr lang="ru-RU" sz="1900" i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ru-RU" sz="1900" i="1" dirty="0">
              <a:solidFill>
                <a:srgbClr val="002B82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411510"/>
            <a:ext cx="3096344" cy="4000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2" name="Picture 6" descr="Picture background"/>
          <p:cNvPicPr>
            <a:picLocks noChangeAspect="1" noChangeArrowheads="1"/>
          </p:cNvPicPr>
          <p:nvPr/>
        </p:nvPicPr>
        <p:blipFill>
          <a:blip r:embed="rId2" cstate="print"/>
          <a:srcRect l="15471" r="12803"/>
          <a:stretch>
            <a:fillRect/>
          </a:stretch>
        </p:blipFill>
        <p:spPr bwMode="auto">
          <a:xfrm>
            <a:off x="467544" y="1347614"/>
            <a:ext cx="3672408" cy="2880000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043608" y="339502"/>
            <a:ext cx="7704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Совет при Президенте по науке и образованию</a:t>
            </a:r>
            <a:endParaRPr lang="ru-RU" sz="2400" b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95936" y="771550"/>
            <a:ext cx="1800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06 февраля 2025 г.</a:t>
            </a:r>
            <a:endParaRPr lang="ru-RU" sz="1400" b="1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3968" y="1347614"/>
            <a:ext cx="43204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i="1" dirty="0" smtClean="0">
                <a:solidFill>
                  <a:srgbClr val="245794"/>
                </a:solidFill>
                <a:latin typeface="Calibri" pitchFamily="34" charset="0"/>
                <a:cs typeface="Calibri" pitchFamily="34" charset="0"/>
              </a:rPr>
              <a:t>«Для развития математического и </a:t>
            </a:r>
            <a:r>
              <a:rPr lang="ru-RU" sz="1500" b="1" i="1" dirty="0" err="1" smtClean="0">
                <a:solidFill>
                  <a:srgbClr val="245794"/>
                </a:solidFill>
                <a:latin typeface="Calibri" pitchFamily="34" charset="0"/>
                <a:cs typeface="Calibri" pitchFamily="34" charset="0"/>
              </a:rPr>
              <a:t>естественно-научного</a:t>
            </a:r>
            <a:r>
              <a:rPr lang="ru-RU" sz="1500" b="1" i="1" dirty="0" smtClean="0">
                <a:solidFill>
                  <a:srgbClr val="245794"/>
                </a:solidFill>
                <a:latin typeface="Calibri" pitchFamily="34" charset="0"/>
                <a:cs typeface="Calibri" pitchFamily="34" charset="0"/>
              </a:rPr>
              <a:t> образования важна мотивация школьников. Для повышения интереса ребят к инженерному, техническому профилю, прежде всего, необходима инфраструктура, система профориентации и мотивация на углубленное изучение предмета, включая развитие олимпиадного движения»</a:t>
            </a:r>
            <a:endParaRPr lang="ru-RU" sz="1500" b="1" i="1" dirty="0">
              <a:solidFill>
                <a:srgbClr val="245794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148064" y="3363838"/>
            <a:ext cx="25202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148064" y="3435846"/>
            <a:ext cx="252028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245794"/>
                </a:solidFill>
                <a:latin typeface="Calibri" pitchFamily="34" charset="0"/>
                <a:cs typeface="Calibri" pitchFamily="34" charset="0"/>
              </a:rPr>
              <a:t>СЕРГЕЙ КРАВЦОВ</a:t>
            </a:r>
          </a:p>
          <a:p>
            <a:pPr algn="ctr"/>
            <a:r>
              <a:rPr lang="ru-RU" sz="1500" b="1" dirty="0" smtClean="0">
                <a:solidFill>
                  <a:srgbClr val="245794"/>
                </a:solidFill>
                <a:latin typeface="Calibri" pitchFamily="34" charset="0"/>
                <a:cs typeface="Calibri" pitchFamily="34" charset="0"/>
              </a:rPr>
              <a:t>МИНИСТР ПРОСВЕЩЕНИЯ</a:t>
            </a:r>
          </a:p>
          <a:p>
            <a:pPr algn="ctr"/>
            <a:r>
              <a:rPr lang="ru-RU" sz="1500" b="1" dirty="0" smtClean="0">
                <a:solidFill>
                  <a:srgbClr val="245794"/>
                </a:solidFill>
                <a:latin typeface="Calibri" pitchFamily="34" charset="0"/>
                <a:cs typeface="Calibri" pitchFamily="34" charset="0"/>
              </a:rPr>
              <a:t>РОССИЙСКОЙ ФЕДЕРАЦИИ</a:t>
            </a:r>
            <a:endParaRPr lang="ru-RU" sz="1500" b="1" dirty="0">
              <a:solidFill>
                <a:srgbClr val="245794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15617" y="1167594"/>
            <a:ext cx="727280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algn="just"/>
            <a:r>
              <a:rPr lang="ru-RU" b="1" u="sng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Задача №1.</a:t>
            </a:r>
            <a:r>
              <a:rPr lang="ru-RU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 Конец 1 четверти, АИС «Сетевой регион» стал некорректно работать. </a:t>
            </a:r>
          </a:p>
          <a:p>
            <a:pPr indent="449263" algn="just"/>
            <a:r>
              <a:rPr lang="ru-RU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Молодой педагог (уж больно активный !) столкнулся с проблемой выставления четвертных оценок (столбец «Средняя оценка» оказался пуст). </a:t>
            </a:r>
          </a:p>
          <a:p>
            <a:pPr indent="449263" algn="just"/>
            <a:r>
              <a:rPr lang="ru-RU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Для выставления оценок ему необходимо посчитать среднее арифметическое набора для каждого учащегося и выставить четвертные оценки согласно критериям: до 2,5 – оценка «2»; от 2,5 до 3,5 – оценка «3»; от 3,5 до 4,5 – оценка «4»; от 4,5 – оценка «5».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7624" y="339502"/>
            <a:ext cx="7272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algn="ctr"/>
            <a:r>
              <a:rPr lang="ru-RU" sz="3200" b="1" u="sng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Среднее арифметическое</a:t>
            </a:r>
            <a:endParaRPr lang="ru-RU" sz="3200" b="1" dirty="0">
              <a:solidFill>
                <a:srgbClr val="002B82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0969" y="312739"/>
            <a:ext cx="6792305" cy="3411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403648" y="3867894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Фрагмент классного журнала за 1 четверть</a:t>
            </a:r>
            <a:endParaRPr lang="ru-RU" b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r="9847"/>
          <a:stretch>
            <a:fillRect/>
          </a:stretch>
        </p:blipFill>
        <p:spPr bwMode="auto">
          <a:xfrm>
            <a:off x="2339752" y="627534"/>
            <a:ext cx="4549492" cy="3688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699792" y="3219822"/>
            <a:ext cx="1989936" cy="36933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ru-RU" b="1" dirty="0" smtClean="0">
                <a:latin typeface="Calibri" pitchFamily="34" charset="0"/>
                <a:cs typeface="Calibri" pitchFamily="34" charset="0"/>
              </a:rPr>
              <a:t> =СРЗНАЧ(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B8:O8)</a:t>
            </a:r>
            <a:endParaRPr lang="ru-RU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87624" y="1059582"/>
            <a:ext cx="72728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algn="just"/>
            <a:r>
              <a:rPr lang="ru-RU" sz="2000" b="1" u="sng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Задача №2.</a:t>
            </a:r>
            <a:r>
              <a:rPr lang="ru-RU" sz="2000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   Для написания практической части индивидуального проекта учащийся  10 класса провел социологическое исследование, в рамках которого ему было необходимо узнать самую «популярную» годовую оценку по математике среди 5-6 классов за прошлый учебный год. </a:t>
            </a:r>
          </a:p>
          <a:p>
            <a:pPr indent="449263" algn="just"/>
            <a:r>
              <a:rPr lang="ru-RU" sz="2000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Для этого он запустил </a:t>
            </a:r>
            <a:r>
              <a:rPr lang="ru-RU" sz="2000" b="1" dirty="0" err="1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Яндекс-форму</a:t>
            </a:r>
            <a:r>
              <a:rPr lang="ru-RU" sz="2000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, по результатам которой были получены результаты, представленные в таблице «Задача №2».</a:t>
            </a:r>
          </a:p>
          <a:p>
            <a:pPr indent="449263" algn="just"/>
            <a:r>
              <a:rPr lang="ru-RU" sz="2000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Помогите ученику выяснить самую «популярную» оценку.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7624" y="339502"/>
            <a:ext cx="7272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algn="ctr"/>
            <a:r>
              <a:rPr lang="ru-RU" sz="3200" b="1" u="sng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Мода</a:t>
            </a:r>
            <a:endParaRPr lang="ru-RU" sz="3200" b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35696" y="555526"/>
            <a:ext cx="60486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Фрагмент таблицы, состоящей из 266 записей</a:t>
            </a:r>
            <a:endParaRPr lang="ru-RU" sz="2000" b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b="23967"/>
          <a:stretch>
            <a:fillRect/>
          </a:stretch>
        </p:blipFill>
        <p:spPr bwMode="auto">
          <a:xfrm>
            <a:off x="1187624" y="1059582"/>
            <a:ext cx="7228659" cy="2239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3" y="3363838"/>
            <a:ext cx="6094252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4644008" y="4083918"/>
            <a:ext cx="2616372" cy="4001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=МОДА(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B3:B268)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771550"/>
            <a:ext cx="799288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algn="just"/>
            <a:r>
              <a:rPr lang="ru-RU" b="1" u="sng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Задача №3.</a:t>
            </a:r>
            <a:r>
              <a:rPr lang="ru-RU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 На школьной спартакиаде среди 9-11 классов были проведены квалификационные забеги на 100 метров, по результатам которых в финал должны выйти  ровно половина от числа всех участников. </a:t>
            </a:r>
          </a:p>
          <a:p>
            <a:pPr indent="449263" algn="just"/>
            <a:r>
              <a:rPr lang="ru-RU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Так как участников было очень много, учитель физической культуры обратился к учителю информатики за помощью в обработке результатов.</a:t>
            </a:r>
          </a:p>
          <a:p>
            <a:pPr indent="449263" algn="just"/>
            <a:r>
              <a:rPr lang="ru-RU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Учитель внес все результаты в электронную таблицу и нашел среднее значение показателей забега – 24,8 с. </a:t>
            </a:r>
          </a:p>
          <a:p>
            <a:pPr indent="449263" algn="just"/>
            <a:r>
              <a:rPr lang="ru-RU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Однако учителю физической культуры результат показался странным (24,8   - это выше стандартного времени). </a:t>
            </a:r>
          </a:p>
          <a:p>
            <a:pPr indent="449263" algn="just"/>
            <a:r>
              <a:rPr lang="ru-RU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Тогда учитель информатики решил исправить ситуацию поиском медианы данного ряда.</a:t>
            </a:r>
          </a:p>
          <a:p>
            <a:pPr indent="449263" algn="just"/>
            <a:r>
              <a:rPr lang="ru-RU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Перед вами результаты всех спортсменов. Какой результат позволяет пройти в финал?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7625" y="123478"/>
            <a:ext cx="67687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algn="ctr"/>
            <a:r>
              <a:rPr lang="ru-RU" sz="3200" b="1" u="sng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Медиана</a:t>
            </a:r>
            <a:endParaRPr lang="ru-RU" sz="3200" b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2" cstate="print"/>
          <a:srcRect r="7030" b="41893"/>
          <a:stretch>
            <a:fillRect/>
          </a:stretch>
        </p:blipFill>
        <p:spPr bwMode="auto">
          <a:xfrm>
            <a:off x="971600" y="1203598"/>
            <a:ext cx="7272808" cy="320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971600" y="411510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Фрагмент таблицы, состоящей из 266 записей</a:t>
            </a:r>
            <a:endParaRPr lang="ru-RU" sz="2400" b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r="10947"/>
          <a:stretch>
            <a:fillRect/>
          </a:stretch>
        </p:blipFill>
        <p:spPr bwMode="auto">
          <a:xfrm>
            <a:off x="1907704" y="339503"/>
            <a:ext cx="5194136" cy="4224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211960" y="1347614"/>
            <a:ext cx="2163217" cy="36933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b="1" dirty="0" smtClean="0">
                <a:latin typeface="Calibri" pitchFamily="34" charset="0"/>
                <a:cs typeface="Calibri" pitchFamily="34" charset="0"/>
              </a:rPr>
              <a:t>=МЕДИАНА(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B2:B50)</a:t>
            </a:r>
            <a:endParaRPr lang="ru-RU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2211711"/>
            <a:ext cx="1705784" cy="36933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b="1" dirty="0" smtClean="0">
                <a:latin typeface="Calibri" pitchFamily="34" charset="0"/>
                <a:cs typeface="Calibri" pitchFamily="34" charset="0"/>
              </a:rPr>
              <a:t>=МАКС(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B2:B50)</a:t>
            </a:r>
            <a:endParaRPr lang="ru-RU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5977" y="3003798"/>
            <a:ext cx="1617747" cy="36933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b="1" dirty="0" smtClean="0">
                <a:latin typeface="Calibri" pitchFamily="34" charset="0"/>
                <a:cs typeface="Calibri" pitchFamily="34" charset="0"/>
              </a:rPr>
              <a:t>=МИН(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B2:B50)</a:t>
            </a:r>
            <a:endParaRPr lang="ru-RU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7984" y="3939903"/>
            <a:ext cx="933265" cy="36933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b="1" dirty="0" smtClean="0">
                <a:latin typeface="Calibri" pitchFamily="34" charset="0"/>
                <a:cs typeface="Calibri" pitchFamily="34" charset="0"/>
              </a:rPr>
              <a:t>=F7-F10</a:t>
            </a:r>
            <a:endParaRPr lang="ru-RU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68958" y="1060915"/>
            <a:ext cx="7272807" cy="286232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indent="449252" algn="just"/>
            <a:r>
              <a:rPr lang="ru-RU" sz="20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Достоинством медианы является ее большая по сравнению со средним арифметическим «устойчивость к ошибкам». </a:t>
            </a:r>
          </a:p>
          <a:p>
            <a:pPr indent="449252" algn="just"/>
            <a:r>
              <a:rPr lang="ru-RU" sz="20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Представим себе, что в таблицу результатов забегов  вкрались досадные оплошности: при записи одного из чисел мы пропустили десятичную запятую и вместо 21,8 написали 218.</a:t>
            </a:r>
          </a:p>
          <a:p>
            <a:pPr indent="449252" algn="just"/>
            <a:r>
              <a:rPr lang="ru-RU" sz="20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Тогда среднее арифметическое результатов возрастет, а медиана не изменится!</a:t>
            </a:r>
            <a:endParaRPr lang="ru-RU" sz="2000" b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67253" y="240443"/>
            <a:ext cx="6768751" cy="58477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indent="449252" algn="ctr"/>
            <a:r>
              <a:rPr lang="ru-RU" sz="3200" b="1" u="sng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Медиана</a:t>
            </a:r>
            <a:endParaRPr lang="ru-RU" sz="3200" b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15617" y="1167594"/>
            <a:ext cx="727280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algn="just"/>
            <a:r>
              <a:rPr lang="ru-RU" b="1" u="sng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Задача №4.</a:t>
            </a:r>
            <a:r>
              <a:rPr lang="ru-RU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 Ученица 9 класса приняла решение принять участие в краевой научно практической конференции «Константа».</a:t>
            </a:r>
          </a:p>
          <a:p>
            <a:pPr indent="449263" algn="just"/>
            <a:r>
              <a:rPr lang="ru-RU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Для своего проекта ей необходимо выяснить сколько в среднем учащиеся ее школы тратят времени на выполнение домашнего задания.  </a:t>
            </a:r>
            <a:endParaRPr lang="en-US" b="1" dirty="0" smtClean="0">
              <a:solidFill>
                <a:srgbClr val="002B82"/>
              </a:solidFill>
              <a:latin typeface="Calibri" pitchFamily="34" charset="0"/>
              <a:cs typeface="Calibri" pitchFamily="34" charset="0"/>
            </a:endParaRPr>
          </a:p>
          <a:p>
            <a:pPr indent="449263" algn="just"/>
            <a:r>
              <a:rPr lang="ru-RU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По результатам анкетирования в котором приняло участие 250 учащихся, были получены данные, представленные в таблице «Задача №4».</a:t>
            </a:r>
          </a:p>
          <a:p>
            <a:pPr indent="449263" algn="just"/>
            <a:r>
              <a:rPr lang="ru-RU" b="1" dirty="0" smtClean="0">
                <a:solidFill>
                  <a:srgbClr val="002B82"/>
                </a:solidFill>
                <a:latin typeface="Calibri" pitchFamily="34" charset="0"/>
                <a:cs typeface="Calibri" pitchFamily="34" charset="0"/>
              </a:rPr>
              <a:t>Для того, чтобы сделать выводы по своему проекту ей необходимо посчитать, сколько человек тратят 1, 2, 3 и 4 часа на домашнюю работу, и долю соответственно.</a:t>
            </a:r>
            <a:endParaRPr lang="ru-RU" b="1" dirty="0">
              <a:solidFill>
                <a:srgbClr val="002B8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339502"/>
            <a:ext cx="67687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algn="ctr"/>
            <a:r>
              <a:rPr lang="ru-RU" sz="3200" b="1" u="sng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Таблица распределения частот</a:t>
            </a:r>
            <a:endParaRPr lang="ru-RU" sz="3200" b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banner2.cleanpng.com/20200504/foh/transparent-cartoon-behavior-5eafd9c69f32d0.46029243158858285465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banner2.cleanpng.com/20200504/foh/transparent-cartoon-behavior-5eafd9c69f32d0.46029243158858285465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C:\Users\popol\Downloads\1234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39502"/>
            <a:ext cx="3590483" cy="338097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15616" y="3795886"/>
            <a:ext cx="7272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algn="ctr"/>
            <a:r>
              <a:rPr lang="ru-RU" sz="32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Отсутствие мотивации к обучению</a:t>
            </a:r>
            <a:endParaRPr lang="ru-RU" sz="3200" b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91630"/>
            <a:ext cx="8456765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115616" y="411510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Фрагмент таблицы, состоящей из 250 записей</a:t>
            </a:r>
            <a:endParaRPr lang="ru-RU" sz="2400" b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r="19418" b="45346"/>
          <a:stretch>
            <a:fillRect/>
          </a:stretch>
        </p:blipFill>
        <p:spPr bwMode="auto">
          <a:xfrm>
            <a:off x="1331640" y="1131590"/>
            <a:ext cx="6480720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511804" y="2769106"/>
            <a:ext cx="2405270" cy="36933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b="1" dirty="0" smtClean="0">
                <a:latin typeface="Calibri" pitchFamily="34" charset="0"/>
                <a:cs typeface="Calibri" pitchFamily="34" charset="0"/>
              </a:rPr>
              <a:t>=СЧЁТЕСЛИ(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C2:C251;1)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90493" y="3083426"/>
            <a:ext cx="1015017" cy="36933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b="1" dirty="0" smtClean="0">
                <a:latin typeface="Calibri" pitchFamily="34" charset="0"/>
                <a:cs typeface="Calibri" pitchFamily="34" charset="0"/>
              </a:rPr>
              <a:t>=G6/250</a:t>
            </a:r>
            <a:endParaRPr lang="ru-RU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75656" y="411510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Самостоятельная работа обучающихся</a:t>
            </a:r>
            <a:endParaRPr lang="ru-RU" sz="2800" b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r="3506"/>
          <a:stretch>
            <a:fillRect/>
          </a:stretch>
        </p:blipFill>
        <p:spPr bwMode="auto">
          <a:xfrm>
            <a:off x="539552" y="1131590"/>
            <a:ext cx="798745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1547664" y="1203598"/>
          <a:ext cx="6336704" cy="3411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75656" y="195486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Роль контекстных задач на уроках 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вероятности и статистики</a:t>
            </a:r>
            <a:endParaRPr lang="ru-RU" sz="2400" b="1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3"/>
          <p:cNvSpPr txBox="1">
            <a:spLocks noChangeArrowheads="1"/>
          </p:cNvSpPr>
          <p:nvPr/>
        </p:nvSpPr>
        <p:spPr bwMode="white">
          <a:xfrm>
            <a:off x="1149350" y="2030017"/>
            <a:ext cx="212883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>
                <a:solidFill>
                  <a:srgbClr val="FFFFFF"/>
                </a:solidFill>
              </a:rPr>
              <a:t>Заголовок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white">
          <a:xfrm>
            <a:off x="1149350" y="3062288"/>
            <a:ext cx="212883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>
                <a:solidFill>
                  <a:srgbClr val="FFFFFF"/>
                </a:solidFill>
              </a:rPr>
              <a:t>Заголовок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21" name="AutoShape 21"/>
          <p:cNvSpPr>
            <a:spLocks noChangeArrowheads="1"/>
          </p:cNvSpPr>
          <p:nvPr/>
        </p:nvSpPr>
        <p:spPr bwMode="gray">
          <a:xfrm>
            <a:off x="3354388" y="1984772"/>
            <a:ext cx="533400" cy="28575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AutoShape 23"/>
          <p:cNvSpPr>
            <a:spLocks noChangeArrowheads="1"/>
          </p:cNvSpPr>
          <p:nvPr/>
        </p:nvSpPr>
        <p:spPr bwMode="gray">
          <a:xfrm>
            <a:off x="3352800" y="3961210"/>
            <a:ext cx="533400" cy="28575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827584" y="411510"/>
            <a:ext cx="5904656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 algn="just"/>
            <a:r>
              <a:rPr lang="ru-RU" sz="2000" b="1" dirty="0" smtClean="0">
                <a:solidFill>
                  <a:srgbClr val="005696"/>
                </a:solidFill>
                <a:latin typeface="Calibri" pitchFamily="34" charset="0"/>
                <a:cs typeface="Calibri" pitchFamily="34" charset="0"/>
              </a:rPr>
              <a:t>Рассмотрим несколько дней  из  жизни семьи, которая состоит из четырех человек:   мамы, папы и двух детей - старшей дочери Марины и ее брата Сергея.</a:t>
            </a:r>
          </a:p>
          <a:p>
            <a:pPr indent="355600" algn="just"/>
            <a:r>
              <a:rPr lang="ru-RU" sz="2000" b="1" dirty="0" smtClean="0">
                <a:solidFill>
                  <a:srgbClr val="005696"/>
                </a:solidFill>
                <a:latin typeface="Calibri" pitchFamily="34" charset="0"/>
                <a:cs typeface="Calibri" pitchFamily="34" charset="0"/>
              </a:rPr>
              <a:t>Мы уже рассматривали много различных ситуаций данной семьи: это и поездка на дачу, и  поездка  в отпуск на  море,  покупка долгожданной квартиры,  и много другое.</a:t>
            </a:r>
          </a:p>
          <a:p>
            <a:pPr indent="355600" algn="just"/>
            <a:r>
              <a:rPr lang="ru-RU" sz="2000" b="1" dirty="0" smtClean="0">
                <a:solidFill>
                  <a:srgbClr val="005696"/>
                </a:solidFill>
                <a:latin typeface="Calibri" pitchFamily="34" charset="0"/>
                <a:cs typeface="Calibri" pitchFamily="34" charset="0"/>
              </a:rPr>
              <a:t>Время идет достаточно быстро. Дети растут... Тоже произошло и с нашими героями – наша семья переехала из квартиры в свой дом в пригороде, Марина уже заканчивает 2-й курс, а Сергей готовится поступать. И вот, что из этого вышло…</a:t>
            </a:r>
          </a:p>
          <a:p>
            <a:pPr indent="355600" algn="just"/>
            <a:endParaRPr lang="ru-RU" sz="1900" b="1" dirty="0" smtClean="0">
              <a:solidFill>
                <a:srgbClr val="005696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699542"/>
            <a:ext cx="2047084" cy="3374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8336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627534"/>
            <a:ext cx="59766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 algn="just"/>
            <a:r>
              <a:rPr lang="ru-RU" sz="16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Сергей выбрал ВУЗ и специальность, по которой ему для поступления кроме ЕГЭ необходимо сдавать дополнительные вступительные экзамены. Второе испытание Сергея – экзамен по иностранному языку, который был назначен на 9:00 понедельника.</a:t>
            </a:r>
          </a:p>
          <a:p>
            <a:pPr indent="355600" algn="just"/>
            <a:r>
              <a:rPr lang="ru-RU" sz="16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Обычно члены семьи добираются до города на машинах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75856" y="195486"/>
            <a:ext cx="2592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Задача №1</a:t>
            </a:r>
            <a:endParaRPr lang="ru-RU" sz="2800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2067694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(мамы или папы), но в данном случае случилась неприятность – папа в данный момент уехал на своем автомобиле в командировку, а у мамы внезапно не завелась машина. В связи с этим Сергею придется добираться до города на «маршрутке». У водителей необходимого нам маршрута есть четкие правила:</a:t>
            </a:r>
          </a:p>
          <a:p>
            <a:pPr indent="355600" algn="just"/>
            <a:r>
              <a:rPr lang="ru-RU" sz="16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1. Автобус не провозит пассажиров стоя (в автобусе 20 мест);</a:t>
            </a:r>
          </a:p>
          <a:p>
            <a:pPr indent="355600" algn="just"/>
            <a:r>
              <a:rPr lang="ru-RU" sz="16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2. Если на запланированное время отправки автобуса менее 15 пассажиров, то водитель должен подождать, пока данное количество пассажиров не будет достигнуто.</a:t>
            </a:r>
          </a:p>
          <a:p>
            <a:pPr indent="355600" algn="just"/>
            <a:r>
              <a:rPr lang="ru-RU" sz="16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Вероятность того, что в понедельник в автобусе окажется меньше 20 пассажиров, равна 0,94. Вероятность того, что окажется меньше 15 пассажиров, равна 0,56. Найдите вероятность того, что Сергей сможет уехать на автобусе строго по расписанию.</a:t>
            </a: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483518"/>
            <a:ext cx="2252581" cy="162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555526"/>
            <a:ext cx="59046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algn="just"/>
            <a:r>
              <a:rPr lang="ru-RU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Как нам всем известно, все в нашей жизни идеально не бывает. Вот и Сергей (видимо в связи с тем, что опоздал на экзамен по английскому языку), не смог поступить на «бюджет». Но всегда есть шанс перевестись на бюджетное отделение, если хорошо учится.</a:t>
            </a:r>
          </a:p>
          <a:p>
            <a:pPr indent="449263" algn="just"/>
            <a:r>
              <a:rPr lang="ru-RU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Родители Сергея очень хотят воплотить в жизнь мечту сына и у них есть сбережения, чтобы оплатить первый год обучения.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31840" y="123478"/>
            <a:ext cx="2592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Задача №2</a:t>
            </a:r>
            <a:endParaRPr lang="ru-RU" sz="2800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3075806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Они верят в своего сына и надеются, что он сможет как можно быстрее перевестись на «бюджет».</a:t>
            </a:r>
          </a:p>
          <a:p>
            <a:pPr indent="449263" algn="just"/>
            <a:r>
              <a:rPr lang="ru-RU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Вероятность того, что Сергей переведется на «бюджет» после окончания 1 курса, равна 0,9. Вероятность того, что Сергей переведется на «бюджет» после 2 курса, равна 0,82. Найдите вероятность того, что Сергей сможет перевестись на бюджетное отделение на 2 курсе после зимней сессии.</a:t>
            </a:r>
            <a:endParaRPr lang="ru-RU" b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/>
          <a:srcRect l="11139" r="7665" b="12221"/>
          <a:stretch>
            <a:fillRect/>
          </a:stretch>
        </p:blipFill>
        <p:spPr bwMode="auto">
          <a:xfrm>
            <a:off x="6622427" y="339502"/>
            <a:ext cx="219804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7C5264D2-9C91-0792-DFEA-6AC72AA4293F}" type="datetime1">
              <a:rPr lang="ru-RU" smtClean="0"/>
              <a:pPr>
                <a:defRPr lang="ru-RU"/>
              </a:pPr>
              <a:t>22.01.2026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7C5239A9-E791-07CF-DFEA-119A77A42944}" type="slidenum">
              <a:rPr lang="ru-RU" smtClean="0"/>
              <a:pPr>
                <a:defRPr lang="ru-RU"/>
              </a:pPr>
              <a:t>37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1059582"/>
            <a:ext cx="7704856" cy="30854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Подобные задачи помогают повысить уровень мотивации к изучению предмета, они позволяют увидеть, как полученные знания применимы в повседневной жизни, а также развивают способность учащихся анализировать информацию и принимать обоснованные решения</a:t>
            </a:r>
            <a:endParaRPr lang="ru-RU" sz="2800" b="1" i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48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347614"/>
            <a:ext cx="54753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Всероссийский учительский конкурс на лучшую практику преподавания статистики «Готовим лучших!»</a:t>
            </a:r>
            <a:endParaRPr lang="ru-RU" sz="3200" b="1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 t="8419"/>
          <a:stretch>
            <a:fillRect/>
          </a:stretch>
        </p:blipFill>
        <p:spPr bwMode="auto">
          <a:xfrm>
            <a:off x="6012160" y="1419622"/>
            <a:ext cx="2429640" cy="2180577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267494"/>
            <a:ext cx="669001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915816" y="339502"/>
            <a:ext cx="2376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545454"/>
                </a:solidFill>
                <a:latin typeface="Arial" pitchFamily="34" charset="0"/>
                <a:cs typeface="Arial" pitchFamily="34" charset="0"/>
              </a:rPr>
              <a:t>Федеральная служба </a:t>
            </a:r>
          </a:p>
          <a:p>
            <a:r>
              <a:rPr lang="ru-RU" sz="1200" dirty="0" smtClean="0">
                <a:solidFill>
                  <a:srgbClr val="545454"/>
                </a:solidFill>
                <a:latin typeface="Arial" pitchFamily="34" charset="0"/>
                <a:cs typeface="Arial" pitchFamily="34" charset="0"/>
              </a:rPr>
              <a:t>государственной</a:t>
            </a:r>
          </a:p>
          <a:p>
            <a:r>
              <a:rPr lang="ru-RU" sz="1200" dirty="0" smtClean="0">
                <a:solidFill>
                  <a:srgbClr val="545454"/>
                </a:solidFill>
                <a:latin typeface="Arial" pitchFamily="34" charset="0"/>
                <a:cs typeface="Arial" pitchFamily="34" charset="0"/>
              </a:rPr>
              <a:t>статистики</a:t>
            </a:r>
            <a:endParaRPr lang="ru-RU" sz="1200" dirty="0">
              <a:solidFill>
                <a:srgbClr val="545454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1" name="Picture 7" descr="Picture background"/>
          <p:cNvPicPr>
            <a:picLocks noChangeAspect="1" noChangeArrowheads="1"/>
          </p:cNvPicPr>
          <p:nvPr/>
        </p:nvPicPr>
        <p:blipFill>
          <a:blip r:embed="rId4" cstate="print"/>
          <a:srcRect l="4911" t="9459" b="10139"/>
          <a:stretch>
            <a:fillRect/>
          </a:stretch>
        </p:blipFill>
        <p:spPr bwMode="auto">
          <a:xfrm>
            <a:off x="5508104" y="267494"/>
            <a:ext cx="1639954" cy="720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71600" y="3867894"/>
            <a:ext cx="55131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u="sng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https://teachstatkonkurs.ru/</a:t>
            </a:r>
            <a:endParaRPr lang="ru-RU" sz="3600" i="1" u="sng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915566"/>
            <a:ext cx="7272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4070"/>
                </a:solidFill>
                <a:latin typeface="Calibri" pitchFamily="34" charset="0"/>
                <a:cs typeface="Calibri" pitchFamily="34" charset="0"/>
              </a:rPr>
              <a:t>«Низкая вероятность  не означает нулевую»</a:t>
            </a:r>
            <a:endParaRPr lang="ru-RU" sz="4000" b="1" i="1" dirty="0">
              <a:solidFill>
                <a:srgbClr val="00407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64088" y="2787774"/>
            <a:ext cx="3168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err="1" smtClean="0">
                <a:solidFill>
                  <a:srgbClr val="004070"/>
                </a:solidFill>
                <a:latin typeface="Calibri" pitchFamily="34" charset="0"/>
                <a:cs typeface="Calibri" pitchFamily="34" charset="0"/>
              </a:rPr>
              <a:t>Токучи</a:t>
            </a:r>
            <a:r>
              <a:rPr lang="ru-RU" b="1" i="1" dirty="0" smtClean="0">
                <a:solidFill>
                  <a:srgbClr val="00407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i="1" dirty="0" err="1" smtClean="0">
                <a:solidFill>
                  <a:srgbClr val="004070"/>
                </a:solidFill>
                <a:latin typeface="Calibri" pitchFamily="34" charset="0"/>
                <a:cs typeface="Calibri" pitchFamily="34" charset="0"/>
              </a:rPr>
              <a:t>Тоа</a:t>
            </a:r>
            <a:r>
              <a:rPr lang="ru-RU" b="1" i="1" dirty="0" smtClean="0">
                <a:solidFill>
                  <a:srgbClr val="004070"/>
                </a:solidFill>
                <a:latin typeface="Calibri" pitchFamily="34" charset="0"/>
                <a:cs typeface="Calibri" pitchFamily="34" charset="0"/>
              </a:rPr>
              <a:t>, персонаж японского мультфильма «Один на вылет»</a:t>
            </a:r>
            <a:endParaRPr lang="ru-RU" b="1" i="1" dirty="0">
              <a:solidFill>
                <a:srgbClr val="00407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banner2.cleanpng.com/20200504/foh/transparent-cartoon-behavior-5eafd9c69f32d0.46029243158858285465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banner2.cleanpng.com/20200504/foh/transparent-cartoon-behavior-5eafd9c69f32d0.46029243158858285465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55576" y="3867894"/>
            <a:ext cx="7272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algn="ctr"/>
            <a:r>
              <a:rPr lang="ru-RU" sz="32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Пробуждение интереса к обучению</a:t>
            </a:r>
            <a:endParaRPr lang="ru-RU" sz="3200" b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Пятно 1 5"/>
          <p:cNvSpPr/>
          <p:nvPr/>
        </p:nvSpPr>
        <p:spPr>
          <a:xfrm rot="20437226">
            <a:off x="487360" y="1201516"/>
            <a:ext cx="1948920" cy="132023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latin typeface="Calibri" pitchFamily="34" charset="0"/>
                <a:cs typeface="Calibri" pitchFamily="34" charset="0"/>
              </a:rPr>
              <a:t>ФАКТЫ</a:t>
            </a:r>
            <a:endParaRPr lang="ru-RU" sz="1600" b="1" i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62" name="Picture 2" descr="C:\Users\popol\Downloads\2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843558"/>
            <a:ext cx="4092774" cy="3113702"/>
          </a:xfrm>
          <a:prstGeom prst="rect">
            <a:avLst/>
          </a:prstGeom>
          <a:noFill/>
        </p:spPr>
      </p:pic>
      <p:sp>
        <p:nvSpPr>
          <p:cNvPr id="8" name="Пятно 1 7"/>
          <p:cNvSpPr/>
          <p:nvPr/>
        </p:nvSpPr>
        <p:spPr>
          <a:xfrm rot="20942941">
            <a:off x="5437037" y="141184"/>
            <a:ext cx="3396316" cy="185167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latin typeface="Calibri" pitchFamily="34" charset="0"/>
                <a:cs typeface="Calibri" pitchFamily="34" charset="0"/>
              </a:rPr>
              <a:t>ЗАДАЧИ ИЗ РЕАЛЬНОЙ ЖИЗНИ</a:t>
            </a:r>
            <a:endParaRPr lang="ru-RU" sz="16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Пятно 1 9"/>
          <p:cNvSpPr/>
          <p:nvPr/>
        </p:nvSpPr>
        <p:spPr>
          <a:xfrm rot="622904">
            <a:off x="5399863" y="2219041"/>
            <a:ext cx="3414911" cy="1506453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latin typeface="Calibri" pitchFamily="34" charset="0"/>
                <a:cs typeface="Calibri" pitchFamily="34" charset="0"/>
              </a:rPr>
              <a:t>МЕЖПРЕДМЕТНЫЕ СВЯЗИ</a:t>
            </a:r>
            <a:endParaRPr lang="ru-RU" sz="1600" b="1" i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animBg="1"/>
      <p:bldP spid="8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1547664" y="1203598"/>
          <a:ext cx="6025876" cy="3367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75656" y="267494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Перспективы применения знаний, полученных при изучении курса «Вероятность и статистика»</a:t>
            </a:r>
            <a:endParaRPr lang="ru-RU" sz="2400" b="1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267494"/>
            <a:ext cx="6408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Видеоролик «Гимназия в цифрах»</a:t>
            </a:r>
            <a:endParaRPr lang="ru-RU" sz="2400" b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9001" r="8865"/>
          <a:stretch>
            <a:fillRect/>
          </a:stretch>
        </p:blipFill>
        <p:spPr bwMode="auto">
          <a:xfrm>
            <a:off x="1907704" y="843558"/>
            <a:ext cx="5256584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Новый учебный год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-956642"/>
            <a:ext cx="9217024" cy="6912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63888" y="915566"/>
            <a:ext cx="4680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245794"/>
                </a:solidFill>
                <a:latin typeface="Calibri" pitchFamily="34" charset="0"/>
                <a:cs typeface="Calibri" pitchFamily="34" charset="0"/>
              </a:rPr>
              <a:t>В среднем за всю жизнь на сон мы тратим 26 лет</a:t>
            </a:r>
            <a:endParaRPr lang="ru-RU" sz="2000" b="1" dirty="0">
              <a:solidFill>
                <a:srgbClr val="245794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62"/>
          <a:stretch>
            <a:fillRect/>
          </a:stretch>
        </p:blipFill>
        <p:spPr>
          <a:xfrm>
            <a:off x="611560" y="987574"/>
            <a:ext cx="2448271" cy="18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475656" y="267494"/>
            <a:ext cx="6408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Актуализации опорных знаний</a:t>
            </a:r>
            <a:endParaRPr lang="ru-RU" sz="2400" b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1563638"/>
            <a:ext cx="475252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6700" algn="just"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245794"/>
                </a:solidFill>
                <a:latin typeface="Calibri" pitchFamily="34" charset="0"/>
                <a:cs typeface="Calibri" pitchFamily="34" charset="0"/>
              </a:rPr>
              <a:t>Средняя продолжительность жизни в России составляет 72,8 года;</a:t>
            </a:r>
          </a:p>
          <a:p>
            <a:pPr indent="266700" algn="just"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245794"/>
                </a:solidFill>
                <a:latin typeface="Calibri" pitchFamily="34" charset="0"/>
                <a:cs typeface="Calibri" pitchFamily="34" charset="0"/>
              </a:rPr>
              <a:t>Средняя продолжительность сна в России составляет 8 часов 43 минуты (≈ 8,717 часа).</a:t>
            </a:r>
          </a:p>
          <a:p>
            <a:pPr indent="266700" algn="just"/>
            <a:r>
              <a:rPr lang="ru-RU" sz="1400" dirty="0" smtClean="0">
                <a:solidFill>
                  <a:srgbClr val="245794"/>
                </a:solidFill>
                <a:latin typeface="Calibri" pitchFamily="34" charset="0"/>
                <a:cs typeface="Calibri" pitchFamily="34" charset="0"/>
              </a:rPr>
              <a:t>Итого: 8,717 </a:t>
            </a:r>
            <a:r>
              <a:rPr lang="ru-RU" sz="1400" dirty="0" err="1" smtClean="0">
                <a:solidFill>
                  <a:srgbClr val="245794"/>
                </a:solidFill>
                <a:latin typeface="Calibri" pitchFamily="34" charset="0"/>
                <a:cs typeface="Calibri" pitchFamily="34" charset="0"/>
              </a:rPr>
              <a:t>х</a:t>
            </a:r>
            <a:r>
              <a:rPr lang="ru-RU" sz="1400" dirty="0" smtClean="0">
                <a:solidFill>
                  <a:srgbClr val="245794"/>
                </a:solidFill>
                <a:latin typeface="Calibri" pitchFamily="34" charset="0"/>
                <a:cs typeface="Calibri" pitchFamily="34" charset="0"/>
              </a:rPr>
              <a:t> 365 : 72,8 ≈ 26</a:t>
            </a:r>
            <a:endParaRPr lang="ru-RU" sz="1400" dirty="0">
              <a:solidFill>
                <a:srgbClr val="245794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 descr="https://1gai.ru/uploads/posts/2021-02/1613462491_884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859782"/>
            <a:ext cx="2315790" cy="18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563888" y="2931790"/>
            <a:ext cx="46805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245794"/>
                </a:solidFill>
                <a:latin typeface="Calibri" pitchFamily="34" charset="0"/>
                <a:cs typeface="Calibri" pitchFamily="34" charset="0"/>
              </a:rPr>
              <a:t>Четверг – самый распространенный день недели для рождения ребенка (15,8%). Наименее популярный день – суббота (10%)</a:t>
            </a:r>
            <a:endParaRPr lang="ru-RU" sz="2000" b="1" dirty="0">
              <a:solidFill>
                <a:srgbClr val="24579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5896" y="4299942"/>
            <a:ext cx="37804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1400" dirty="0" smtClean="0">
                <a:solidFill>
                  <a:srgbClr val="245794"/>
                </a:solidFill>
                <a:latin typeface="Calibri" pitchFamily="34" charset="0"/>
                <a:cs typeface="Calibri" pitchFamily="34" charset="0"/>
              </a:rPr>
              <a:t>Источник: Сайт ГТРК Курской области, 2021 год</a:t>
            </a:r>
            <a:endParaRPr lang="ru-RU" sz="1400" dirty="0">
              <a:solidFill>
                <a:srgbClr val="245794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91630"/>
            <a:ext cx="7790334" cy="2313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339752" y="3867894"/>
            <a:ext cx="46923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https://miso.hse.ru/ktomi/</a:t>
            </a:r>
            <a:endParaRPr lang="ru-RU" sz="32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67494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Национальный исследовательский университет «Высшая школа экономики» (НИУ ВШЭ) </a:t>
            </a:r>
          </a:p>
          <a:p>
            <a:pPr algn="ctr"/>
            <a:r>
              <a:rPr lang="ru-RU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Общероссийская общественная организация </a:t>
            </a:r>
          </a:p>
          <a:p>
            <a:pPr algn="ctr"/>
            <a:r>
              <a:rPr lang="ru-RU" b="1" dirty="0" smtClean="0">
                <a:solidFill>
                  <a:srgbClr val="1F497D"/>
                </a:solidFill>
                <a:latin typeface="Calibri" pitchFamily="34" charset="0"/>
                <a:cs typeface="Calibri" pitchFamily="34" charset="0"/>
              </a:rPr>
              <a:t>«Российская ассоциация статистиков»</a:t>
            </a:r>
            <a:endParaRPr lang="ru-RU" b="1" dirty="0">
              <a:solidFill>
                <a:srgbClr val="1F497D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1e7363d2eb831915aa7b96d5c8b9e9c2a8b1b"/>
</p:tagLst>
</file>

<file path=ppt/theme/theme1.xml><?xml version="1.0" encoding="utf-8"?>
<a:theme xmlns:a="http://schemas.openxmlformats.org/drawingml/2006/main" name="Тема Office">
  <a:themeElements>
    <a:clrScheme name="Другая 1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53734"/>
      </a:hlink>
      <a:folHlink>
        <a:srgbClr val="F2DCDB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6017</TotalTime>
  <Words>1735</Words>
  <Application>Microsoft Office PowerPoint</Application>
  <PresentationFormat>Экран (16:9)</PresentationFormat>
  <Paragraphs>188</Paragraphs>
  <Slides>39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3" baseType="lpstr">
      <vt:lpstr>Times New Roman</vt:lpstr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Решетникова Н.В.</cp:lastModifiedBy>
  <cp:revision>353</cp:revision>
  <dcterms:created xsi:type="dcterms:W3CDTF">2013-08-23T08:38:35Z</dcterms:created>
  <dcterms:modified xsi:type="dcterms:W3CDTF">2026-01-22T08:35:08Z</dcterms:modified>
</cp:coreProperties>
</file>