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70" r:id="rId2"/>
    <p:sldId id="269" r:id="rId3"/>
    <p:sldId id="287" r:id="rId4"/>
    <p:sldId id="288" r:id="rId5"/>
    <p:sldId id="289" r:id="rId6"/>
    <p:sldId id="290" r:id="rId7"/>
    <p:sldId id="291" r:id="rId8"/>
    <p:sldId id="317" r:id="rId9"/>
    <p:sldId id="318" r:id="rId10"/>
    <p:sldId id="292" r:id="rId11"/>
    <p:sldId id="293" r:id="rId12"/>
    <p:sldId id="294" r:id="rId13"/>
    <p:sldId id="295" r:id="rId14"/>
    <p:sldId id="319" r:id="rId15"/>
    <p:sldId id="320" r:id="rId16"/>
    <p:sldId id="321" r:id="rId17"/>
    <p:sldId id="322" r:id="rId18"/>
    <p:sldId id="297" r:id="rId19"/>
    <p:sldId id="298" r:id="rId20"/>
    <p:sldId id="299" r:id="rId21"/>
    <p:sldId id="301" r:id="rId22"/>
    <p:sldId id="300" r:id="rId23"/>
    <p:sldId id="323" r:id="rId24"/>
    <p:sldId id="302" r:id="rId25"/>
    <p:sldId id="303" r:id="rId26"/>
    <p:sldId id="305" r:id="rId27"/>
    <p:sldId id="307" r:id="rId28"/>
    <p:sldId id="313" r:id="rId29"/>
    <p:sldId id="314" r:id="rId30"/>
  </p:sldIdLst>
  <p:sldSz cx="9144000" cy="5143500" type="screen16x9"/>
  <p:notesSz cx="6858000" cy="9144000"/>
  <p:custDataLst>
    <p:tags r:id="rId32"/>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070"/>
    <a:srgbClr val="005696"/>
    <a:srgbClr val="005DA2"/>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634" y="-82"/>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C21E27-F145-493C-A201-7F08BA9DC4F5}" type="datetimeFigureOut">
              <a:rPr lang="ru-RU" smtClean="0"/>
              <a:pPr/>
              <a:t>11.12.2025</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F380EE-BC83-4E1E-900A-B9E0C2884356}"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7887D9F-87EE-42CF-A66B-146662F6D3FD}" type="datetimeFigureOut">
              <a:rPr lang="ru-RU" smtClean="0"/>
              <a:pPr/>
              <a:t>11.12.2025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77304C-43C6-4DDA-850B-349297FA5EEA}" type="slidenum">
              <a:rPr lang="ru-RU" smtClean="0"/>
              <a:pPr/>
              <a:t>‹#›</a:t>
            </a:fld>
            <a:endParaRPr lang="ru-RU"/>
          </a:p>
        </p:txBody>
      </p:sp>
    </p:spTree>
    <p:extLst>
      <p:ext uri="{BB962C8B-B14F-4D97-AF65-F5344CB8AC3E}">
        <p14:creationId xmlns="" xmlns:p14="http://schemas.microsoft.com/office/powerpoint/2010/main" val="124900699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887D9F-87EE-42CF-A66B-146662F6D3FD}" type="datetimeFigureOut">
              <a:rPr lang="ru-RU" smtClean="0"/>
              <a:pPr/>
              <a:t>11.12.2025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77304C-43C6-4DDA-850B-349297FA5EEA}" type="slidenum">
              <a:rPr lang="ru-RU" smtClean="0"/>
              <a:pPr/>
              <a:t>‹#›</a:t>
            </a:fld>
            <a:endParaRPr lang="ru-RU"/>
          </a:p>
        </p:txBody>
      </p:sp>
    </p:spTree>
    <p:extLst>
      <p:ext uri="{BB962C8B-B14F-4D97-AF65-F5344CB8AC3E}">
        <p14:creationId xmlns="" xmlns:p14="http://schemas.microsoft.com/office/powerpoint/2010/main" val="2308063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887D9F-87EE-42CF-A66B-146662F6D3FD}" type="datetimeFigureOut">
              <a:rPr lang="ru-RU" smtClean="0"/>
              <a:pPr/>
              <a:t>11.12.2025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77304C-43C6-4DDA-850B-349297FA5EEA}" type="slidenum">
              <a:rPr lang="ru-RU" smtClean="0"/>
              <a:pPr/>
              <a:t>‹#›</a:t>
            </a:fld>
            <a:endParaRPr lang="ru-RU"/>
          </a:p>
        </p:txBody>
      </p:sp>
    </p:spTree>
    <p:extLst>
      <p:ext uri="{BB962C8B-B14F-4D97-AF65-F5344CB8AC3E}">
        <p14:creationId xmlns="" xmlns:p14="http://schemas.microsoft.com/office/powerpoint/2010/main" val="4113793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887D9F-87EE-42CF-A66B-146662F6D3FD}" type="datetimeFigureOut">
              <a:rPr lang="ru-RU" smtClean="0"/>
              <a:pPr/>
              <a:t>11.12.2025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77304C-43C6-4DDA-850B-349297FA5EEA}" type="slidenum">
              <a:rPr lang="ru-RU" smtClean="0"/>
              <a:pPr/>
              <a:t>‹#›</a:t>
            </a:fld>
            <a:endParaRPr lang="ru-RU"/>
          </a:p>
        </p:txBody>
      </p:sp>
    </p:spTree>
    <p:extLst>
      <p:ext uri="{BB962C8B-B14F-4D97-AF65-F5344CB8AC3E}">
        <p14:creationId xmlns="" xmlns:p14="http://schemas.microsoft.com/office/powerpoint/2010/main" val="23002249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7887D9F-87EE-42CF-A66B-146662F6D3FD}" type="datetimeFigureOut">
              <a:rPr lang="ru-RU" smtClean="0"/>
              <a:pPr/>
              <a:t>11.12.2025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77304C-43C6-4DDA-850B-349297FA5EEA}" type="slidenum">
              <a:rPr lang="ru-RU" smtClean="0"/>
              <a:pPr/>
              <a:t>‹#›</a:t>
            </a:fld>
            <a:endParaRPr lang="ru-RU"/>
          </a:p>
        </p:txBody>
      </p:sp>
    </p:spTree>
    <p:extLst>
      <p:ext uri="{BB962C8B-B14F-4D97-AF65-F5344CB8AC3E}">
        <p14:creationId xmlns="" xmlns:p14="http://schemas.microsoft.com/office/powerpoint/2010/main" val="711171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7887D9F-87EE-42CF-A66B-146662F6D3FD}" type="datetimeFigureOut">
              <a:rPr lang="ru-RU" smtClean="0"/>
              <a:pPr/>
              <a:t>11.12.2025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77304C-43C6-4DDA-850B-349297FA5EEA}" type="slidenum">
              <a:rPr lang="ru-RU" smtClean="0"/>
              <a:pPr/>
              <a:t>‹#›</a:t>
            </a:fld>
            <a:endParaRPr lang="ru-RU"/>
          </a:p>
        </p:txBody>
      </p:sp>
    </p:spTree>
    <p:extLst>
      <p:ext uri="{BB962C8B-B14F-4D97-AF65-F5344CB8AC3E}">
        <p14:creationId xmlns="" xmlns:p14="http://schemas.microsoft.com/office/powerpoint/2010/main" val="2154783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7887D9F-87EE-42CF-A66B-146662F6D3FD}" type="datetimeFigureOut">
              <a:rPr lang="ru-RU" smtClean="0"/>
              <a:pPr/>
              <a:t>11.12.2025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977304C-43C6-4DDA-850B-349297FA5EEA}" type="slidenum">
              <a:rPr lang="ru-RU" smtClean="0"/>
              <a:pPr/>
              <a:t>‹#›</a:t>
            </a:fld>
            <a:endParaRPr lang="ru-RU"/>
          </a:p>
        </p:txBody>
      </p:sp>
    </p:spTree>
    <p:extLst>
      <p:ext uri="{BB962C8B-B14F-4D97-AF65-F5344CB8AC3E}">
        <p14:creationId xmlns="" xmlns:p14="http://schemas.microsoft.com/office/powerpoint/2010/main" val="3760649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7887D9F-87EE-42CF-A66B-146662F6D3FD}" type="datetimeFigureOut">
              <a:rPr lang="ru-RU" smtClean="0"/>
              <a:pPr/>
              <a:t>11.12.2025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977304C-43C6-4DDA-850B-349297FA5EEA}" type="slidenum">
              <a:rPr lang="ru-RU" smtClean="0"/>
              <a:pPr/>
              <a:t>‹#›</a:t>
            </a:fld>
            <a:endParaRPr lang="ru-RU"/>
          </a:p>
        </p:txBody>
      </p:sp>
    </p:spTree>
    <p:extLst>
      <p:ext uri="{BB962C8B-B14F-4D97-AF65-F5344CB8AC3E}">
        <p14:creationId xmlns="" xmlns:p14="http://schemas.microsoft.com/office/powerpoint/2010/main" val="390896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7887D9F-87EE-42CF-A66B-146662F6D3FD}" type="datetimeFigureOut">
              <a:rPr lang="ru-RU" smtClean="0"/>
              <a:pPr/>
              <a:t>11.12.2025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977304C-43C6-4DDA-850B-349297FA5EEA}" type="slidenum">
              <a:rPr lang="ru-RU" smtClean="0"/>
              <a:pPr/>
              <a:t>‹#›</a:t>
            </a:fld>
            <a:endParaRPr lang="ru-RU"/>
          </a:p>
        </p:txBody>
      </p:sp>
    </p:spTree>
    <p:extLst>
      <p:ext uri="{BB962C8B-B14F-4D97-AF65-F5344CB8AC3E}">
        <p14:creationId xmlns="" xmlns:p14="http://schemas.microsoft.com/office/powerpoint/2010/main" val="2084117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7887D9F-87EE-42CF-A66B-146662F6D3FD}" type="datetimeFigureOut">
              <a:rPr lang="ru-RU" smtClean="0"/>
              <a:pPr/>
              <a:t>11.12.2025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77304C-43C6-4DDA-850B-349297FA5EEA}" type="slidenum">
              <a:rPr lang="ru-RU" smtClean="0"/>
              <a:pPr/>
              <a:t>‹#›</a:t>
            </a:fld>
            <a:endParaRPr lang="ru-RU"/>
          </a:p>
        </p:txBody>
      </p:sp>
    </p:spTree>
    <p:extLst>
      <p:ext uri="{BB962C8B-B14F-4D97-AF65-F5344CB8AC3E}">
        <p14:creationId xmlns="" xmlns:p14="http://schemas.microsoft.com/office/powerpoint/2010/main" val="3163343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7887D9F-87EE-42CF-A66B-146662F6D3FD}" type="datetimeFigureOut">
              <a:rPr lang="ru-RU" smtClean="0"/>
              <a:pPr/>
              <a:t>11.12.2025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77304C-43C6-4DDA-850B-349297FA5EEA}" type="slidenum">
              <a:rPr lang="ru-RU" smtClean="0"/>
              <a:pPr/>
              <a:t>‹#›</a:t>
            </a:fld>
            <a:endParaRPr lang="ru-RU"/>
          </a:p>
        </p:txBody>
      </p:sp>
    </p:spTree>
    <p:extLst>
      <p:ext uri="{BB962C8B-B14F-4D97-AF65-F5344CB8AC3E}">
        <p14:creationId xmlns="" xmlns:p14="http://schemas.microsoft.com/office/powerpoint/2010/main" val="1374575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7887D9F-87EE-42CF-A66B-146662F6D3FD}" type="datetimeFigureOut">
              <a:rPr lang="ru-RU" smtClean="0"/>
              <a:pPr/>
              <a:t>11.12.2025</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977304C-43C6-4DDA-850B-349297FA5EEA}" type="slidenum">
              <a:rPr lang="ru-RU" smtClean="0"/>
              <a:pPr/>
              <a:t>‹#›</a:t>
            </a:fld>
            <a:endParaRPr lang="ru-RU"/>
          </a:p>
        </p:txBody>
      </p:sp>
    </p:spTree>
    <p:extLst>
      <p:ext uri="{BB962C8B-B14F-4D97-AF65-F5344CB8AC3E}">
        <p14:creationId xmlns="" xmlns:p14="http://schemas.microsoft.com/office/powerpoint/2010/main" val="1161762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5.png"/><Relationship Id="rId4"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683568" y="1059582"/>
            <a:ext cx="7776864" cy="1938992"/>
          </a:xfrm>
          <a:prstGeom prst="rect">
            <a:avLst/>
          </a:prstGeom>
        </p:spPr>
        <p:txBody>
          <a:bodyPr wrap="square">
            <a:spAutoFit/>
          </a:bodyPr>
          <a:lstStyle/>
          <a:p>
            <a:pPr algn="just"/>
            <a:r>
              <a:rPr lang="ru-RU" sz="4000" b="1" i="1" dirty="0" smtClean="0">
                <a:solidFill>
                  <a:srgbClr val="004070"/>
                </a:solidFill>
              </a:rPr>
              <a:t>«Человек — существо азартное. Хорошего ему мало. Ему подавай самое лучшее»</a:t>
            </a:r>
            <a:endParaRPr lang="ru-RU" sz="4000" b="1" i="1" dirty="0">
              <a:solidFill>
                <a:srgbClr val="004070"/>
              </a:solidFill>
            </a:endParaRPr>
          </a:p>
        </p:txBody>
      </p:sp>
      <p:sp>
        <p:nvSpPr>
          <p:cNvPr id="5" name="Прямоугольник 4"/>
          <p:cNvSpPr/>
          <p:nvPr/>
        </p:nvSpPr>
        <p:spPr>
          <a:xfrm>
            <a:off x="4860032" y="2931790"/>
            <a:ext cx="3600400" cy="1323439"/>
          </a:xfrm>
          <a:prstGeom prst="rect">
            <a:avLst/>
          </a:prstGeom>
        </p:spPr>
        <p:txBody>
          <a:bodyPr wrap="square">
            <a:spAutoFit/>
          </a:bodyPr>
          <a:lstStyle/>
          <a:p>
            <a:endParaRPr lang="ru-RU" sz="2000" b="1" i="1" dirty="0" smtClean="0">
              <a:solidFill>
                <a:srgbClr val="004070"/>
              </a:solidFill>
            </a:endParaRPr>
          </a:p>
          <a:p>
            <a:r>
              <a:rPr lang="ru-RU" sz="2000" b="1" i="1" dirty="0" err="1" smtClean="0">
                <a:solidFill>
                  <a:srgbClr val="004070"/>
                </a:solidFill>
              </a:rPr>
              <a:t>Чарлз</a:t>
            </a:r>
            <a:r>
              <a:rPr lang="ru-RU" sz="2000" b="1" i="1" dirty="0" smtClean="0">
                <a:solidFill>
                  <a:srgbClr val="004070"/>
                </a:solidFill>
              </a:rPr>
              <a:t> </a:t>
            </a:r>
            <a:r>
              <a:rPr lang="ru-RU" sz="2000" b="1" i="1" dirty="0" err="1" smtClean="0">
                <a:solidFill>
                  <a:srgbClr val="004070"/>
                </a:solidFill>
              </a:rPr>
              <a:t>Лэм</a:t>
            </a:r>
            <a:r>
              <a:rPr lang="ru-RU" sz="2000" b="1" i="1" dirty="0" smtClean="0">
                <a:solidFill>
                  <a:srgbClr val="004070"/>
                </a:solidFill>
              </a:rPr>
              <a:t>, </a:t>
            </a:r>
            <a:r>
              <a:rPr lang="ru-RU" sz="2000" i="1" dirty="0" smtClean="0">
                <a:solidFill>
                  <a:srgbClr val="004070"/>
                </a:solidFill>
              </a:rPr>
              <a:t>английский поэт, публицист и литературный критик эпохи романтизма</a:t>
            </a:r>
            <a:endParaRPr lang="ru-RU" sz="2000" i="1" dirty="0">
              <a:solidFill>
                <a:srgbClr val="00407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3" name="Заголовок 1"/>
          <p:cNvSpPr txBox="1">
            <a:spLocks/>
          </p:cNvSpPr>
          <p:nvPr/>
        </p:nvSpPr>
        <p:spPr>
          <a:xfrm>
            <a:off x="1259632" y="339502"/>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4" name="Прямоугольник 3"/>
          <p:cNvSpPr/>
          <p:nvPr/>
        </p:nvSpPr>
        <p:spPr>
          <a:xfrm>
            <a:off x="755576" y="987574"/>
            <a:ext cx="7704856" cy="830997"/>
          </a:xfrm>
          <a:prstGeom prst="rect">
            <a:avLst/>
          </a:prstGeom>
        </p:spPr>
        <p:txBody>
          <a:bodyPr wrap="square">
            <a:spAutoFit/>
          </a:bodyPr>
          <a:lstStyle/>
          <a:p>
            <a:pPr algn="ctr"/>
            <a:r>
              <a:rPr lang="ru-RU" sz="2400" b="1" i="1" dirty="0" smtClean="0">
                <a:solidFill>
                  <a:schemeClr val="accent1">
                    <a:lumMod val="50000"/>
                  </a:schemeClr>
                </a:solidFill>
              </a:rPr>
              <a:t>Для решения задач с несколькими подбрасываниями можно использовать несколько способов:</a:t>
            </a:r>
            <a:endParaRPr lang="ru-RU" sz="2400" b="1" i="1" dirty="0">
              <a:solidFill>
                <a:schemeClr val="accent1">
                  <a:lumMod val="50000"/>
                </a:schemeClr>
              </a:solidFill>
            </a:endParaRPr>
          </a:p>
        </p:txBody>
      </p:sp>
      <p:sp>
        <p:nvSpPr>
          <p:cNvPr id="5" name="Прямоугольник 4"/>
          <p:cNvSpPr/>
          <p:nvPr/>
        </p:nvSpPr>
        <p:spPr>
          <a:xfrm>
            <a:off x="827584" y="1995686"/>
            <a:ext cx="7416824" cy="830997"/>
          </a:xfrm>
          <a:prstGeom prst="rect">
            <a:avLst/>
          </a:prstGeom>
        </p:spPr>
        <p:txBody>
          <a:bodyPr wrap="square">
            <a:spAutoFit/>
          </a:bodyPr>
          <a:lstStyle/>
          <a:p>
            <a:pPr algn="just">
              <a:buFont typeface="Wingdings" pitchFamily="2" charset="2"/>
              <a:buChar char="ü"/>
            </a:pPr>
            <a:r>
              <a:rPr lang="ru-RU" sz="2400" dirty="0" smtClean="0">
                <a:solidFill>
                  <a:schemeClr val="accent1">
                    <a:lumMod val="50000"/>
                  </a:schemeClr>
                </a:solidFill>
              </a:rPr>
              <a:t>Перебор подходящих вариантов, если их небольшое количество;</a:t>
            </a:r>
            <a:endParaRPr lang="ru-RU" sz="2400" dirty="0">
              <a:solidFill>
                <a:schemeClr val="accent1">
                  <a:lumMod val="50000"/>
                </a:schemeClr>
              </a:solidFill>
            </a:endParaRPr>
          </a:p>
        </p:txBody>
      </p:sp>
      <p:sp>
        <p:nvSpPr>
          <p:cNvPr id="6" name="Прямоугольник 5"/>
          <p:cNvSpPr/>
          <p:nvPr/>
        </p:nvSpPr>
        <p:spPr>
          <a:xfrm>
            <a:off x="827584" y="2859782"/>
            <a:ext cx="7488832" cy="830997"/>
          </a:xfrm>
          <a:prstGeom prst="rect">
            <a:avLst/>
          </a:prstGeom>
        </p:spPr>
        <p:txBody>
          <a:bodyPr wrap="square">
            <a:spAutoFit/>
          </a:bodyPr>
          <a:lstStyle/>
          <a:p>
            <a:pPr algn="just">
              <a:buFont typeface="Wingdings" pitchFamily="2" charset="2"/>
              <a:buChar char="ü"/>
            </a:pPr>
            <a:r>
              <a:rPr lang="ru-RU" sz="2400" dirty="0" smtClean="0">
                <a:solidFill>
                  <a:schemeClr val="accent1">
                    <a:lumMod val="50000"/>
                  </a:schemeClr>
                </a:solidFill>
              </a:rPr>
              <a:t>Работа по формулам умножения и сложения вероятностей;</a:t>
            </a:r>
            <a:endParaRPr lang="ru-RU" sz="2400" dirty="0">
              <a:solidFill>
                <a:schemeClr val="accent1">
                  <a:lumMod val="50000"/>
                </a:schemeClr>
              </a:solidFill>
            </a:endParaRPr>
          </a:p>
        </p:txBody>
      </p:sp>
      <p:sp>
        <p:nvSpPr>
          <p:cNvPr id="7" name="Прямоугольник 6"/>
          <p:cNvSpPr/>
          <p:nvPr/>
        </p:nvSpPr>
        <p:spPr>
          <a:xfrm>
            <a:off x="827584" y="3795886"/>
            <a:ext cx="6277575" cy="461665"/>
          </a:xfrm>
          <a:prstGeom prst="rect">
            <a:avLst/>
          </a:prstGeom>
        </p:spPr>
        <p:txBody>
          <a:bodyPr wrap="square">
            <a:spAutoFit/>
          </a:bodyPr>
          <a:lstStyle/>
          <a:p>
            <a:pPr algn="just">
              <a:buFont typeface="Wingdings" pitchFamily="2" charset="2"/>
              <a:buChar char="ü"/>
            </a:pPr>
            <a:r>
              <a:rPr lang="ru-RU" sz="2400" dirty="0" smtClean="0">
                <a:solidFill>
                  <a:schemeClr val="accent1">
                    <a:lumMod val="50000"/>
                  </a:schemeClr>
                </a:solidFill>
              </a:rPr>
              <a:t>Визуализация с помощью таблицы.</a:t>
            </a:r>
            <a:endParaRPr lang="ru-RU" sz="2400" dirty="0">
              <a:solidFill>
                <a:schemeClr val="accent1">
                  <a:lumMod val="50000"/>
                </a:schemeClr>
              </a:solidFill>
            </a:endParaRPr>
          </a:p>
        </p:txBody>
      </p:sp>
      <p:pic>
        <p:nvPicPr>
          <p:cNvPr id="9" name="Picture 1"/>
          <p:cNvPicPr>
            <a:picLocks noChangeAspect="1" noChangeArrowheads="1"/>
          </p:cNvPicPr>
          <p:nvPr/>
        </p:nvPicPr>
        <p:blipFill>
          <a:blip r:embed="rId3" cstate="print"/>
          <a:srcRect/>
          <a:stretch>
            <a:fillRect/>
          </a:stretch>
        </p:blipFill>
        <p:spPr bwMode="auto">
          <a:xfrm rot="5400000">
            <a:off x="7669446" y="3434744"/>
            <a:ext cx="861732" cy="1440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3" name="Заголовок 1"/>
          <p:cNvSpPr txBox="1">
            <a:spLocks/>
          </p:cNvSpPr>
          <p:nvPr/>
        </p:nvSpPr>
        <p:spPr>
          <a:xfrm>
            <a:off x="1259632" y="123478"/>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4" name="Прямоугольник 3"/>
          <p:cNvSpPr/>
          <p:nvPr/>
        </p:nvSpPr>
        <p:spPr>
          <a:xfrm>
            <a:off x="683568" y="627534"/>
            <a:ext cx="7704856" cy="400110"/>
          </a:xfrm>
          <a:prstGeom prst="rect">
            <a:avLst/>
          </a:prstGeom>
        </p:spPr>
        <p:txBody>
          <a:bodyPr wrap="square">
            <a:spAutoFit/>
          </a:bodyPr>
          <a:lstStyle/>
          <a:p>
            <a:pPr algn="ctr"/>
            <a:r>
              <a:rPr lang="ru-RU" sz="2000" b="1" i="1" dirty="0" smtClean="0">
                <a:solidFill>
                  <a:schemeClr val="accent1">
                    <a:lumMod val="50000"/>
                  </a:schemeClr>
                </a:solidFill>
              </a:rPr>
              <a:t>Перебор подходящих вариантов</a:t>
            </a:r>
          </a:p>
        </p:txBody>
      </p:sp>
      <p:sp>
        <p:nvSpPr>
          <p:cNvPr id="5" name="Прямоугольник 4"/>
          <p:cNvSpPr/>
          <p:nvPr/>
        </p:nvSpPr>
        <p:spPr>
          <a:xfrm>
            <a:off x="467544" y="915566"/>
            <a:ext cx="8136904" cy="923330"/>
          </a:xfrm>
          <a:prstGeom prst="rect">
            <a:avLst/>
          </a:prstGeom>
        </p:spPr>
        <p:txBody>
          <a:bodyPr wrap="square">
            <a:spAutoFit/>
          </a:bodyPr>
          <a:lstStyle/>
          <a:p>
            <a:pPr indent="358775" algn="just"/>
            <a:r>
              <a:rPr lang="ru-RU" b="1" i="1" dirty="0" smtClean="0">
                <a:solidFill>
                  <a:schemeClr val="accent1">
                    <a:lumMod val="50000"/>
                  </a:schemeClr>
                </a:solidFill>
              </a:rPr>
              <a:t>Задача №4.</a:t>
            </a:r>
          </a:p>
          <a:p>
            <a:pPr indent="358775" algn="just"/>
            <a:r>
              <a:rPr lang="ru-RU" dirty="0" smtClean="0">
                <a:solidFill>
                  <a:schemeClr val="accent1">
                    <a:lumMod val="50000"/>
                  </a:schemeClr>
                </a:solidFill>
              </a:rPr>
              <a:t>В случайном эксперименте бросают две игральные кости. Найдите вероятность того, что в сумме выпадет 8 очков. Результат округлите до сотых.</a:t>
            </a:r>
            <a:endParaRPr lang="ru-RU" dirty="0">
              <a:solidFill>
                <a:schemeClr val="accent1">
                  <a:lumMod val="50000"/>
                </a:schemeClr>
              </a:solidFill>
            </a:endParaRPr>
          </a:p>
        </p:txBody>
      </p:sp>
      <p:sp>
        <p:nvSpPr>
          <p:cNvPr id="6" name="Прямоугольник 5"/>
          <p:cNvSpPr/>
          <p:nvPr/>
        </p:nvSpPr>
        <p:spPr>
          <a:xfrm>
            <a:off x="395536" y="1851670"/>
            <a:ext cx="8136904" cy="369332"/>
          </a:xfrm>
          <a:prstGeom prst="rect">
            <a:avLst/>
          </a:prstGeom>
        </p:spPr>
        <p:txBody>
          <a:bodyPr wrap="square">
            <a:spAutoFit/>
          </a:bodyPr>
          <a:lstStyle/>
          <a:p>
            <a:pPr indent="358775" algn="just"/>
            <a:r>
              <a:rPr lang="ru-RU" b="1" u="sng" dirty="0" smtClean="0">
                <a:solidFill>
                  <a:schemeClr val="accent1">
                    <a:lumMod val="50000"/>
                  </a:schemeClr>
                </a:solidFill>
              </a:rPr>
              <a:t>Решение:</a:t>
            </a:r>
          </a:p>
        </p:txBody>
      </p:sp>
      <p:pic>
        <p:nvPicPr>
          <p:cNvPr id="8" name="Picture 1"/>
          <p:cNvPicPr>
            <a:picLocks noChangeAspect="1" noChangeArrowheads="1"/>
          </p:cNvPicPr>
          <p:nvPr/>
        </p:nvPicPr>
        <p:blipFill>
          <a:blip r:embed="rId3" cstate="print"/>
          <a:srcRect/>
          <a:stretch>
            <a:fillRect/>
          </a:stretch>
        </p:blipFill>
        <p:spPr bwMode="auto">
          <a:xfrm rot="5400000">
            <a:off x="7669446" y="3506752"/>
            <a:ext cx="861732" cy="1440000"/>
          </a:xfrm>
          <a:prstGeom prst="rect">
            <a:avLst/>
          </a:prstGeom>
          <a:noFill/>
          <a:ln w="9525">
            <a:noFill/>
            <a:miter lim="800000"/>
            <a:headEnd/>
            <a:tailEnd/>
          </a:ln>
          <a:effectLst/>
        </p:spPr>
      </p:pic>
      <p:sp>
        <p:nvSpPr>
          <p:cNvPr id="7" name="Прямоугольник 6"/>
          <p:cNvSpPr/>
          <p:nvPr/>
        </p:nvSpPr>
        <p:spPr>
          <a:xfrm>
            <a:off x="2555776" y="3435846"/>
            <a:ext cx="2789546" cy="369332"/>
          </a:xfrm>
          <a:prstGeom prst="rect">
            <a:avLst/>
          </a:prstGeom>
        </p:spPr>
        <p:txBody>
          <a:bodyPr wrap="none">
            <a:spAutoFit/>
          </a:bodyPr>
          <a:lstStyle/>
          <a:p>
            <a:pPr indent="358775" algn="just"/>
            <a:r>
              <a:rPr lang="ru-RU" dirty="0" smtClean="0">
                <a:solidFill>
                  <a:schemeClr val="accent1">
                    <a:lumMod val="50000"/>
                  </a:schemeClr>
                </a:solidFill>
              </a:rPr>
              <a:t>2+6, 3+5, 4+4, 5+3, 6+2 </a:t>
            </a:r>
          </a:p>
        </p:txBody>
      </p:sp>
      <p:sp>
        <p:nvSpPr>
          <p:cNvPr id="9" name="Прямоугольник 8"/>
          <p:cNvSpPr/>
          <p:nvPr/>
        </p:nvSpPr>
        <p:spPr>
          <a:xfrm>
            <a:off x="395536" y="2499742"/>
            <a:ext cx="8136904" cy="646331"/>
          </a:xfrm>
          <a:prstGeom prst="rect">
            <a:avLst/>
          </a:prstGeom>
        </p:spPr>
        <p:txBody>
          <a:bodyPr wrap="square">
            <a:spAutoFit/>
          </a:bodyPr>
          <a:lstStyle/>
          <a:p>
            <a:pPr indent="358775" algn="just"/>
            <a:r>
              <a:rPr lang="ru-RU" dirty="0" smtClean="0">
                <a:solidFill>
                  <a:schemeClr val="accent1">
                    <a:lumMod val="50000"/>
                  </a:schemeClr>
                </a:solidFill>
              </a:rPr>
              <a:t>Всего исходов может быть 36, так как каждый кубик имеет 6 сторон, и по комбинаторному правилу умножения при двух подбрасываниях получаем 6х6.</a:t>
            </a:r>
          </a:p>
        </p:txBody>
      </p:sp>
      <p:sp>
        <p:nvSpPr>
          <p:cNvPr id="10" name="Прямоугольник 9"/>
          <p:cNvSpPr/>
          <p:nvPr/>
        </p:nvSpPr>
        <p:spPr>
          <a:xfrm>
            <a:off x="395536" y="3075806"/>
            <a:ext cx="8136904" cy="369332"/>
          </a:xfrm>
          <a:prstGeom prst="rect">
            <a:avLst/>
          </a:prstGeom>
        </p:spPr>
        <p:txBody>
          <a:bodyPr wrap="square">
            <a:spAutoFit/>
          </a:bodyPr>
          <a:lstStyle/>
          <a:p>
            <a:pPr indent="358775" algn="just"/>
            <a:r>
              <a:rPr lang="ru-RU" dirty="0" smtClean="0">
                <a:solidFill>
                  <a:schemeClr val="accent1">
                    <a:lumMod val="50000"/>
                  </a:schemeClr>
                </a:solidFill>
              </a:rPr>
              <a:t>Перечислим варианты, которые нам в сумме дают 8 очков:</a:t>
            </a:r>
          </a:p>
        </p:txBody>
      </p:sp>
      <p:sp>
        <p:nvSpPr>
          <p:cNvPr id="11" name="Прямоугольник 10"/>
          <p:cNvSpPr/>
          <p:nvPr/>
        </p:nvSpPr>
        <p:spPr>
          <a:xfrm>
            <a:off x="2771800" y="3795886"/>
            <a:ext cx="1601721" cy="369332"/>
          </a:xfrm>
          <a:prstGeom prst="rect">
            <a:avLst/>
          </a:prstGeom>
        </p:spPr>
        <p:txBody>
          <a:bodyPr wrap="none">
            <a:spAutoFit/>
          </a:bodyPr>
          <a:lstStyle/>
          <a:p>
            <a:pPr indent="358775" algn="just"/>
            <a:r>
              <a:rPr lang="ru-RU" dirty="0" smtClean="0">
                <a:solidFill>
                  <a:schemeClr val="accent1">
                    <a:lumMod val="50000"/>
                  </a:schemeClr>
                </a:solidFill>
              </a:rPr>
              <a:t>P(А) = 5/36</a:t>
            </a:r>
            <a:endParaRPr lang="ru-RU" dirty="0">
              <a:solidFill>
                <a:schemeClr val="accent1">
                  <a:lumMod val="50000"/>
                </a:schemeClr>
              </a:solidFill>
            </a:endParaRPr>
          </a:p>
        </p:txBody>
      </p:sp>
      <p:sp>
        <p:nvSpPr>
          <p:cNvPr id="12" name="Прямоугольник 11"/>
          <p:cNvSpPr/>
          <p:nvPr/>
        </p:nvSpPr>
        <p:spPr>
          <a:xfrm>
            <a:off x="4283968" y="3795886"/>
            <a:ext cx="819455" cy="369332"/>
          </a:xfrm>
          <a:prstGeom prst="rect">
            <a:avLst/>
          </a:prstGeom>
        </p:spPr>
        <p:txBody>
          <a:bodyPr wrap="none">
            <a:spAutoFit/>
          </a:bodyPr>
          <a:lstStyle/>
          <a:p>
            <a:r>
              <a:rPr lang="ru-RU" dirty="0" smtClean="0">
                <a:solidFill>
                  <a:schemeClr val="accent1">
                    <a:lumMod val="50000"/>
                  </a:schemeClr>
                </a:solidFill>
              </a:rPr>
              <a:t>≈ 0,14.</a:t>
            </a:r>
            <a:endParaRPr lang="ru-RU" dirty="0"/>
          </a:p>
        </p:txBody>
      </p:sp>
      <p:sp>
        <p:nvSpPr>
          <p:cNvPr id="13" name="Прямоугольник 12"/>
          <p:cNvSpPr/>
          <p:nvPr/>
        </p:nvSpPr>
        <p:spPr>
          <a:xfrm>
            <a:off x="395536" y="4083918"/>
            <a:ext cx="2664296" cy="369332"/>
          </a:xfrm>
          <a:prstGeom prst="rect">
            <a:avLst/>
          </a:prstGeom>
        </p:spPr>
        <p:txBody>
          <a:bodyPr wrap="square">
            <a:spAutoFit/>
          </a:bodyPr>
          <a:lstStyle/>
          <a:p>
            <a:pPr indent="355600" algn="just"/>
            <a:r>
              <a:rPr lang="ru-RU" dirty="0" smtClean="0">
                <a:solidFill>
                  <a:schemeClr val="accent1">
                    <a:lumMod val="50000"/>
                  </a:schemeClr>
                </a:solidFill>
              </a:rPr>
              <a:t>Ответ: 0,14</a:t>
            </a:r>
            <a:endParaRPr lang="ru-RU" dirty="0"/>
          </a:p>
        </p:txBody>
      </p:sp>
      <p:sp>
        <p:nvSpPr>
          <p:cNvPr id="14" name="Прямоугольник 13"/>
          <p:cNvSpPr/>
          <p:nvPr/>
        </p:nvSpPr>
        <p:spPr>
          <a:xfrm>
            <a:off x="395536" y="2211710"/>
            <a:ext cx="6475747" cy="369332"/>
          </a:xfrm>
          <a:prstGeom prst="rect">
            <a:avLst/>
          </a:prstGeom>
        </p:spPr>
        <p:txBody>
          <a:bodyPr wrap="none">
            <a:spAutoFit/>
          </a:bodyPr>
          <a:lstStyle/>
          <a:p>
            <a:pPr indent="358775" algn="just"/>
            <a:r>
              <a:rPr lang="en-US" dirty="0" smtClean="0">
                <a:solidFill>
                  <a:schemeClr val="accent1">
                    <a:lumMod val="50000"/>
                  </a:schemeClr>
                </a:solidFill>
              </a:rPr>
              <a:t>A</a:t>
            </a:r>
            <a:r>
              <a:rPr lang="ru-RU" dirty="0" smtClean="0">
                <a:solidFill>
                  <a:schemeClr val="accent1">
                    <a:lumMod val="50000"/>
                  </a:schemeClr>
                </a:solidFill>
              </a:rPr>
              <a:t> – в результате двух бросков кости в сумме выпало 8 очков.</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10" grpId="0"/>
      <p:bldP spid="11" grpId="0"/>
      <p:bldP spid="12"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4" name="Заголовок 1"/>
          <p:cNvSpPr txBox="1">
            <a:spLocks/>
          </p:cNvSpPr>
          <p:nvPr/>
        </p:nvSpPr>
        <p:spPr>
          <a:xfrm>
            <a:off x="1259632" y="195486"/>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5" name="Прямоугольник 4"/>
          <p:cNvSpPr/>
          <p:nvPr/>
        </p:nvSpPr>
        <p:spPr>
          <a:xfrm>
            <a:off x="683568" y="699542"/>
            <a:ext cx="7704856" cy="400110"/>
          </a:xfrm>
          <a:prstGeom prst="rect">
            <a:avLst/>
          </a:prstGeom>
        </p:spPr>
        <p:txBody>
          <a:bodyPr wrap="square">
            <a:spAutoFit/>
          </a:bodyPr>
          <a:lstStyle/>
          <a:p>
            <a:pPr algn="ctr"/>
            <a:r>
              <a:rPr lang="ru-RU" sz="2000" b="1" i="1" dirty="0" smtClean="0">
                <a:solidFill>
                  <a:schemeClr val="accent1">
                    <a:lumMod val="50000"/>
                  </a:schemeClr>
                </a:solidFill>
              </a:rPr>
              <a:t>Работа по формулам умножения и сложения вероятностей</a:t>
            </a:r>
          </a:p>
        </p:txBody>
      </p:sp>
      <p:sp>
        <p:nvSpPr>
          <p:cNvPr id="6" name="Прямоугольник 5"/>
          <p:cNvSpPr/>
          <p:nvPr/>
        </p:nvSpPr>
        <p:spPr>
          <a:xfrm>
            <a:off x="467544" y="1059582"/>
            <a:ext cx="8136904" cy="923330"/>
          </a:xfrm>
          <a:prstGeom prst="rect">
            <a:avLst/>
          </a:prstGeom>
        </p:spPr>
        <p:txBody>
          <a:bodyPr wrap="square">
            <a:spAutoFit/>
          </a:bodyPr>
          <a:lstStyle/>
          <a:p>
            <a:pPr indent="358775" algn="just"/>
            <a:r>
              <a:rPr lang="ru-RU" b="1" i="1" dirty="0" smtClean="0">
                <a:solidFill>
                  <a:schemeClr val="accent1">
                    <a:lumMod val="50000"/>
                  </a:schemeClr>
                </a:solidFill>
              </a:rPr>
              <a:t>Задача №5.</a:t>
            </a:r>
          </a:p>
          <a:p>
            <a:pPr indent="358775" algn="just"/>
            <a:r>
              <a:rPr lang="ru-RU" dirty="0" smtClean="0">
                <a:solidFill>
                  <a:schemeClr val="accent1">
                    <a:lumMod val="50000"/>
                  </a:schemeClr>
                </a:solidFill>
              </a:rPr>
              <a:t>Игральную кость бросают два раза. Найдите вероятность того, что выпавшие значения совпадают. Ответ округлите до сотых.</a:t>
            </a:r>
            <a:endParaRPr lang="ru-RU" dirty="0">
              <a:solidFill>
                <a:schemeClr val="accent1">
                  <a:lumMod val="50000"/>
                </a:schemeClr>
              </a:solidFill>
            </a:endParaRPr>
          </a:p>
        </p:txBody>
      </p:sp>
      <p:sp>
        <p:nvSpPr>
          <p:cNvPr id="7" name="Прямоугольник 6"/>
          <p:cNvSpPr/>
          <p:nvPr/>
        </p:nvSpPr>
        <p:spPr>
          <a:xfrm>
            <a:off x="395536" y="3147814"/>
            <a:ext cx="8136904" cy="646331"/>
          </a:xfrm>
          <a:prstGeom prst="rect">
            <a:avLst/>
          </a:prstGeom>
        </p:spPr>
        <p:txBody>
          <a:bodyPr wrap="square">
            <a:spAutoFit/>
          </a:bodyPr>
          <a:lstStyle/>
          <a:p>
            <a:pPr indent="358775" algn="just"/>
            <a:r>
              <a:rPr lang="ru-RU" dirty="0" smtClean="0">
                <a:solidFill>
                  <a:schemeClr val="accent1">
                    <a:lumMod val="50000"/>
                  </a:schemeClr>
                </a:solidFill>
              </a:rPr>
              <a:t>Вероятность выпадения каждой грани кубика 1/6. Вероятность выпадения каждого, указанного выше,  варианта по правилу умножения 1/6 * 1/6 = 1/36. </a:t>
            </a:r>
          </a:p>
        </p:txBody>
      </p:sp>
      <p:pic>
        <p:nvPicPr>
          <p:cNvPr id="9" name="Picture 1"/>
          <p:cNvPicPr>
            <a:picLocks noChangeAspect="1" noChangeArrowheads="1"/>
          </p:cNvPicPr>
          <p:nvPr/>
        </p:nvPicPr>
        <p:blipFill>
          <a:blip r:embed="rId3" cstate="print"/>
          <a:srcRect/>
          <a:stretch>
            <a:fillRect/>
          </a:stretch>
        </p:blipFill>
        <p:spPr bwMode="auto">
          <a:xfrm rot="5400000">
            <a:off x="7669446" y="3434744"/>
            <a:ext cx="861732" cy="1440000"/>
          </a:xfrm>
          <a:prstGeom prst="rect">
            <a:avLst/>
          </a:prstGeom>
          <a:noFill/>
          <a:ln w="9525">
            <a:noFill/>
            <a:miter lim="800000"/>
            <a:headEnd/>
            <a:tailEnd/>
          </a:ln>
          <a:effectLst/>
        </p:spPr>
      </p:pic>
      <p:sp>
        <p:nvSpPr>
          <p:cNvPr id="8" name="Прямоугольник 7"/>
          <p:cNvSpPr/>
          <p:nvPr/>
        </p:nvSpPr>
        <p:spPr>
          <a:xfrm>
            <a:off x="395536" y="1923678"/>
            <a:ext cx="8136904" cy="369332"/>
          </a:xfrm>
          <a:prstGeom prst="rect">
            <a:avLst/>
          </a:prstGeom>
        </p:spPr>
        <p:txBody>
          <a:bodyPr wrap="square">
            <a:spAutoFit/>
          </a:bodyPr>
          <a:lstStyle/>
          <a:p>
            <a:pPr indent="358775" algn="just"/>
            <a:r>
              <a:rPr lang="ru-RU" b="1" u="sng" dirty="0" smtClean="0">
                <a:solidFill>
                  <a:schemeClr val="accent1">
                    <a:lumMod val="50000"/>
                  </a:schemeClr>
                </a:solidFill>
              </a:rPr>
              <a:t>Решение:</a:t>
            </a:r>
          </a:p>
        </p:txBody>
      </p:sp>
      <p:sp>
        <p:nvSpPr>
          <p:cNvPr id="10" name="Прямоугольник 9"/>
          <p:cNvSpPr/>
          <p:nvPr/>
        </p:nvSpPr>
        <p:spPr>
          <a:xfrm>
            <a:off x="395536" y="2283718"/>
            <a:ext cx="6475747" cy="369332"/>
          </a:xfrm>
          <a:prstGeom prst="rect">
            <a:avLst/>
          </a:prstGeom>
        </p:spPr>
        <p:txBody>
          <a:bodyPr wrap="none">
            <a:spAutoFit/>
          </a:bodyPr>
          <a:lstStyle/>
          <a:p>
            <a:pPr indent="358775" algn="just"/>
            <a:r>
              <a:rPr lang="en-US" dirty="0" smtClean="0">
                <a:solidFill>
                  <a:schemeClr val="accent1">
                    <a:lumMod val="50000"/>
                  </a:schemeClr>
                </a:solidFill>
              </a:rPr>
              <a:t>A</a:t>
            </a:r>
            <a:r>
              <a:rPr lang="ru-RU" dirty="0" smtClean="0">
                <a:solidFill>
                  <a:schemeClr val="accent1">
                    <a:lumMod val="50000"/>
                  </a:schemeClr>
                </a:solidFill>
              </a:rPr>
              <a:t> – в результате двух бросков кости в сумме выпало 8 очков.</a:t>
            </a:r>
          </a:p>
        </p:txBody>
      </p:sp>
      <p:sp>
        <p:nvSpPr>
          <p:cNvPr id="11" name="Прямоугольник 10"/>
          <p:cNvSpPr/>
          <p:nvPr/>
        </p:nvSpPr>
        <p:spPr>
          <a:xfrm>
            <a:off x="395536" y="2571750"/>
            <a:ext cx="3024336" cy="369332"/>
          </a:xfrm>
          <a:prstGeom prst="rect">
            <a:avLst/>
          </a:prstGeom>
        </p:spPr>
        <p:txBody>
          <a:bodyPr wrap="square">
            <a:spAutoFit/>
          </a:bodyPr>
          <a:lstStyle/>
          <a:p>
            <a:pPr indent="358775" algn="just"/>
            <a:r>
              <a:rPr lang="ru-RU" dirty="0" smtClean="0">
                <a:solidFill>
                  <a:schemeClr val="accent1">
                    <a:lumMod val="50000"/>
                  </a:schemeClr>
                </a:solidFill>
              </a:rPr>
              <a:t>Всего исходов – 36.</a:t>
            </a:r>
          </a:p>
        </p:txBody>
      </p:sp>
      <p:sp>
        <p:nvSpPr>
          <p:cNvPr id="12" name="Прямоугольник 11"/>
          <p:cNvSpPr/>
          <p:nvPr/>
        </p:nvSpPr>
        <p:spPr>
          <a:xfrm>
            <a:off x="755576" y="2859782"/>
            <a:ext cx="2550378" cy="369332"/>
          </a:xfrm>
          <a:prstGeom prst="rect">
            <a:avLst/>
          </a:prstGeom>
        </p:spPr>
        <p:txBody>
          <a:bodyPr wrap="none">
            <a:spAutoFit/>
          </a:bodyPr>
          <a:lstStyle/>
          <a:p>
            <a:r>
              <a:rPr lang="ru-RU" dirty="0" smtClean="0">
                <a:solidFill>
                  <a:schemeClr val="accent1">
                    <a:lumMod val="50000"/>
                  </a:schemeClr>
                </a:solidFill>
              </a:rPr>
              <a:t>Подходящие варианты: </a:t>
            </a:r>
            <a:endParaRPr lang="ru-RU" dirty="0"/>
          </a:p>
        </p:txBody>
      </p:sp>
      <p:sp>
        <p:nvSpPr>
          <p:cNvPr id="13" name="Прямоугольник 12"/>
          <p:cNvSpPr/>
          <p:nvPr/>
        </p:nvSpPr>
        <p:spPr>
          <a:xfrm>
            <a:off x="3203848" y="2859782"/>
            <a:ext cx="2141933" cy="369332"/>
          </a:xfrm>
          <a:prstGeom prst="rect">
            <a:avLst/>
          </a:prstGeom>
        </p:spPr>
        <p:txBody>
          <a:bodyPr wrap="none">
            <a:spAutoFit/>
          </a:bodyPr>
          <a:lstStyle/>
          <a:p>
            <a:r>
              <a:rPr lang="ru-RU" dirty="0" smtClean="0">
                <a:solidFill>
                  <a:schemeClr val="accent1">
                    <a:lumMod val="50000"/>
                  </a:schemeClr>
                </a:solidFill>
              </a:rPr>
              <a:t>11, 22, 33, 44, 55, 66</a:t>
            </a:r>
            <a:endParaRPr lang="ru-RU" dirty="0"/>
          </a:p>
        </p:txBody>
      </p:sp>
      <p:sp>
        <p:nvSpPr>
          <p:cNvPr id="14" name="Прямоугольник 13"/>
          <p:cNvSpPr/>
          <p:nvPr/>
        </p:nvSpPr>
        <p:spPr>
          <a:xfrm>
            <a:off x="2555776" y="3795886"/>
            <a:ext cx="2496196" cy="369332"/>
          </a:xfrm>
          <a:prstGeom prst="rect">
            <a:avLst/>
          </a:prstGeom>
        </p:spPr>
        <p:txBody>
          <a:bodyPr wrap="none">
            <a:spAutoFit/>
          </a:bodyPr>
          <a:lstStyle/>
          <a:p>
            <a:pPr indent="358775" algn="just"/>
            <a:r>
              <a:rPr lang="ru-RU" dirty="0" smtClean="0">
                <a:solidFill>
                  <a:schemeClr val="accent1">
                    <a:lumMod val="50000"/>
                  </a:schemeClr>
                </a:solidFill>
              </a:rPr>
              <a:t>P(А) = 6*1/36 = </a:t>
            </a:r>
            <a:r>
              <a:rPr lang="ru-RU" dirty="0" smtClean="0">
                <a:solidFill>
                  <a:schemeClr val="accent1">
                    <a:lumMod val="50000"/>
                  </a:schemeClr>
                </a:solidFill>
              </a:rPr>
              <a:t>6/36</a:t>
            </a:r>
            <a:endParaRPr lang="ru-RU" dirty="0">
              <a:solidFill>
                <a:schemeClr val="accent1">
                  <a:lumMod val="50000"/>
                </a:schemeClr>
              </a:solidFill>
            </a:endParaRPr>
          </a:p>
        </p:txBody>
      </p:sp>
      <p:sp>
        <p:nvSpPr>
          <p:cNvPr id="15" name="Прямоугольник 14"/>
          <p:cNvSpPr/>
          <p:nvPr/>
        </p:nvSpPr>
        <p:spPr>
          <a:xfrm>
            <a:off x="4932040" y="3795886"/>
            <a:ext cx="819455" cy="369332"/>
          </a:xfrm>
          <a:prstGeom prst="rect">
            <a:avLst/>
          </a:prstGeom>
        </p:spPr>
        <p:txBody>
          <a:bodyPr wrap="none">
            <a:spAutoFit/>
          </a:bodyPr>
          <a:lstStyle/>
          <a:p>
            <a:r>
              <a:rPr lang="ru-RU" dirty="0" smtClean="0">
                <a:solidFill>
                  <a:schemeClr val="accent1">
                    <a:lumMod val="50000"/>
                  </a:schemeClr>
                </a:solidFill>
              </a:rPr>
              <a:t>≈ 0,17.</a:t>
            </a:r>
            <a:endParaRPr lang="ru-RU" dirty="0"/>
          </a:p>
        </p:txBody>
      </p:sp>
      <p:sp>
        <p:nvSpPr>
          <p:cNvPr id="16" name="Прямоугольник 15"/>
          <p:cNvSpPr/>
          <p:nvPr/>
        </p:nvSpPr>
        <p:spPr>
          <a:xfrm>
            <a:off x="395536" y="4083918"/>
            <a:ext cx="2664296" cy="369332"/>
          </a:xfrm>
          <a:prstGeom prst="rect">
            <a:avLst/>
          </a:prstGeom>
        </p:spPr>
        <p:txBody>
          <a:bodyPr wrap="square">
            <a:spAutoFit/>
          </a:bodyPr>
          <a:lstStyle/>
          <a:p>
            <a:pPr indent="355600" algn="just"/>
            <a:r>
              <a:rPr lang="ru-RU" dirty="0" smtClean="0">
                <a:solidFill>
                  <a:schemeClr val="accent1">
                    <a:lumMod val="50000"/>
                  </a:schemeClr>
                </a:solidFill>
              </a:rPr>
              <a:t>Ответ: 0,17</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P spid="11" grpId="0"/>
      <p:bldP spid="12" grpId="0"/>
      <p:bldP spid="13" grpId="0"/>
      <p:bldP spid="14" grpId="0"/>
      <p:bldP spid="15"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4" name="Заголовок 1"/>
          <p:cNvSpPr txBox="1">
            <a:spLocks/>
          </p:cNvSpPr>
          <p:nvPr/>
        </p:nvSpPr>
        <p:spPr>
          <a:xfrm>
            <a:off x="1259632" y="195486"/>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5" name="Прямоугольник 4"/>
          <p:cNvSpPr/>
          <p:nvPr/>
        </p:nvSpPr>
        <p:spPr>
          <a:xfrm>
            <a:off x="683568" y="699542"/>
            <a:ext cx="7704856" cy="400110"/>
          </a:xfrm>
          <a:prstGeom prst="rect">
            <a:avLst/>
          </a:prstGeom>
        </p:spPr>
        <p:txBody>
          <a:bodyPr wrap="square">
            <a:spAutoFit/>
          </a:bodyPr>
          <a:lstStyle/>
          <a:p>
            <a:pPr algn="ctr"/>
            <a:r>
              <a:rPr lang="ru-RU" sz="2000" b="1" i="1" dirty="0" smtClean="0">
                <a:solidFill>
                  <a:schemeClr val="accent1">
                    <a:lumMod val="50000"/>
                  </a:schemeClr>
                </a:solidFill>
              </a:rPr>
              <a:t>Визуализация с помощью таблицы при двух подбрасываниях</a:t>
            </a:r>
          </a:p>
        </p:txBody>
      </p:sp>
      <p:sp>
        <p:nvSpPr>
          <p:cNvPr id="6" name="Прямоугольник 5"/>
          <p:cNvSpPr/>
          <p:nvPr/>
        </p:nvSpPr>
        <p:spPr>
          <a:xfrm>
            <a:off x="467544" y="1059582"/>
            <a:ext cx="5112568" cy="1231106"/>
          </a:xfrm>
          <a:prstGeom prst="rect">
            <a:avLst/>
          </a:prstGeom>
        </p:spPr>
        <p:txBody>
          <a:bodyPr wrap="square">
            <a:spAutoFit/>
          </a:bodyPr>
          <a:lstStyle/>
          <a:p>
            <a:pPr indent="358775" algn="just"/>
            <a:r>
              <a:rPr lang="ru-RU" sz="2000" b="1" i="1" dirty="0" smtClean="0">
                <a:solidFill>
                  <a:schemeClr val="accent1">
                    <a:lumMod val="50000"/>
                  </a:schemeClr>
                </a:solidFill>
              </a:rPr>
              <a:t>Задача №6.</a:t>
            </a:r>
          </a:p>
          <a:p>
            <a:pPr indent="358775" algn="just"/>
            <a:r>
              <a:rPr lang="ru-RU" dirty="0" smtClean="0">
                <a:solidFill>
                  <a:schemeClr val="accent1">
                    <a:lumMod val="50000"/>
                  </a:schemeClr>
                </a:solidFill>
              </a:rPr>
              <a:t>Игральную кость бросают два раза. Найдите вероятность того, что в сумме выпадет больше 7 очков. Ответ округлите до сотых.</a:t>
            </a:r>
            <a:endParaRPr lang="ru-RU" dirty="0">
              <a:solidFill>
                <a:schemeClr val="accent1">
                  <a:lumMod val="50000"/>
                </a:schemeClr>
              </a:solidFill>
            </a:endParaRPr>
          </a:p>
        </p:txBody>
      </p:sp>
      <p:sp>
        <p:nvSpPr>
          <p:cNvPr id="7" name="Прямоугольник 6"/>
          <p:cNvSpPr/>
          <p:nvPr/>
        </p:nvSpPr>
        <p:spPr>
          <a:xfrm>
            <a:off x="395536" y="3147814"/>
            <a:ext cx="5112568" cy="646331"/>
          </a:xfrm>
          <a:prstGeom prst="rect">
            <a:avLst/>
          </a:prstGeom>
        </p:spPr>
        <p:txBody>
          <a:bodyPr wrap="square">
            <a:spAutoFit/>
          </a:bodyPr>
          <a:lstStyle/>
          <a:p>
            <a:pPr indent="358775" algn="just"/>
            <a:r>
              <a:rPr lang="ru-RU" dirty="0" smtClean="0">
                <a:solidFill>
                  <a:schemeClr val="accent1">
                    <a:lumMod val="50000"/>
                  </a:schemeClr>
                </a:solidFill>
              </a:rPr>
              <a:t>Начертим таблицу 6х6, чтобы было удобно показать все подходящие исходы.</a:t>
            </a:r>
            <a:endParaRPr lang="ru-RU" dirty="0">
              <a:solidFill>
                <a:schemeClr val="accent1">
                  <a:lumMod val="50000"/>
                </a:schemeClr>
              </a:solidFill>
            </a:endParaRPr>
          </a:p>
        </p:txBody>
      </p:sp>
      <p:graphicFrame>
        <p:nvGraphicFramePr>
          <p:cNvPr id="8" name="Таблица 7"/>
          <p:cNvGraphicFramePr>
            <a:graphicFrameLocks noGrp="1"/>
          </p:cNvGraphicFramePr>
          <p:nvPr>
            <p:extLst>
              <p:ext uri="{D42A27DB-BD31-4B8C-83A1-F6EECF244321}">
                <p14:modId xmlns:p14="http://schemas.microsoft.com/office/powerpoint/2010/main" xmlns="" val="2677396013"/>
              </p:ext>
            </p:extLst>
          </p:nvPr>
        </p:nvGraphicFramePr>
        <p:xfrm>
          <a:off x="5652120" y="1491630"/>
          <a:ext cx="3143175" cy="2608561"/>
        </p:xfrm>
        <a:graphic>
          <a:graphicData uri="http://schemas.openxmlformats.org/drawingml/2006/table">
            <a:tbl>
              <a:tblPr bandRow="1">
                <a:tableStyleId>{69CF1AB2-1976-4502-BF36-3FF5EA218861}</a:tableStyleId>
              </a:tblPr>
              <a:tblGrid>
                <a:gridCol w="449025">
                  <a:extLst>
                    <a:ext uri="{9D8B030D-6E8A-4147-A177-3AD203B41FA5}">
                      <a16:colId xmlns:a16="http://schemas.microsoft.com/office/drawing/2014/main" xmlns="" val="3425292341"/>
                    </a:ext>
                  </a:extLst>
                </a:gridCol>
                <a:gridCol w="449025">
                  <a:extLst>
                    <a:ext uri="{9D8B030D-6E8A-4147-A177-3AD203B41FA5}">
                      <a16:colId xmlns:a16="http://schemas.microsoft.com/office/drawing/2014/main" xmlns="" val="1431333198"/>
                    </a:ext>
                  </a:extLst>
                </a:gridCol>
                <a:gridCol w="449025">
                  <a:extLst>
                    <a:ext uri="{9D8B030D-6E8A-4147-A177-3AD203B41FA5}">
                      <a16:colId xmlns:a16="http://schemas.microsoft.com/office/drawing/2014/main" xmlns="" val="1471641079"/>
                    </a:ext>
                  </a:extLst>
                </a:gridCol>
                <a:gridCol w="449025">
                  <a:extLst>
                    <a:ext uri="{9D8B030D-6E8A-4147-A177-3AD203B41FA5}">
                      <a16:colId xmlns:a16="http://schemas.microsoft.com/office/drawing/2014/main" xmlns="" val="191884554"/>
                    </a:ext>
                  </a:extLst>
                </a:gridCol>
                <a:gridCol w="449025">
                  <a:extLst>
                    <a:ext uri="{9D8B030D-6E8A-4147-A177-3AD203B41FA5}">
                      <a16:colId xmlns:a16="http://schemas.microsoft.com/office/drawing/2014/main" xmlns="" val="2193785298"/>
                    </a:ext>
                  </a:extLst>
                </a:gridCol>
                <a:gridCol w="449025">
                  <a:extLst>
                    <a:ext uri="{9D8B030D-6E8A-4147-A177-3AD203B41FA5}">
                      <a16:colId xmlns:a16="http://schemas.microsoft.com/office/drawing/2014/main" xmlns="" val="814809394"/>
                    </a:ext>
                  </a:extLst>
                </a:gridCol>
                <a:gridCol w="449025">
                  <a:extLst>
                    <a:ext uri="{9D8B030D-6E8A-4147-A177-3AD203B41FA5}">
                      <a16:colId xmlns:a16="http://schemas.microsoft.com/office/drawing/2014/main" xmlns="" val="3210496137"/>
                    </a:ext>
                  </a:extLst>
                </a:gridCol>
              </a:tblGrid>
              <a:tr h="376313">
                <a:tc>
                  <a:txBody>
                    <a:bodyPr/>
                    <a:lstStyle/>
                    <a:p>
                      <a:pPr algn="ct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1</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2</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3</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4</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5</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6</a:t>
                      </a: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189380668"/>
                  </a:ext>
                </a:extLst>
              </a:tr>
              <a:tr h="376313">
                <a:tc>
                  <a:txBody>
                    <a:bodyPr/>
                    <a:lstStyle/>
                    <a:p>
                      <a:pPr algn="ctr"/>
                      <a:r>
                        <a:rPr lang="ru-RU" sz="1800" b="1" dirty="0" smtClean="0">
                          <a:solidFill>
                            <a:srgbClr val="004070"/>
                          </a:solidFill>
                          <a:latin typeface="+mn-lt"/>
                        </a:rPr>
                        <a:t>1</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2316474263"/>
                  </a:ext>
                </a:extLst>
              </a:tr>
              <a:tr h="376313">
                <a:tc>
                  <a:txBody>
                    <a:bodyPr/>
                    <a:lstStyle/>
                    <a:p>
                      <a:pPr algn="ctr"/>
                      <a:r>
                        <a:rPr lang="ru-RU" sz="1800" b="1" dirty="0" smtClean="0">
                          <a:solidFill>
                            <a:srgbClr val="004070"/>
                          </a:solidFill>
                          <a:latin typeface="+mn-lt"/>
                        </a:rPr>
                        <a:t>2</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4182923782"/>
                  </a:ext>
                </a:extLst>
              </a:tr>
              <a:tr h="376313">
                <a:tc>
                  <a:txBody>
                    <a:bodyPr/>
                    <a:lstStyle/>
                    <a:p>
                      <a:pPr algn="ctr"/>
                      <a:r>
                        <a:rPr lang="ru-RU" sz="1800" b="1" dirty="0" smtClean="0">
                          <a:solidFill>
                            <a:srgbClr val="004070"/>
                          </a:solidFill>
                          <a:latin typeface="+mn-lt"/>
                        </a:rPr>
                        <a:t>3</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3564184147"/>
                  </a:ext>
                </a:extLst>
              </a:tr>
              <a:tr h="376313">
                <a:tc>
                  <a:txBody>
                    <a:bodyPr/>
                    <a:lstStyle/>
                    <a:p>
                      <a:pPr algn="ctr"/>
                      <a:r>
                        <a:rPr lang="ru-RU" sz="1800" b="1" dirty="0" smtClean="0">
                          <a:solidFill>
                            <a:srgbClr val="004070"/>
                          </a:solidFill>
                          <a:latin typeface="+mn-lt"/>
                        </a:rPr>
                        <a:t>4</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353697186"/>
                  </a:ext>
                </a:extLst>
              </a:tr>
              <a:tr h="350683">
                <a:tc>
                  <a:txBody>
                    <a:bodyPr/>
                    <a:lstStyle/>
                    <a:p>
                      <a:pPr algn="ctr"/>
                      <a:r>
                        <a:rPr lang="ru-RU" sz="1800" b="1" dirty="0" smtClean="0">
                          <a:solidFill>
                            <a:srgbClr val="004070"/>
                          </a:solidFill>
                          <a:latin typeface="+mn-lt"/>
                        </a:rPr>
                        <a:t>5</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916420769"/>
                  </a:ext>
                </a:extLst>
              </a:tr>
              <a:tr h="376313">
                <a:tc>
                  <a:txBody>
                    <a:bodyPr/>
                    <a:lstStyle/>
                    <a:p>
                      <a:pPr algn="ctr"/>
                      <a:r>
                        <a:rPr lang="ru-RU" sz="1800" b="1" dirty="0" smtClean="0">
                          <a:solidFill>
                            <a:srgbClr val="004070"/>
                          </a:solidFill>
                          <a:latin typeface="+mn-lt"/>
                        </a:rPr>
                        <a:t>6</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3954921085"/>
                  </a:ext>
                </a:extLst>
              </a:tr>
            </a:tbl>
          </a:graphicData>
        </a:graphic>
      </p:graphicFrame>
      <p:sp>
        <p:nvSpPr>
          <p:cNvPr id="10" name="Прямоугольник 9"/>
          <p:cNvSpPr/>
          <p:nvPr/>
        </p:nvSpPr>
        <p:spPr>
          <a:xfrm>
            <a:off x="467544" y="2211710"/>
            <a:ext cx="5112568" cy="369332"/>
          </a:xfrm>
          <a:prstGeom prst="rect">
            <a:avLst/>
          </a:prstGeom>
        </p:spPr>
        <p:txBody>
          <a:bodyPr wrap="square">
            <a:spAutoFit/>
          </a:bodyPr>
          <a:lstStyle/>
          <a:p>
            <a:pPr indent="358775" algn="just"/>
            <a:r>
              <a:rPr lang="ru-RU" b="1" u="sng" dirty="0" smtClean="0">
                <a:solidFill>
                  <a:schemeClr val="accent1">
                    <a:lumMod val="50000"/>
                  </a:schemeClr>
                </a:solidFill>
              </a:rPr>
              <a:t>Решение:</a:t>
            </a:r>
          </a:p>
        </p:txBody>
      </p:sp>
      <p:sp>
        <p:nvSpPr>
          <p:cNvPr id="11" name="Прямоугольник 10"/>
          <p:cNvSpPr/>
          <p:nvPr/>
        </p:nvSpPr>
        <p:spPr>
          <a:xfrm>
            <a:off x="395537" y="2571750"/>
            <a:ext cx="5184575" cy="646331"/>
          </a:xfrm>
          <a:prstGeom prst="rect">
            <a:avLst/>
          </a:prstGeom>
        </p:spPr>
        <p:txBody>
          <a:bodyPr wrap="square">
            <a:spAutoFit/>
          </a:bodyPr>
          <a:lstStyle/>
          <a:p>
            <a:pPr indent="358775" algn="just"/>
            <a:r>
              <a:rPr lang="en-US" dirty="0" smtClean="0">
                <a:solidFill>
                  <a:schemeClr val="accent1">
                    <a:lumMod val="50000"/>
                  </a:schemeClr>
                </a:solidFill>
              </a:rPr>
              <a:t>A</a:t>
            </a:r>
            <a:r>
              <a:rPr lang="ru-RU" dirty="0" smtClean="0">
                <a:solidFill>
                  <a:schemeClr val="accent1">
                    <a:lumMod val="50000"/>
                  </a:schemeClr>
                </a:solidFill>
              </a:rPr>
              <a:t> – в результате двух бросков кости в сумме выпало больше 7 очков.</a:t>
            </a:r>
          </a:p>
        </p:txBody>
      </p:sp>
      <p:sp>
        <p:nvSpPr>
          <p:cNvPr id="12" name="Прямоугольник 11"/>
          <p:cNvSpPr/>
          <p:nvPr/>
        </p:nvSpPr>
        <p:spPr>
          <a:xfrm>
            <a:off x="337026" y="3723878"/>
            <a:ext cx="2497800" cy="369332"/>
          </a:xfrm>
          <a:prstGeom prst="rect">
            <a:avLst/>
          </a:prstGeom>
        </p:spPr>
        <p:txBody>
          <a:bodyPr wrap="none">
            <a:spAutoFit/>
          </a:bodyPr>
          <a:lstStyle/>
          <a:p>
            <a:pPr indent="358775" algn="just"/>
            <a:r>
              <a:rPr lang="ru-RU" dirty="0" smtClean="0">
                <a:solidFill>
                  <a:schemeClr val="accent1">
                    <a:lumMod val="50000"/>
                  </a:schemeClr>
                </a:solidFill>
              </a:rPr>
              <a:t>P(А) = 15/36 = </a:t>
            </a:r>
            <a:r>
              <a:rPr lang="ru-RU" dirty="0" smtClean="0">
                <a:solidFill>
                  <a:schemeClr val="accent1">
                    <a:lumMod val="50000"/>
                  </a:schemeClr>
                </a:solidFill>
              </a:rPr>
              <a:t>15/36</a:t>
            </a:r>
            <a:endParaRPr lang="ru-RU" dirty="0">
              <a:solidFill>
                <a:schemeClr val="accent1">
                  <a:lumMod val="50000"/>
                </a:schemeClr>
              </a:solidFill>
            </a:endParaRPr>
          </a:p>
        </p:txBody>
      </p:sp>
      <p:sp>
        <p:nvSpPr>
          <p:cNvPr id="13" name="Прямоугольник 12"/>
          <p:cNvSpPr/>
          <p:nvPr/>
        </p:nvSpPr>
        <p:spPr>
          <a:xfrm>
            <a:off x="2627784" y="3723878"/>
            <a:ext cx="819455" cy="369332"/>
          </a:xfrm>
          <a:prstGeom prst="rect">
            <a:avLst/>
          </a:prstGeom>
        </p:spPr>
        <p:txBody>
          <a:bodyPr wrap="none">
            <a:spAutoFit/>
          </a:bodyPr>
          <a:lstStyle/>
          <a:p>
            <a:r>
              <a:rPr lang="ru-RU" dirty="0" smtClean="0">
                <a:solidFill>
                  <a:schemeClr val="accent1">
                    <a:lumMod val="50000"/>
                  </a:schemeClr>
                </a:solidFill>
              </a:rPr>
              <a:t>≈ 0,42.</a:t>
            </a:r>
            <a:endParaRPr lang="ru-RU" dirty="0"/>
          </a:p>
        </p:txBody>
      </p:sp>
      <p:sp>
        <p:nvSpPr>
          <p:cNvPr id="14" name="Прямоугольник 13"/>
          <p:cNvSpPr/>
          <p:nvPr/>
        </p:nvSpPr>
        <p:spPr>
          <a:xfrm>
            <a:off x="395536" y="4083918"/>
            <a:ext cx="2664296" cy="369332"/>
          </a:xfrm>
          <a:prstGeom prst="rect">
            <a:avLst/>
          </a:prstGeom>
        </p:spPr>
        <p:txBody>
          <a:bodyPr wrap="square">
            <a:spAutoFit/>
          </a:bodyPr>
          <a:lstStyle/>
          <a:p>
            <a:pPr indent="355600" algn="just"/>
            <a:r>
              <a:rPr lang="ru-RU" dirty="0" smtClean="0">
                <a:solidFill>
                  <a:schemeClr val="accent1">
                    <a:lumMod val="50000"/>
                  </a:schemeClr>
                </a:solidFill>
              </a:rPr>
              <a:t>Ответ: 0,42</a:t>
            </a:r>
            <a:endParaRPr lang="ru-RU" dirty="0"/>
          </a:p>
        </p:txBody>
      </p:sp>
      <p:sp>
        <p:nvSpPr>
          <p:cNvPr id="17" name="Прямоугольник 16"/>
          <p:cNvSpPr/>
          <p:nvPr/>
        </p:nvSpPr>
        <p:spPr>
          <a:xfrm>
            <a:off x="8388424" y="228371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19" name="Прямоугольник 18"/>
          <p:cNvSpPr/>
          <p:nvPr/>
        </p:nvSpPr>
        <p:spPr>
          <a:xfrm>
            <a:off x="7956376" y="264375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0" name="Прямоугольник 19"/>
          <p:cNvSpPr/>
          <p:nvPr/>
        </p:nvSpPr>
        <p:spPr>
          <a:xfrm>
            <a:off x="8388424" y="264375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3" name="Прямоугольник 22"/>
          <p:cNvSpPr/>
          <p:nvPr/>
        </p:nvSpPr>
        <p:spPr>
          <a:xfrm>
            <a:off x="7524328" y="300379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4" name="Прямоугольник 23"/>
          <p:cNvSpPr/>
          <p:nvPr/>
        </p:nvSpPr>
        <p:spPr>
          <a:xfrm>
            <a:off x="7956376" y="300379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5" name="Прямоугольник 24"/>
          <p:cNvSpPr/>
          <p:nvPr/>
        </p:nvSpPr>
        <p:spPr>
          <a:xfrm>
            <a:off x="8388424" y="300379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6" name="Прямоугольник 25"/>
          <p:cNvSpPr/>
          <p:nvPr/>
        </p:nvSpPr>
        <p:spPr>
          <a:xfrm>
            <a:off x="7092280"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7" name="Прямоугольник 26"/>
          <p:cNvSpPr/>
          <p:nvPr/>
        </p:nvSpPr>
        <p:spPr>
          <a:xfrm>
            <a:off x="6588224" y="372387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8" name="Прямоугольник 27"/>
          <p:cNvSpPr/>
          <p:nvPr/>
        </p:nvSpPr>
        <p:spPr>
          <a:xfrm>
            <a:off x="7092280" y="372387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9" name="Прямоугольник 28"/>
          <p:cNvSpPr/>
          <p:nvPr/>
        </p:nvSpPr>
        <p:spPr>
          <a:xfrm>
            <a:off x="7524328"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0" name="Прямоугольник 29"/>
          <p:cNvSpPr/>
          <p:nvPr/>
        </p:nvSpPr>
        <p:spPr>
          <a:xfrm>
            <a:off x="7956376"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1" name="Прямоугольник 30"/>
          <p:cNvSpPr/>
          <p:nvPr/>
        </p:nvSpPr>
        <p:spPr>
          <a:xfrm>
            <a:off x="8388424"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2" name="Прямоугольник 31"/>
          <p:cNvSpPr/>
          <p:nvPr/>
        </p:nvSpPr>
        <p:spPr>
          <a:xfrm>
            <a:off x="7524328" y="372387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3" name="Прямоугольник 32"/>
          <p:cNvSpPr/>
          <p:nvPr/>
        </p:nvSpPr>
        <p:spPr>
          <a:xfrm>
            <a:off x="7956376" y="372387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4" name="Прямоугольник 33"/>
          <p:cNvSpPr/>
          <p:nvPr/>
        </p:nvSpPr>
        <p:spPr>
          <a:xfrm>
            <a:off x="8388424" y="372387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13"/>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P spid="11" grpId="0"/>
      <p:bldP spid="12" grpId="0"/>
      <p:bldP spid="13" grpId="0"/>
      <p:bldP spid="14" grpId="0"/>
      <p:bldP spid="17" grpId="0"/>
      <p:bldP spid="19" grpId="0"/>
      <p:bldP spid="20" grpId="0"/>
      <p:bldP spid="23" grpId="0"/>
      <p:bldP spid="24" grpId="0"/>
      <p:bldP spid="25" grpId="0"/>
      <p:bldP spid="26" grpId="0"/>
      <p:bldP spid="27" grpId="0"/>
      <p:bldP spid="28" grpId="0"/>
      <p:bldP spid="29" grpId="0"/>
      <p:bldP spid="30" grpId="0"/>
      <p:bldP spid="31" grpId="0"/>
      <p:bldP spid="32" grpId="0"/>
      <p:bldP spid="33" grpId="0"/>
      <p:bldP spid="3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4" name="Заголовок 1"/>
          <p:cNvSpPr txBox="1">
            <a:spLocks/>
          </p:cNvSpPr>
          <p:nvPr/>
        </p:nvSpPr>
        <p:spPr>
          <a:xfrm>
            <a:off x="1259632" y="195486"/>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5" name="Прямоугольник 4"/>
          <p:cNvSpPr/>
          <p:nvPr/>
        </p:nvSpPr>
        <p:spPr>
          <a:xfrm>
            <a:off x="683568" y="699542"/>
            <a:ext cx="7704856" cy="400110"/>
          </a:xfrm>
          <a:prstGeom prst="rect">
            <a:avLst/>
          </a:prstGeom>
        </p:spPr>
        <p:txBody>
          <a:bodyPr wrap="square">
            <a:spAutoFit/>
          </a:bodyPr>
          <a:lstStyle/>
          <a:p>
            <a:pPr algn="ctr"/>
            <a:r>
              <a:rPr lang="ru-RU" sz="2000" b="1" i="1" dirty="0" smtClean="0">
                <a:solidFill>
                  <a:schemeClr val="accent1">
                    <a:lumMod val="50000"/>
                  </a:schemeClr>
                </a:solidFill>
              </a:rPr>
              <a:t>Визуализация с помощью таблицы при двух подбрасываниях</a:t>
            </a:r>
          </a:p>
        </p:txBody>
      </p:sp>
      <p:sp>
        <p:nvSpPr>
          <p:cNvPr id="6" name="Прямоугольник 5"/>
          <p:cNvSpPr/>
          <p:nvPr/>
        </p:nvSpPr>
        <p:spPr>
          <a:xfrm>
            <a:off x="467544" y="1059582"/>
            <a:ext cx="5112568" cy="1200329"/>
          </a:xfrm>
          <a:prstGeom prst="rect">
            <a:avLst/>
          </a:prstGeom>
        </p:spPr>
        <p:txBody>
          <a:bodyPr wrap="square">
            <a:spAutoFit/>
          </a:bodyPr>
          <a:lstStyle/>
          <a:p>
            <a:pPr indent="358775" algn="just"/>
            <a:r>
              <a:rPr lang="ru-RU" b="1" i="1" dirty="0" smtClean="0">
                <a:solidFill>
                  <a:schemeClr val="accent1">
                    <a:lumMod val="50000"/>
                  </a:schemeClr>
                </a:solidFill>
              </a:rPr>
              <a:t>Задача №7.</a:t>
            </a:r>
          </a:p>
          <a:p>
            <a:pPr indent="358775" algn="just"/>
            <a:r>
              <a:rPr lang="ru-RU" dirty="0" smtClean="0">
                <a:solidFill>
                  <a:schemeClr val="accent1">
                    <a:lumMod val="50000"/>
                  </a:schemeClr>
                </a:solidFill>
              </a:rPr>
              <a:t>Бросили два игральных кубика. Какова вероятность, что сумма выпавших очков не превосходит  9. Ответ округлите до сотых.</a:t>
            </a:r>
            <a:endParaRPr lang="ru-RU" dirty="0">
              <a:solidFill>
                <a:schemeClr val="accent1">
                  <a:lumMod val="50000"/>
                </a:schemeClr>
              </a:solidFill>
            </a:endParaRPr>
          </a:p>
        </p:txBody>
      </p:sp>
      <p:graphicFrame>
        <p:nvGraphicFramePr>
          <p:cNvPr id="8" name="Таблица 7"/>
          <p:cNvGraphicFramePr>
            <a:graphicFrameLocks noGrp="1"/>
          </p:cNvGraphicFramePr>
          <p:nvPr>
            <p:extLst>
              <p:ext uri="{D42A27DB-BD31-4B8C-83A1-F6EECF244321}">
                <p14:modId xmlns:p14="http://schemas.microsoft.com/office/powerpoint/2010/main" xmlns="" val="2677396013"/>
              </p:ext>
            </p:extLst>
          </p:nvPr>
        </p:nvGraphicFramePr>
        <p:xfrm>
          <a:off x="5652120" y="1491630"/>
          <a:ext cx="3143175" cy="2608561"/>
        </p:xfrm>
        <a:graphic>
          <a:graphicData uri="http://schemas.openxmlformats.org/drawingml/2006/table">
            <a:tbl>
              <a:tblPr bandRow="1">
                <a:tableStyleId>{69CF1AB2-1976-4502-BF36-3FF5EA218861}</a:tableStyleId>
              </a:tblPr>
              <a:tblGrid>
                <a:gridCol w="449025">
                  <a:extLst>
                    <a:ext uri="{9D8B030D-6E8A-4147-A177-3AD203B41FA5}">
                      <a16:colId xmlns:a16="http://schemas.microsoft.com/office/drawing/2014/main" xmlns="" val="3425292341"/>
                    </a:ext>
                  </a:extLst>
                </a:gridCol>
                <a:gridCol w="449025">
                  <a:extLst>
                    <a:ext uri="{9D8B030D-6E8A-4147-A177-3AD203B41FA5}">
                      <a16:colId xmlns:a16="http://schemas.microsoft.com/office/drawing/2014/main" xmlns="" val="1431333198"/>
                    </a:ext>
                  </a:extLst>
                </a:gridCol>
                <a:gridCol w="449025">
                  <a:extLst>
                    <a:ext uri="{9D8B030D-6E8A-4147-A177-3AD203B41FA5}">
                      <a16:colId xmlns:a16="http://schemas.microsoft.com/office/drawing/2014/main" xmlns="" val="1471641079"/>
                    </a:ext>
                  </a:extLst>
                </a:gridCol>
                <a:gridCol w="449025">
                  <a:extLst>
                    <a:ext uri="{9D8B030D-6E8A-4147-A177-3AD203B41FA5}">
                      <a16:colId xmlns:a16="http://schemas.microsoft.com/office/drawing/2014/main" xmlns="" val="191884554"/>
                    </a:ext>
                  </a:extLst>
                </a:gridCol>
                <a:gridCol w="449025">
                  <a:extLst>
                    <a:ext uri="{9D8B030D-6E8A-4147-A177-3AD203B41FA5}">
                      <a16:colId xmlns:a16="http://schemas.microsoft.com/office/drawing/2014/main" xmlns="" val="2193785298"/>
                    </a:ext>
                  </a:extLst>
                </a:gridCol>
                <a:gridCol w="449025">
                  <a:extLst>
                    <a:ext uri="{9D8B030D-6E8A-4147-A177-3AD203B41FA5}">
                      <a16:colId xmlns:a16="http://schemas.microsoft.com/office/drawing/2014/main" xmlns="" val="814809394"/>
                    </a:ext>
                  </a:extLst>
                </a:gridCol>
                <a:gridCol w="449025">
                  <a:extLst>
                    <a:ext uri="{9D8B030D-6E8A-4147-A177-3AD203B41FA5}">
                      <a16:colId xmlns:a16="http://schemas.microsoft.com/office/drawing/2014/main" xmlns="" val="3210496137"/>
                    </a:ext>
                  </a:extLst>
                </a:gridCol>
              </a:tblGrid>
              <a:tr h="376313">
                <a:tc>
                  <a:txBody>
                    <a:bodyPr/>
                    <a:lstStyle/>
                    <a:p>
                      <a:pPr algn="ct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1</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2</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3</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4</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5</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6</a:t>
                      </a: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189380668"/>
                  </a:ext>
                </a:extLst>
              </a:tr>
              <a:tr h="376313">
                <a:tc>
                  <a:txBody>
                    <a:bodyPr/>
                    <a:lstStyle/>
                    <a:p>
                      <a:pPr algn="ctr"/>
                      <a:r>
                        <a:rPr lang="ru-RU" sz="1800" b="1" dirty="0" smtClean="0">
                          <a:solidFill>
                            <a:srgbClr val="004070"/>
                          </a:solidFill>
                          <a:latin typeface="+mn-lt"/>
                        </a:rPr>
                        <a:t>1</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2316474263"/>
                  </a:ext>
                </a:extLst>
              </a:tr>
              <a:tr h="376313">
                <a:tc>
                  <a:txBody>
                    <a:bodyPr/>
                    <a:lstStyle/>
                    <a:p>
                      <a:pPr algn="ctr"/>
                      <a:r>
                        <a:rPr lang="ru-RU" sz="1800" b="1" dirty="0" smtClean="0">
                          <a:solidFill>
                            <a:srgbClr val="004070"/>
                          </a:solidFill>
                          <a:latin typeface="+mn-lt"/>
                        </a:rPr>
                        <a:t>2</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4182923782"/>
                  </a:ext>
                </a:extLst>
              </a:tr>
              <a:tr h="376313">
                <a:tc>
                  <a:txBody>
                    <a:bodyPr/>
                    <a:lstStyle/>
                    <a:p>
                      <a:pPr algn="ctr"/>
                      <a:r>
                        <a:rPr lang="ru-RU" sz="1800" b="1" dirty="0" smtClean="0">
                          <a:solidFill>
                            <a:srgbClr val="004070"/>
                          </a:solidFill>
                          <a:latin typeface="+mn-lt"/>
                        </a:rPr>
                        <a:t>3</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3564184147"/>
                  </a:ext>
                </a:extLst>
              </a:tr>
              <a:tr h="376313">
                <a:tc>
                  <a:txBody>
                    <a:bodyPr/>
                    <a:lstStyle/>
                    <a:p>
                      <a:pPr algn="ctr"/>
                      <a:r>
                        <a:rPr lang="ru-RU" sz="1800" b="1" dirty="0" smtClean="0">
                          <a:solidFill>
                            <a:srgbClr val="004070"/>
                          </a:solidFill>
                          <a:latin typeface="+mn-lt"/>
                        </a:rPr>
                        <a:t>4</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353697186"/>
                  </a:ext>
                </a:extLst>
              </a:tr>
              <a:tr h="350683">
                <a:tc>
                  <a:txBody>
                    <a:bodyPr/>
                    <a:lstStyle/>
                    <a:p>
                      <a:pPr algn="ctr"/>
                      <a:r>
                        <a:rPr lang="ru-RU" sz="1800" b="1" dirty="0" smtClean="0">
                          <a:solidFill>
                            <a:srgbClr val="004070"/>
                          </a:solidFill>
                          <a:latin typeface="+mn-lt"/>
                        </a:rPr>
                        <a:t>5</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916420769"/>
                  </a:ext>
                </a:extLst>
              </a:tr>
              <a:tr h="376313">
                <a:tc>
                  <a:txBody>
                    <a:bodyPr/>
                    <a:lstStyle/>
                    <a:p>
                      <a:pPr algn="ctr"/>
                      <a:r>
                        <a:rPr lang="ru-RU" sz="1800" b="1" dirty="0" smtClean="0">
                          <a:solidFill>
                            <a:srgbClr val="004070"/>
                          </a:solidFill>
                          <a:latin typeface="+mn-lt"/>
                        </a:rPr>
                        <a:t>6</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3954921085"/>
                  </a:ext>
                </a:extLst>
              </a:tr>
            </a:tbl>
          </a:graphicData>
        </a:graphic>
      </p:graphicFrame>
      <p:sp>
        <p:nvSpPr>
          <p:cNvPr id="10" name="Прямоугольник 9"/>
          <p:cNvSpPr/>
          <p:nvPr/>
        </p:nvSpPr>
        <p:spPr>
          <a:xfrm>
            <a:off x="467544" y="2211710"/>
            <a:ext cx="5112568" cy="369332"/>
          </a:xfrm>
          <a:prstGeom prst="rect">
            <a:avLst/>
          </a:prstGeom>
        </p:spPr>
        <p:txBody>
          <a:bodyPr wrap="square">
            <a:spAutoFit/>
          </a:bodyPr>
          <a:lstStyle/>
          <a:p>
            <a:pPr indent="358775" algn="just"/>
            <a:r>
              <a:rPr lang="ru-RU" b="1" u="sng" dirty="0" smtClean="0">
                <a:solidFill>
                  <a:schemeClr val="accent1">
                    <a:lumMod val="50000"/>
                  </a:schemeClr>
                </a:solidFill>
              </a:rPr>
              <a:t>Решение:</a:t>
            </a:r>
          </a:p>
        </p:txBody>
      </p:sp>
      <p:sp>
        <p:nvSpPr>
          <p:cNvPr id="11" name="Прямоугольник 10"/>
          <p:cNvSpPr/>
          <p:nvPr/>
        </p:nvSpPr>
        <p:spPr>
          <a:xfrm>
            <a:off x="395537" y="2571750"/>
            <a:ext cx="5184575" cy="646331"/>
          </a:xfrm>
          <a:prstGeom prst="rect">
            <a:avLst/>
          </a:prstGeom>
        </p:spPr>
        <p:txBody>
          <a:bodyPr wrap="square">
            <a:spAutoFit/>
          </a:bodyPr>
          <a:lstStyle/>
          <a:p>
            <a:pPr indent="358775" algn="just"/>
            <a:r>
              <a:rPr lang="en-US" dirty="0" smtClean="0">
                <a:solidFill>
                  <a:schemeClr val="accent1">
                    <a:lumMod val="50000"/>
                  </a:schemeClr>
                </a:solidFill>
              </a:rPr>
              <a:t>A</a:t>
            </a:r>
            <a:r>
              <a:rPr lang="ru-RU" dirty="0" smtClean="0">
                <a:solidFill>
                  <a:schemeClr val="accent1">
                    <a:lumMod val="50000"/>
                  </a:schemeClr>
                </a:solidFill>
              </a:rPr>
              <a:t> – в результате двух бросков кости в сумма не превосходит 9 очков.</a:t>
            </a:r>
          </a:p>
        </p:txBody>
      </p:sp>
      <p:sp>
        <p:nvSpPr>
          <p:cNvPr id="12" name="Прямоугольник 11"/>
          <p:cNvSpPr/>
          <p:nvPr/>
        </p:nvSpPr>
        <p:spPr>
          <a:xfrm>
            <a:off x="395536" y="3435846"/>
            <a:ext cx="1718740" cy="369332"/>
          </a:xfrm>
          <a:prstGeom prst="rect">
            <a:avLst/>
          </a:prstGeom>
        </p:spPr>
        <p:txBody>
          <a:bodyPr wrap="none">
            <a:spAutoFit/>
          </a:bodyPr>
          <a:lstStyle/>
          <a:p>
            <a:pPr indent="358775" algn="just"/>
            <a:r>
              <a:rPr lang="ru-RU" dirty="0" smtClean="0">
                <a:solidFill>
                  <a:schemeClr val="accent1">
                    <a:lumMod val="50000"/>
                  </a:schemeClr>
                </a:solidFill>
              </a:rPr>
              <a:t>P(А) = 30/36</a:t>
            </a:r>
            <a:endParaRPr lang="ru-RU" dirty="0">
              <a:solidFill>
                <a:schemeClr val="accent1">
                  <a:lumMod val="50000"/>
                </a:schemeClr>
              </a:solidFill>
            </a:endParaRPr>
          </a:p>
        </p:txBody>
      </p:sp>
      <p:sp>
        <p:nvSpPr>
          <p:cNvPr id="13" name="Прямоугольник 12"/>
          <p:cNvSpPr/>
          <p:nvPr/>
        </p:nvSpPr>
        <p:spPr>
          <a:xfrm>
            <a:off x="1979712" y="3435846"/>
            <a:ext cx="819455" cy="369332"/>
          </a:xfrm>
          <a:prstGeom prst="rect">
            <a:avLst/>
          </a:prstGeom>
        </p:spPr>
        <p:txBody>
          <a:bodyPr wrap="none">
            <a:spAutoFit/>
          </a:bodyPr>
          <a:lstStyle/>
          <a:p>
            <a:r>
              <a:rPr lang="ru-RU" dirty="0" smtClean="0">
                <a:solidFill>
                  <a:schemeClr val="accent1">
                    <a:lumMod val="50000"/>
                  </a:schemeClr>
                </a:solidFill>
              </a:rPr>
              <a:t>≈ 0,83.</a:t>
            </a:r>
            <a:endParaRPr lang="ru-RU" dirty="0"/>
          </a:p>
        </p:txBody>
      </p:sp>
      <p:sp>
        <p:nvSpPr>
          <p:cNvPr id="14" name="Прямоугольник 13"/>
          <p:cNvSpPr/>
          <p:nvPr/>
        </p:nvSpPr>
        <p:spPr>
          <a:xfrm>
            <a:off x="395536" y="4011910"/>
            <a:ext cx="2664296" cy="369332"/>
          </a:xfrm>
          <a:prstGeom prst="rect">
            <a:avLst/>
          </a:prstGeom>
        </p:spPr>
        <p:txBody>
          <a:bodyPr wrap="square">
            <a:spAutoFit/>
          </a:bodyPr>
          <a:lstStyle/>
          <a:p>
            <a:pPr indent="355600" algn="just"/>
            <a:r>
              <a:rPr lang="ru-RU" dirty="0" smtClean="0">
                <a:solidFill>
                  <a:schemeClr val="accent1">
                    <a:lumMod val="50000"/>
                  </a:schemeClr>
                </a:solidFill>
              </a:rPr>
              <a:t>Ответ: 0,83</a:t>
            </a:r>
            <a:endParaRPr lang="ru-RU" dirty="0"/>
          </a:p>
        </p:txBody>
      </p:sp>
      <p:sp>
        <p:nvSpPr>
          <p:cNvPr id="17" name="Прямоугольник 16"/>
          <p:cNvSpPr/>
          <p:nvPr/>
        </p:nvSpPr>
        <p:spPr>
          <a:xfrm>
            <a:off x="6156176" y="185167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19" name="Прямоугольник 18"/>
          <p:cNvSpPr/>
          <p:nvPr/>
        </p:nvSpPr>
        <p:spPr>
          <a:xfrm>
            <a:off x="6588224" y="185167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0" name="Прямоугольник 19"/>
          <p:cNvSpPr/>
          <p:nvPr/>
        </p:nvSpPr>
        <p:spPr>
          <a:xfrm>
            <a:off x="7092280" y="185167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3" name="Прямоугольник 22"/>
          <p:cNvSpPr/>
          <p:nvPr/>
        </p:nvSpPr>
        <p:spPr>
          <a:xfrm>
            <a:off x="7956376" y="185167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4" name="Прямоугольник 23"/>
          <p:cNvSpPr/>
          <p:nvPr/>
        </p:nvSpPr>
        <p:spPr>
          <a:xfrm>
            <a:off x="7524328" y="185167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5" name="Прямоугольник 24"/>
          <p:cNvSpPr/>
          <p:nvPr/>
        </p:nvSpPr>
        <p:spPr>
          <a:xfrm>
            <a:off x="8388424" y="185167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6" name="Прямоугольник 25"/>
          <p:cNvSpPr/>
          <p:nvPr/>
        </p:nvSpPr>
        <p:spPr>
          <a:xfrm>
            <a:off x="6156176" y="221171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7" name="Прямоугольник 26"/>
          <p:cNvSpPr/>
          <p:nvPr/>
        </p:nvSpPr>
        <p:spPr>
          <a:xfrm>
            <a:off x="7956376" y="221171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8" name="Прямоугольник 27"/>
          <p:cNvSpPr/>
          <p:nvPr/>
        </p:nvSpPr>
        <p:spPr>
          <a:xfrm>
            <a:off x="8388424" y="221171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9" name="Прямоугольник 28"/>
          <p:cNvSpPr/>
          <p:nvPr/>
        </p:nvSpPr>
        <p:spPr>
          <a:xfrm>
            <a:off x="6588224" y="221171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0" name="Прямоугольник 29"/>
          <p:cNvSpPr/>
          <p:nvPr/>
        </p:nvSpPr>
        <p:spPr>
          <a:xfrm>
            <a:off x="7092280" y="221171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1" name="Прямоугольник 30"/>
          <p:cNvSpPr/>
          <p:nvPr/>
        </p:nvSpPr>
        <p:spPr>
          <a:xfrm>
            <a:off x="7524328" y="221171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2" name="Прямоугольник 31"/>
          <p:cNvSpPr/>
          <p:nvPr/>
        </p:nvSpPr>
        <p:spPr>
          <a:xfrm>
            <a:off x="7524328" y="257175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3" name="Прямоугольник 32"/>
          <p:cNvSpPr/>
          <p:nvPr/>
        </p:nvSpPr>
        <p:spPr>
          <a:xfrm>
            <a:off x="7956376" y="257175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4" name="Прямоугольник 33"/>
          <p:cNvSpPr/>
          <p:nvPr/>
        </p:nvSpPr>
        <p:spPr>
          <a:xfrm>
            <a:off x="8388424" y="257175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5" name="Прямоугольник 34"/>
          <p:cNvSpPr/>
          <p:nvPr/>
        </p:nvSpPr>
        <p:spPr>
          <a:xfrm>
            <a:off x="7092280" y="257175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6" name="Прямоугольник 35"/>
          <p:cNvSpPr/>
          <p:nvPr/>
        </p:nvSpPr>
        <p:spPr>
          <a:xfrm>
            <a:off x="6588224" y="257175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7" name="Прямоугольник 36"/>
          <p:cNvSpPr/>
          <p:nvPr/>
        </p:nvSpPr>
        <p:spPr>
          <a:xfrm>
            <a:off x="6156176" y="257175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8" name="Прямоугольник 37"/>
          <p:cNvSpPr/>
          <p:nvPr/>
        </p:nvSpPr>
        <p:spPr>
          <a:xfrm>
            <a:off x="7956376" y="300379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9" name="Прямоугольник 38"/>
          <p:cNvSpPr/>
          <p:nvPr/>
        </p:nvSpPr>
        <p:spPr>
          <a:xfrm>
            <a:off x="7524328" y="300379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0" name="Прямоугольник 39"/>
          <p:cNvSpPr/>
          <p:nvPr/>
        </p:nvSpPr>
        <p:spPr>
          <a:xfrm>
            <a:off x="7092280" y="300379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1" name="Прямоугольник 40"/>
          <p:cNvSpPr/>
          <p:nvPr/>
        </p:nvSpPr>
        <p:spPr>
          <a:xfrm>
            <a:off x="6588224" y="300379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2" name="Прямоугольник 41"/>
          <p:cNvSpPr/>
          <p:nvPr/>
        </p:nvSpPr>
        <p:spPr>
          <a:xfrm>
            <a:off x="6156176" y="300379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3" name="Прямоугольник 42"/>
          <p:cNvSpPr/>
          <p:nvPr/>
        </p:nvSpPr>
        <p:spPr>
          <a:xfrm>
            <a:off x="7524328"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4" name="Прямоугольник 43"/>
          <p:cNvSpPr/>
          <p:nvPr/>
        </p:nvSpPr>
        <p:spPr>
          <a:xfrm>
            <a:off x="7092280"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5" name="Прямоугольник 44"/>
          <p:cNvSpPr/>
          <p:nvPr/>
        </p:nvSpPr>
        <p:spPr>
          <a:xfrm>
            <a:off x="6588224"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6" name="Прямоугольник 45"/>
          <p:cNvSpPr/>
          <p:nvPr/>
        </p:nvSpPr>
        <p:spPr>
          <a:xfrm>
            <a:off x="6156176"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7" name="Прямоугольник 46"/>
          <p:cNvSpPr/>
          <p:nvPr/>
        </p:nvSpPr>
        <p:spPr>
          <a:xfrm>
            <a:off x="7092280" y="372387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8" name="Прямоугольник 47"/>
          <p:cNvSpPr/>
          <p:nvPr/>
        </p:nvSpPr>
        <p:spPr>
          <a:xfrm>
            <a:off x="6588224" y="372387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9" name="Прямоугольник 48"/>
          <p:cNvSpPr/>
          <p:nvPr/>
        </p:nvSpPr>
        <p:spPr>
          <a:xfrm>
            <a:off x="6156176" y="372387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46"/>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5"/>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4"/>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3"/>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9"/>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8"/>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47"/>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2"/>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13"/>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P spid="13" grpId="0"/>
      <p:bldP spid="14" grpId="0"/>
      <p:bldP spid="17" grpId="0"/>
      <p:bldP spid="19" grpId="0"/>
      <p:bldP spid="20"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p:bldP spid="48" grpId="0"/>
      <p:bldP spid="4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4" name="Заголовок 1"/>
          <p:cNvSpPr txBox="1">
            <a:spLocks/>
          </p:cNvSpPr>
          <p:nvPr/>
        </p:nvSpPr>
        <p:spPr>
          <a:xfrm>
            <a:off x="1259632" y="195486"/>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5" name="Прямоугольник 4"/>
          <p:cNvSpPr/>
          <p:nvPr/>
        </p:nvSpPr>
        <p:spPr>
          <a:xfrm>
            <a:off x="683568" y="699542"/>
            <a:ext cx="7704856" cy="400110"/>
          </a:xfrm>
          <a:prstGeom prst="rect">
            <a:avLst/>
          </a:prstGeom>
        </p:spPr>
        <p:txBody>
          <a:bodyPr wrap="square">
            <a:spAutoFit/>
          </a:bodyPr>
          <a:lstStyle/>
          <a:p>
            <a:pPr algn="ctr"/>
            <a:r>
              <a:rPr lang="ru-RU" sz="2000" b="1" i="1" dirty="0" smtClean="0">
                <a:solidFill>
                  <a:schemeClr val="accent1">
                    <a:lumMod val="50000"/>
                  </a:schemeClr>
                </a:solidFill>
              </a:rPr>
              <a:t>Визуализация с помощью таблицы при двух подбрасываниях</a:t>
            </a:r>
          </a:p>
        </p:txBody>
      </p:sp>
      <p:sp>
        <p:nvSpPr>
          <p:cNvPr id="6" name="Прямоугольник 5"/>
          <p:cNvSpPr/>
          <p:nvPr/>
        </p:nvSpPr>
        <p:spPr>
          <a:xfrm>
            <a:off x="467544" y="1059582"/>
            <a:ext cx="5112568" cy="1200329"/>
          </a:xfrm>
          <a:prstGeom prst="rect">
            <a:avLst/>
          </a:prstGeom>
        </p:spPr>
        <p:txBody>
          <a:bodyPr wrap="square">
            <a:spAutoFit/>
          </a:bodyPr>
          <a:lstStyle/>
          <a:p>
            <a:pPr indent="358775" algn="just"/>
            <a:r>
              <a:rPr lang="ru-RU" b="1" i="1" dirty="0" smtClean="0">
                <a:solidFill>
                  <a:schemeClr val="accent1">
                    <a:lumMod val="50000"/>
                  </a:schemeClr>
                </a:solidFill>
              </a:rPr>
              <a:t>Задача №7.</a:t>
            </a:r>
          </a:p>
          <a:p>
            <a:pPr indent="358775" algn="just"/>
            <a:r>
              <a:rPr lang="ru-RU" dirty="0" smtClean="0">
                <a:solidFill>
                  <a:schemeClr val="accent1">
                    <a:lumMod val="50000"/>
                  </a:schemeClr>
                </a:solidFill>
              </a:rPr>
              <a:t>Бросили два игральных кубика. Какова вероятность, что сумма выпавших очков не превосходит  9. Ответ округлите до сотых.</a:t>
            </a:r>
            <a:endParaRPr lang="ru-RU" dirty="0">
              <a:solidFill>
                <a:schemeClr val="accent1">
                  <a:lumMod val="50000"/>
                </a:schemeClr>
              </a:solidFill>
            </a:endParaRPr>
          </a:p>
        </p:txBody>
      </p:sp>
      <p:graphicFrame>
        <p:nvGraphicFramePr>
          <p:cNvPr id="8" name="Таблица 7"/>
          <p:cNvGraphicFramePr>
            <a:graphicFrameLocks noGrp="1"/>
          </p:cNvGraphicFramePr>
          <p:nvPr>
            <p:extLst>
              <p:ext uri="{D42A27DB-BD31-4B8C-83A1-F6EECF244321}">
                <p14:modId xmlns:p14="http://schemas.microsoft.com/office/powerpoint/2010/main" xmlns="" val="2677396013"/>
              </p:ext>
            </p:extLst>
          </p:nvPr>
        </p:nvGraphicFramePr>
        <p:xfrm>
          <a:off x="5652120" y="1491630"/>
          <a:ext cx="3143175" cy="2608561"/>
        </p:xfrm>
        <a:graphic>
          <a:graphicData uri="http://schemas.openxmlformats.org/drawingml/2006/table">
            <a:tbl>
              <a:tblPr bandRow="1">
                <a:tableStyleId>{69CF1AB2-1976-4502-BF36-3FF5EA218861}</a:tableStyleId>
              </a:tblPr>
              <a:tblGrid>
                <a:gridCol w="449025">
                  <a:extLst>
                    <a:ext uri="{9D8B030D-6E8A-4147-A177-3AD203B41FA5}">
                      <a16:colId xmlns:a16="http://schemas.microsoft.com/office/drawing/2014/main" xmlns="" val="3425292341"/>
                    </a:ext>
                  </a:extLst>
                </a:gridCol>
                <a:gridCol w="449025">
                  <a:extLst>
                    <a:ext uri="{9D8B030D-6E8A-4147-A177-3AD203B41FA5}">
                      <a16:colId xmlns:a16="http://schemas.microsoft.com/office/drawing/2014/main" xmlns="" val="1431333198"/>
                    </a:ext>
                  </a:extLst>
                </a:gridCol>
                <a:gridCol w="449025">
                  <a:extLst>
                    <a:ext uri="{9D8B030D-6E8A-4147-A177-3AD203B41FA5}">
                      <a16:colId xmlns:a16="http://schemas.microsoft.com/office/drawing/2014/main" xmlns="" val="1471641079"/>
                    </a:ext>
                  </a:extLst>
                </a:gridCol>
                <a:gridCol w="449025">
                  <a:extLst>
                    <a:ext uri="{9D8B030D-6E8A-4147-A177-3AD203B41FA5}">
                      <a16:colId xmlns:a16="http://schemas.microsoft.com/office/drawing/2014/main" xmlns="" val="191884554"/>
                    </a:ext>
                  </a:extLst>
                </a:gridCol>
                <a:gridCol w="449025">
                  <a:extLst>
                    <a:ext uri="{9D8B030D-6E8A-4147-A177-3AD203B41FA5}">
                      <a16:colId xmlns:a16="http://schemas.microsoft.com/office/drawing/2014/main" xmlns="" val="2193785298"/>
                    </a:ext>
                  </a:extLst>
                </a:gridCol>
                <a:gridCol w="449025">
                  <a:extLst>
                    <a:ext uri="{9D8B030D-6E8A-4147-A177-3AD203B41FA5}">
                      <a16:colId xmlns:a16="http://schemas.microsoft.com/office/drawing/2014/main" xmlns="" val="814809394"/>
                    </a:ext>
                  </a:extLst>
                </a:gridCol>
                <a:gridCol w="449025">
                  <a:extLst>
                    <a:ext uri="{9D8B030D-6E8A-4147-A177-3AD203B41FA5}">
                      <a16:colId xmlns:a16="http://schemas.microsoft.com/office/drawing/2014/main" xmlns="" val="3210496137"/>
                    </a:ext>
                  </a:extLst>
                </a:gridCol>
              </a:tblGrid>
              <a:tr h="376313">
                <a:tc>
                  <a:txBody>
                    <a:bodyPr/>
                    <a:lstStyle/>
                    <a:p>
                      <a:pPr algn="ct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1</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2</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3</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4</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5</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6</a:t>
                      </a: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189380668"/>
                  </a:ext>
                </a:extLst>
              </a:tr>
              <a:tr h="376313">
                <a:tc>
                  <a:txBody>
                    <a:bodyPr/>
                    <a:lstStyle/>
                    <a:p>
                      <a:pPr algn="ctr"/>
                      <a:r>
                        <a:rPr lang="ru-RU" sz="1800" b="1" dirty="0" smtClean="0">
                          <a:solidFill>
                            <a:srgbClr val="004070"/>
                          </a:solidFill>
                          <a:latin typeface="+mn-lt"/>
                        </a:rPr>
                        <a:t>1</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2316474263"/>
                  </a:ext>
                </a:extLst>
              </a:tr>
              <a:tr h="376313">
                <a:tc>
                  <a:txBody>
                    <a:bodyPr/>
                    <a:lstStyle/>
                    <a:p>
                      <a:pPr algn="ctr"/>
                      <a:r>
                        <a:rPr lang="ru-RU" sz="1800" b="1" dirty="0" smtClean="0">
                          <a:solidFill>
                            <a:srgbClr val="004070"/>
                          </a:solidFill>
                          <a:latin typeface="+mn-lt"/>
                        </a:rPr>
                        <a:t>2</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4182923782"/>
                  </a:ext>
                </a:extLst>
              </a:tr>
              <a:tr h="376313">
                <a:tc>
                  <a:txBody>
                    <a:bodyPr/>
                    <a:lstStyle/>
                    <a:p>
                      <a:pPr algn="ctr"/>
                      <a:r>
                        <a:rPr lang="ru-RU" sz="1800" b="1" dirty="0" smtClean="0">
                          <a:solidFill>
                            <a:srgbClr val="004070"/>
                          </a:solidFill>
                          <a:latin typeface="+mn-lt"/>
                        </a:rPr>
                        <a:t>3</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3564184147"/>
                  </a:ext>
                </a:extLst>
              </a:tr>
              <a:tr h="376313">
                <a:tc>
                  <a:txBody>
                    <a:bodyPr/>
                    <a:lstStyle/>
                    <a:p>
                      <a:pPr algn="ctr"/>
                      <a:r>
                        <a:rPr lang="ru-RU" sz="1800" b="1" dirty="0" smtClean="0">
                          <a:solidFill>
                            <a:srgbClr val="004070"/>
                          </a:solidFill>
                          <a:latin typeface="+mn-lt"/>
                        </a:rPr>
                        <a:t>4</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353697186"/>
                  </a:ext>
                </a:extLst>
              </a:tr>
              <a:tr h="350683">
                <a:tc>
                  <a:txBody>
                    <a:bodyPr/>
                    <a:lstStyle/>
                    <a:p>
                      <a:pPr algn="ctr"/>
                      <a:r>
                        <a:rPr lang="ru-RU" sz="1800" b="1" dirty="0" smtClean="0">
                          <a:solidFill>
                            <a:srgbClr val="004070"/>
                          </a:solidFill>
                          <a:latin typeface="+mn-lt"/>
                        </a:rPr>
                        <a:t>5</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916420769"/>
                  </a:ext>
                </a:extLst>
              </a:tr>
              <a:tr h="376313">
                <a:tc>
                  <a:txBody>
                    <a:bodyPr/>
                    <a:lstStyle/>
                    <a:p>
                      <a:pPr algn="ctr"/>
                      <a:r>
                        <a:rPr lang="ru-RU" sz="1800" b="1" dirty="0" smtClean="0">
                          <a:solidFill>
                            <a:srgbClr val="004070"/>
                          </a:solidFill>
                          <a:latin typeface="+mn-lt"/>
                        </a:rPr>
                        <a:t>6</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3954921085"/>
                  </a:ext>
                </a:extLst>
              </a:tr>
            </a:tbl>
          </a:graphicData>
        </a:graphic>
      </p:graphicFrame>
      <p:sp>
        <p:nvSpPr>
          <p:cNvPr id="10" name="Прямоугольник 9"/>
          <p:cNvSpPr/>
          <p:nvPr/>
        </p:nvSpPr>
        <p:spPr>
          <a:xfrm>
            <a:off x="467544" y="2211710"/>
            <a:ext cx="5112568" cy="369332"/>
          </a:xfrm>
          <a:prstGeom prst="rect">
            <a:avLst/>
          </a:prstGeom>
        </p:spPr>
        <p:txBody>
          <a:bodyPr wrap="square">
            <a:spAutoFit/>
          </a:bodyPr>
          <a:lstStyle/>
          <a:p>
            <a:pPr indent="358775" algn="just"/>
            <a:r>
              <a:rPr lang="ru-RU" b="1" u="sng" dirty="0" smtClean="0">
                <a:solidFill>
                  <a:schemeClr val="accent1">
                    <a:lumMod val="50000"/>
                  </a:schemeClr>
                </a:solidFill>
              </a:rPr>
              <a:t>Решение:</a:t>
            </a:r>
          </a:p>
        </p:txBody>
      </p:sp>
      <p:sp>
        <p:nvSpPr>
          <p:cNvPr id="11" name="Прямоугольник 10"/>
          <p:cNvSpPr/>
          <p:nvPr/>
        </p:nvSpPr>
        <p:spPr>
          <a:xfrm>
            <a:off x="395537" y="2571750"/>
            <a:ext cx="5184575" cy="646331"/>
          </a:xfrm>
          <a:prstGeom prst="rect">
            <a:avLst/>
          </a:prstGeom>
        </p:spPr>
        <p:txBody>
          <a:bodyPr wrap="square">
            <a:spAutoFit/>
          </a:bodyPr>
          <a:lstStyle/>
          <a:p>
            <a:pPr indent="358775" algn="just"/>
            <a:r>
              <a:rPr lang="en-US" dirty="0" smtClean="0">
                <a:solidFill>
                  <a:schemeClr val="accent1">
                    <a:lumMod val="50000"/>
                  </a:schemeClr>
                </a:solidFill>
              </a:rPr>
              <a:t>A</a:t>
            </a:r>
            <a:r>
              <a:rPr lang="ru-RU" dirty="0" smtClean="0">
                <a:solidFill>
                  <a:schemeClr val="accent1">
                    <a:lumMod val="50000"/>
                  </a:schemeClr>
                </a:solidFill>
              </a:rPr>
              <a:t> – в результате двух бросков кости в сумма превосходит  9 очков.</a:t>
            </a:r>
          </a:p>
        </p:txBody>
      </p:sp>
      <p:sp>
        <p:nvSpPr>
          <p:cNvPr id="12" name="Прямоугольник 11"/>
          <p:cNvSpPr/>
          <p:nvPr/>
        </p:nvSpPr>
        <p:spPr>
          <a:xfrm>
            <a:off x="395536" y="3291830"/>
            <a:ext cx="2040943" cy="369332"/>
          </a:xfrm>
          <a:prstGeom prst="rect">
            <a:avLst/>
          </a:prstGeom>
        </p:spPr>
        <p:txBody>
          <a:bodyPr wrap="none">
            <a:spAutoFit/>
          </a:bodyPr>
          <a:lstStyle/>
          <a:p>
            <a:pPr indent="358775" algn="just"/>
            <a:r>
              <a:rPr lang="ru-RU" dirty="0" smtClean="0">
                <a:solidFill>
                  <a:schemeClr val="accent1">
                    <a:lumMod val="50000"/>
                  </a:schemeClr>
                </a:solidFill>
              </a:rPr>
              <a:t>P(А) = 6/36=1/6</a:t>
            </a:r>
            <a:endParaRPr lang="ru-RU" dirty="0">
              <a:solidFill>
                <a:schemeClr val="accent1">
                  <a:lumMod val="50000"/>
                </a:schemeClr>
              </a:solidFill>
            </a:endParaRPr>
          </a:p>
        </p:txBody>
      </p:sp>
      <p:sp>
        <p:nvSpPr>
          <p:cNvPr id="14" name="Прямоугольник 13"/>
          <p:cNvSpPr/>
          <p:nvPr/>
        </p:nvSpPr>
        <p:spPr>
          <a:xfrm>
            <a:off x="395536" y="4011910"/>
            <a:ext cx="2664296" cy="369332"/>
          </a:xfrm>
          <a:prstGeom prst="rect">
            <a:avLst/>
          </a:prstGeom>
        </p:spPr>
        <p:txBody>
          <a:bodyPr wrap="square">
            <a:spAutoFit/>
          </a:bodyPr>
          <a:lstStyle/>
          <a:p>
            <a:pPr indent="355600" algn="just"/>
            <a:r>
              <a:rPr lang="ru-RU" dirty="0" smtClean="0">
                <a:solidFill>
                  <a:schemeClr val="accent1">
                    <a:lumMod val="50000"/>
                  </a:schemeClr>
                </a:solidFill>
              </a:rPr>
              <a:t>Ответ: 0,83</a:t>
            </a:r>
            <a:endParaRPr lang="ru-RU" dirty="0"/>
          </a:p>
        </p:txBody>
      </p:sp>
      <p:sp>
        <p:nvSpPr>
          <p:cNvPr id="38" name="Прямоугольник 37"/>
          <p:cNvSpPr/>
          <p:nvPr/>
        </p:nvSpPr>
        <p:spPr>
          <a:xfrm>
            <a:off x="8388424" y="300379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50" name="Прямоугольник 49"/>
          <p:cNvSpPr/>
          <p:nvPr/>
        </p:nvSpPr>
        <p:spPr>
          <a:xfrm>
            <a:off x="8388424"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51" name="Прямоугольник 50"/>
          <p:cNvSpPr/>
          <p:nvPr/>
        </p:nvSpPr>
        <p:spPr>
          <a:xfrm>
            <a:off x="7956376"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52" name="Прямоугольник 51"/>
          <p:cNvSpPr/>
          <p:nvPr/>
        </p:nvSpPr>
        <p:spPr>
          <a:xfrm>
            <a:off x="7524328" y="372387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53" name="Прямоугольник 52"/>
          <p:cNvSpPr/>
          <p:nvPr/>
        </p:nvSpPr>
        <p:spPr>
          <a:xfrm>
            <a:off x="7956376" y="372387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54" name="Прямоугольник 53"/>
          <p:cNvSpPr/>
          <p:nvPr/>
        </p:nvSpPr>
        <p:spPr>
          <a:xfrm>
            <a:off x="8388424" y="372387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55" name="Прямоугольник 54"/>
          <p:cNvSpPr/>
          <p:nvPr/>
        </p:nvSpPr>
        <p:spPr>
          <a:xfrm>
            <a:off x="395536" y="3651870"/>
            <a:ext cx="2323072" cy="369332"/>
          </a:xfrm>
          <a:prstGeom prst="rect">
            <a:avLst/>
          </a:prstGeom>
        </p:spPr>
        <p:txBody>
          <a:bodyPr wrap="none">
            <a:spAutoFit/>
          </a:bodyPr>
          <a:lstStyle/>
          <a:p>
            <a:pPr indent="358775" algn="just"/>
            <a:r>
              <a:rPr lang="ru-RU" dirty="0" smtClean="0">
                <a:solidFill>
                  <a:schemeClr val="accent1">
                    <a:lumMod val="50000"/>
                  </a:schemeClr>
                </a:solidFill>
              </a:rPr>
              <a:t>P(А) = 1 - 1/6 = 5/6</a:t>
            </a:r>
            <a:endParaRPr lang="ru-RU" dirty="0">
              <a:solidFill>
                <a:schemeClr val="accent1">
                  <a:lumMod val="50000"/>
                </a:schemeClr>
              </a:solidFill>
            </a:endParaRPr>
          </a:p>
        </p:txBody>
      </p:sp>
      <p:cxnSp>
        <p:nvCxnSpPr>
          <p:cNvPr id="57" name="Прямая соединительная линия 56"/>
          <p:cNvCxnSpPr/>
          <p:nvPr/>
        </p:nvCxnSpPr>
        <p:spPr>
          <a:xfrm>
            <a:off x="1043608" y="3723878"/>
            <a:ext cx="144016" cy="0"/>
          </a:xfrm>
          <a:prstGeom prst="line">
            <a:avLst/>
          </a:prstGeom>
          <a:ln w="12700">
            <a:solidFill>
              <a:srgbClr val="005DA2"/>
            </a:solidFill>
          </a:ln>
        </p:spPr>
        <p:style>
          <a:lnRef idx="1">
            <a:schemeClr val="accent1"/>
          </a:lnRef>
          <a:fillRef idx="0">
            <a:schemeClr val="accent1"/>
          </a:fillRef>
          <a:effectRef idx="0">
            <a:schemeClr val="accent1"/>
          </a:effectRef>
          <a:fontRef idx="minor">
            <a:schemeClr val="tx1"/>
          </a:fontRef>
        </p:style>
      </p:cxnSp>
      <p:sp>
        <p:nvSpPr>
          <p:cNvPr id="58" name="Прямоугольник 57"/>
          <p:cNvSpPr/>
          <p:nvPr/>
        </p:nvSpPr>
        <p:spPr>
          <a:xfrm>
            <a:off x="2627784" y="3651870"/>
            <a:ext cx="819455" cy="369332"/>
          </a:xfrm>
          <a:prstGeom prst="rect">
            <a:avLst/>
          </a:prstGeom>
        </p:spPr>
        <p:txBody>
          <a:bodyPr wrap="none">
            <a:spAutoFit/>
          </a:bodyPr>
          <a:lstStyle/>
          <a:p>
            <a:r>
              <a:rPr lang="ru-RU" dirty="0" smtClean="0">
                <a:solidFill>
                  <a:schemeClr val="accent1">
                    <a:lumMod val="50000"/>
                  </a:schemeClr>
                </a:solidFill>
              </a:rPr>
              <a:t>≈ 0,83.</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38" grpId="0"/>
      <p:bldP spid="50" grpId="0"/>
      <p:bldP spid="51" grpId="0"/>
      <p:bldP spid="52" grpId="0"/>
      <p:bldP spid="53" grpId="0"/>
      <p:bldP spid="54" grpId="0"/>
      <p:bldP spid="55" grpId="0"/>
      <p:bldP spid="5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4" name="Заголовок 1"/>
          <p:cNvSpPr txBox="1">
            <a:spLocks/>
          </p:cNvSpPr>
          <p:nvPr/>
        </p:nvSpPr>
        <p:spPr>
          <a:xfrm>
            <a:off x="1259632" y="195486"/>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5" name="Прямоугольник 4"/>
          <p:cNvSpPr/>
          <p:nvPr/>
        </p:nvSpPr>
        <p:spPr>
          <a:xfrm>
            <a:off x="683568" y="699542"/>
            <a:ext cx="7704856" cy="400110"/>
          </a:xfrm>
          <a:prstGeom prst="rect">
            <a:avLst/>
          </a:prstGeom>
        </p:spPr>
        <p:txBody>
          <a:bodyPr wrap="square">
            <a:spAutoFit/>
          </a:bodyPr>
          <a:lstStyle/>
          <a:p>
            <a:pPr algn="ctr"/>
            <a:r>
              <a:rPr lang="ru-RU" sz="2000" b="1" i="1" dirty="0" smtClean="0">
                <a:solidFill>
                  <a:schemeClr val="accent1">
                    <a:lumMod val="50000"/>
                  </a:schemeClr>
                </a:solidFill>
              </a:rPr>
              <a:t>Визуализация с помощью таблицы при двух подбрасываниях</a:t>
            </a:r>
          </a:p>
        </p:txBody>
      </p:sp>
      <p:sp>
        <p:nvSpPr>
          <p:cNvPr id="6" name="Прямоугольник 5"/>
          <p:cNvSpPr/>
          <p:nvPr/>
        </p:nvSpPr>
        <p:spPr>
          <a:xfrm>
            <a:off x="467544" y="1059582"/>
            <a:ext cx="5112568" cy="1200329"/>
          </a:xfrm>
          <a:prstGeom prst="rect">
            <a:avLst/>
          </a:prstGeom>
        </p:spPr>
        <p:txBody>
          <a:bodyPr wrap="square">
            <a:spAutoFit/>
          </a:bodyPr>
          <a:lstStyle/>
          <a:p>
            <a:pPr indent="358775" algn="just"/>
            <a:r>
              <a:rPr lang="ru-RU" b="1" i="1" dirty="0" smtClean="0">
                <a:solidFill>
                  <a:schemeClr val="accent1">
                    <a:lumMod val="50000"/>
                  </a:schemeClr>
                </a:solidFill>
              </a:rPr>
              <a:t>Задача №8.</a:t>
            </a:r>
          </a:p>
          <a:p>
            <a:pPr indent="358775" algn="just"/>
            <a:r>
              <a:rPr lang="ru-RU" dirty="0" smtClean="0">
                <a:solidFill>
                  <a:schemeClr val="accent1">
                    <a:lumMod val="50000"/>
                  </a:schemeClr>
                </a:solidFill>
              </a:rPr>
              <a:t>Игральный кубик бросают дважды. Найдите вероятность, что произведение выпавших чисел есть нечётное число.</a:t>
            </a:r>
            <a:endParaRPr lang="ru-RU" dirty="0">
              <a:solidFill>
                <a:schemeClr val="accent1">
                  <a:lumMod val="50000"/>
                </a:schemeClr>
              </a:solidFill>
            </a:endParaRPr>
          </a:p>
        </p:txBody>
      </p:sp>
      <p:graphicFrame>
        <p:nvGraphicFramePr>
          <p:cNvPr id="8" name="Таблица 7"/>
          <p:cNvGraphicFramePr>
            <a:graphicFrameLocks noGrp="1"/>
          </p:cNvGraphicFramePr>
          <p:nvPr>
            <p:extLst>
              <p:ext uri="{D42A27DB-BD31-4B8C-83A1-F6EECF244321}">
                <p14:modId xmlns:p14="http://schemas.microsoft.com/office/powerpoint/2010/main" xmlns="" val="2677396013"/>
              </p:ext>
            </p:extLst>
          </p:nvPr>
        </p:nvGraphicFramePr>
        <p:xfrm>
          <a:off x="5652120" y="1491630"/>
          <a:ext cx="3143175" cy="2608561"/>
        </p:xfrm>
        <a:graphic>
          <a:graphicData uri="http://schemas.openxmlformats.org/drawingml/2006/table">
            <a:tbl>
              <a:tblPr bandRow="1">
                <a:tableStyleId>{69CF1AB2-1976-4502-BF36-3FF5EA218861}</a:tableStyleId>
              </a:tblPr>
              <a:tblGrid>
                <a:gridCol w="449025">
                  <a:extLst>
                    <a:ext uri="{9D8B030D-6E8A-4147-A177-3AD203B41FA5}">
                      <a16:colId xmlns:a16="http://schemas.microsoft.com/office/drawing/2014/main" xmlns="" val="3425292341"/>
                    </a:ext>
                  </a:extLst>
                </a:gridCol>
                <a:gridCol w="449025">
                  <a:extLst>
                    <a:ext uri="{9D8B030D-6E8A-4147-A177-3AD203B41FA5}">
                      <a16:colId xmlns:a16="http://schemas.microsoft.com/office/drawing/2014/main" xmlns="" val="1431333198"/>
                    </a:ext>
                  </a:extLst>
                </a:gridCol>
                <a:gridCol w="449025">
                  <a:extLst>
                    <a:ext uri="{9D8B030D-6E8A-4147-A177-3AD203B41FA5}">
                      <a16:colId xmlns:a16="http://schemas.microsoft.com/office/drawing/2014/main" xmlns="" val="1471641079"/>
                    </a:ext>
                  </a:extLst>
                </a:gridCol>
                <a:gridCol w="449025">
                  <a:extLst>
                    <a:ext uri="{9D8B030D-6E8A-4147-A177-3AD203B41FA5}">
                      <a16:colId xmlns:a16="http://schemas.microsoft.com/office/drawing/2014/main" xmlns="" val="191884554"/>
                    </a:ext>
                  </a:extLst>
                </a:gridCol>
                <a:gridCol w="449025">
                  <a:extLst>
                    <a:ext uri="{9D8B030D-6E8A-4147-A177-3AD203B41FA5}">
                      <a16:colId xmlns:a16="http://schemas.microsoft.com/office/drawing/2014/main" xmlns="" val="2193785298"/>
                    </a:ext>
                  </a:extLst>
                </a:gridCol>
                <a:gridCol w="449025">
                  <a:extLst>
                    <a:ext uri="{9D8B030D-6E8A-4147-A177-3AD203B41FA5}">
                      <a16:colId xmlns:a16="http://schemas.microsoft.com/office/drawing/2014/main" xmlns="" val="814809394"/>
                    </a:ext>
                  </a:extLst>
                </a:gridCol>
                <a:gridCol w="449025">
                  <a:extLst>
                    <a:ext uri="{9D8B030D-6E8A-4147-A177-3AD203B41FA5}">
                      <a16:colId xmlns:a16="http://schemas.microsoft.com/office/drawing/2014/main" xmlns="" val="3210496137"/>
                    </a:ext>
                  </a:extLst>
                </a:gridCol>
              </a:tblGrid>
              <a:tr h="376313">
                <a:tc>
                  <a:txBody>
                    <a:bodyPr/>
                    <a:lstStyle/>
                    <a:p>
                      <a:pPr algn="ct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1</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2</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3</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4</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5</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6</a:t>
                      </a: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189380668"/>
                  </a:ext>
                </a:extLst>
              </a:tr>
              <a:tr h="376313">
                <a:tc>
                  <a:txBody>
                    <a:bodyPr/>
                    <a:lstStyle/>
                    <a:p>
                      <a:pPr algn="ctr"/>
                      <a:r>
                        <a:rPr lang="ru-RU" sz="1800" b="1" dirty="0" smtClean="0">
                          <a:solidFill>
                            <a:srgbClr val="004070"/>
                          </a:solidFill>
                          <a:latin typeface="+mn-lt"/>
                        </a:rPr>
                        <a:t>1</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2316474263"/>
                  </a:ext>
                </a:extLst>
              </a:tr>
              <a:tr h="376313">
                <a:tc>
                  <a:txBody>
                    <a:bodyPr/>
                    <a:lstStyle/>
                    <a:p>
                      <a:pPr algn="ctr"/>
                      <a:r>
                        <a:rPr lang="ru-RU" sz="1800" b="1" dirty="0" smtClean="0">
                          <a:solidFill>
                            <a:srgbClr val="004070"/>
                          </a:solidFill>
                          <a:latin typeface="+mn-lt"/>
                        </a:rPr>
                        <a:t>2</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4182923782"/>
                  </a:ext>
                </a:extLst>
              </a:tr>
              <a:tr h="376313">
                <a:tc>
                  <a:txBody>
                    <a:bodyPr/>
                    <a:lstStyle/>
                    <a:p>
                      <a:pPr algn="ctr"/>
                      <a:r>
                        <a:rPr lang="ru-RU" sz="1800" b="1" dirty="0" smtClean="0">
                          <a:solidFill>
                            <a:srgbClr val="004070"/>
                          </a:solidFill>
                          <a:latin typeface="+mn-lt"/>
                        </a:rPr>
                        <a:t>3</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3564184147"/>
                  </a:ext>
                </a:extLst>
              </a:tr>
              <a:tr h="376313">
                <a:tc>
                  <a:txBody>
                    <a:bodyPr/>
                    <a:lstStyle/>
                    <a:p>
                      <a:pPr algn="ctr"/>
                      <a:r>
                        <a:rPr lang="ru-RU" sz="1800" b="1" dirty="0" smtClean="0">
                          <a:solidFill>
                            <a:srgbClr val="004070"/>
                          </a:solidFill>
                          <a:latin typeface="+mn-lt"/>
                        </a:rPr>
                        <a:t>4</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353697186"/>
                  </a:ext>
                </a:extLst>
              </a:tr>
              <a:tr h="350683">
                <a:tc>
                  <a:txBody>
                    <a:bodyPr/>
                    <a:lstStyle/>
                    <a:p>
                      <a:pPr algn="ctr"/>
                      <a:r>
                        <a:rPr lang="ru-RU" sz="1800" b="1" dirty="0" smtClean="0">
                          <a:solidFill>
                            <a:srgbClr val="004070"/>
                          </a:solidFill>
                          <a:latin typeface="+mn-lt"/>
                        </a:rPr>
                        <a:t>5</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916420769"/>
                  </a:ext>
                </a:extLst>
              </a:tr>
              <a:tr h="376313">
                <a:tc>
                  <a:txBody>
                    <a:bodyPr/>
                    <a:lstStyle/>
                    <a:p>
                      <a:pPr algn="ctr"/>
                      <a:r>
                        <a:rPr lang="ru-RU" sz="1800" b="1" dirty="0" smtClean="0">
                          <a:solidFill>
                            <a:srgbClr val="004070"/>
                          </a:solidFill>
                          <a:latin typeface="+mn-lt"/>
                        </a:rPr>
                        <a:t>6</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3954921085"/>
                  </a:ext>
                </a:extLst>
              </a:tr>
            </a:tbl>
          </a:graphicData>
        </a:graphic>
      </p:graphicFrame>
      <p:sp>
        <p:nvSpPr>
          <p:cNvPr id="10" name="Прямоугольник 9"/>
          <p:cNvSpPr/>
          <p:nvPr/>
        </p:nvSpPr>
        <p:spPr>
          <a:xfrm>
            <a:off x="467544" y="2211710"/>
            <a:ext cx="5112568" cy="369332"/>
          </a:xfrm>
          <a:prstGeom prst="rect">
            <a:avLst/>
          </a:prstGeom>
        </p:spPr>
        <p:txBody>
          <a:bodyPr wrap="square">
            <a:spAutoFit/>
          </a:bodyPr>
          <a:lstStyle/>
          <a:p>
            <a:pPr indent="358775" algn="just"/>
            <a:r>
              <a:rPr lang="ru-RU" b="1" u="sng" dirty="0" smtClean="0">
                <a:solidFill>
                  <a:schemeClr val="accent1">
                    <a:lumMod val="50000"/>
                  </a:schemeClr>
                </a:solidFill>
              </a:rPr>
              <a:t>Решение:</a:t>
            </a:r>
          </a:p>
        </p:txBody>
      </p:sp>
      <p:sp>
        <p:nvSpPr>
          <p:cNvPr id="11" name="Прямоугольник 10"/>
          <p:cNvSpPr/>
          <p:nvPr/>
        </p:nvSpPr>
        <p:spPr>
          <a:xfrm>
            <a:off x="395537" y="2571750"/>
            <a:ext cx="5184575" cy="923330"/>
          </a:xfrm>
          <a:prstGeom prst="rect">
            <a:avLst/>
          </a:prstGeom>
        </p:spPr>
        <p:txBody>
          <a:bodyPr wrap="square">
            <a:spAutoFit/>
          </a:bodyPr>
          <a:lstStyle/>
          <a:p>
            <a:pPr indent="358775" algn="just"/>
            <a:r>
              <a:rPr lang="en-US" dirty="0" smtClean="0">
                <a:solidFill>
                  <a:schemeClr val="accent1">
                    <a:lumMod val="50000"/>
                  </a:schemeClr>
                </a:solidFill>
              </a:rPr>
              <a:t>A</a:t>
            </a:r>
            <a:r>
              <a:rPr lang="ru-RU" dirty="0" smtClean="0">
                <a:solidFill>
                  <a:schemeClr val="accent1">
                    <a:lumMod val="50000"/>
                  </a:schemeClr>
                </a:solidFill>
              </a:rPr>
              <a:t> – в результате двух бросков кости произведение выпавших чисел есть нечётное число.</a:t>
            </a:r>
          </a:p>
        </p:txBody>
      </p:sp>
      <p:sp>
        <p:nvSpPr>
          <p:cNvPr id="12" name="Прямоугольник 11"/>
          <p:cNvSpPr/>
          <p:nvPr/>
        </p:nvSpPr>
        <p:spPr>
          <a:xfrm>
            <a:off x="395536" y="3507854"/>
            <a:ext cx="2776722" cy="369332"/>
          </a:xfrm>
          <a:prstGeom prst="rect">
            <a:avLst/>
          </a:prstGeom>
        </p:spPr>
        <p:txBody>
          <a:bodyPr wrap="none">
            <a:spAutoFit/>
          </a:bodyPr>
          <a:lstStyle/>
          <a:p>
            <a:pPr indent="358775" algn="just"/>
            <a:r>
              <a:rPr lang="ru-RU" dirty="0" smtClean="0">
                <a:solidFill>
                  <a:schemeClr val="accent1">
                    <a:lumMod val="50000"/>
                  </a:schemeClr>
                </a:solidFill>
              </a:rPr>
              <a:t>P(А) = 9/36 = 1/4 = 0,25</a:t>
            </a:r>
            <a:endParaRPr lang="ru-RU" dirty="0">
              <a:solidFill>
                <a:schemeClr val="accent1">
                  <a:lumMod val="50000"/>
                </a:schemeClr>
              </a:solidFill>
            </a:endParaRPr>
          </a:p>
        </p:txBody>
      </p:sp>
      <p:sp>
        <p:nvSpPr>
          <p:cNvPr id="14" name="Прямоугольник 13"/>
          <p:cNvSpPr/>
          <p:nvPr/>
        </p:nvSpPr>
        <p:spPr>
          <a:xfrm>
            <a:off x="395536" y="4011910"/>
            <a:ext cx="2664296" cy="369332"/>
          </a:xfrm>
          <a:prstGeom prst="rect">
            <a:avLst/>
          </a:prstGeom>
        </p:spPr>
        <p:txBody>
          <a:bodyPr wrap="square">
            <a:spAutoFit/>
          </a:bodyPr>
          <a:lstStyle/>
          <a:p>
            <a:pPr indent="355600" algn="just"/>
            <a:r>
              <a:rPr lang="ru-RU" dirty="0" smtClean="0">
                <a:solidFill>
                  <a:schemeClr val="accent1">
                    <a:lumMod val="50000"/>
                  </a:schemeClr>
                </a:solidFill>
              </a:rPr>
              <a:t>Ответ: 0,25</a:t>
            </a:r>
            <a:endParaRPr lang="ru-RU" dirty="0"/>
          </a:p>
        </p:txBody>
      </p:sp>
      <p:sp>
        <p:nvSpPr>
          <p:cNvPr id="17" name="Прямоугольник 16"/>
          <p:cNvSpPr/>
          <p:nvPr/>
        </p:nvSpPr>
        <p:spPr>
          <a:xfrm>
            <a:off x="6156176" y="185167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0" name="Прямоугольник 19"/>
          <p:cNvSpPr/>
          <p:nvPr/>
        </p:nvSpPr>
        <p:spPr>
          <a:xfrm>
            <a:off x="7092280" y="185167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3" name="Прямоугольник 22"/>
          <p:cNvSpPr/>
          <p:nvPr/>
        </p:nvSpPr>
        <p:spPr>
          <a:xfrm>
            <a:off x="7956376" y="185167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7" name="Прямоугольник 26"/>
          <p:cNvSpPr/>
          <p:nvPr/>
        </p:nvSpPr>
        <p:spPr>
          <a:xfrm>
            <a:off x="7956376"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3" name="Прямоугольник 32"/>
          <p:cNvSpPr/>
          <p:nvPr/>
        </p:nvSpPr>
        <p:spPr>
          <a:xfrm>
            <a:off x="7956376" y="257175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5" name="Прямоугольник 34"/>
          <p:cNvSpPr/>
          <p:nvPr/>
        </p:nvSpPr>
        <p:spPr>
          <a:xfrm>
            <a:off x="7092280" y="257175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7" name="Прямоугольник 36"/>
          <p:cNvSpPr/>
          <p:nvPr/>
        </p:nvSpPr>
        <p:spPr>
          <a:xfrm>
            <a:off x="6156176" y="257175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4" name="Прямоугольник 43"/>
          <p:cNvSpPr/>
          <p:nvPr/>
        </p:nvSpPr>
        <p:spPr>
          <a:xfrm>
            <a:off x="7092280"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6" name="Прямоугольник 45"/>
          <p:cNvSpPr/>
          <p:nvPr/>
        </p:nvSpPr>
        <p:spPr>
          <a:xfrm>
            <a:off x="6156176"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P spid="14" grpId="0"/>
      <p:bldP spid="17" grpId="0"/>
      <p:bldP spid="20" grpId="0"/>
      <p:bldP spid="23" grpId="0"/>
      <p:bldP spid="27" grpId="0"/>
      <p:bldP spid="33" grpId="0"/>
      <p:bldP spid="35" grpId="0"/>
      <p:bldP spid="37" grpId="0"/>
      <p:bldP spid="44" grpId="0"/>
      <p:bldP spid="4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4" name="Заголовок 1"/>
          <p:cNvSpPr txBox="1">
            <a:spLocks/>
          </p:cNvSpPr>
          <p:nvPr/>
        </p:nvSpPr>
        <p:spPr>
          <a:xfrm>
            <a:off x="1259632" y="195486"/>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5" name="Прямоугольник 4"/>
          <p:cNvSpPr/>
          <p:nvPr/>
        </p:nvSpPr>
        <p:spPr>
          <a:xfrm>
            <a:off x="683568" y="699542"/>
            <a:ext cx="7704856" cy="400110"/>
          </a:xfrm>
          <a:prstGeom prst="rect">
            <a:avLst/>
          </a:prstGeom>
        </p:spPr>
        <p:txBody>
          <a:bodyPr wrap="square">
            <a:spAutoFit/>
          </a:bodyPr>
          <a:lstStyle/>
          <a:p>
            <a:pPr algn="ctr"/>
            <a:r>
              <a:rPr lang="ru-RU" sz="2000" b="1" i="1" dirty="0" smtClean="0">
                <a:solidFill>
                  <a:schemeClr val="accent1">
                    <a:lumMod val="50000"/>
                  </a:schemeClr>
                </a:solidFill>
              </a:rPr>
              <a:t>Визуализация с помощью таблицы при двух подбрасываниях</a:t>
            </a:r>
          </a:p>
        </p:txBody>
      </p:sp>
      <p:sp>
        <p:nvSpPr>
          <p:cNvPr id="6" name="Прямоугольник 5"/>
          <p:cNvSpPr/>
          <p:nvPr/>
        </p:nvSpPr>
        <p:spPr>
          <a:xfrm>
            <a:off x="467544" y="1059582"/>
            <a:ext cx="5112568" cy="1200329"/>
          </a:xfrm>
          <a:prstGeom prst="rect">
            <a:avLst/>
          </a:prstGeom>
        </p:spPr>
        <p:txBody>
          <a:bodyPr wrap="square">
            <a:spAutoFit/>
          </a:bodyPr>
          <a:lstStyle/>
          <a:p>
            <a:pPr indent="358775" algn="just"/>
            <a:r>
              <a:rPr lang="ru-RU" b="1" i="1" dirty="0" smtClean="0">
                <a:solidFill>
                  <a:schemeClr val="accent1">
                    <a:lumMod val="50000"/>
                  </a:schemeClr>
                </a:solidFill>
              </a:rPr>
              <a:t>Задача №9.</a:t>
            </a:r>
          </a:p>
          <a:p>
            <a:pPr indent="358775" algn="just"/>
            <a:r>
              <a:rPr lang="ru-RU" dirty="0" smtClean="0">
                <a:solidFill>
                  <a:schemeClr val="accent1">
                    <a:lumMod val="50000"/>
                  </a:schemeClr>
                </a:solidFill>
              </a:rPr>
              <a:t>Игральный кубик бросают дважды. Найдите вероятность, что на первой кости выпало очков больше, чем на второй. Ответ округлите до сотых.</a:t>
            </a:r>
            <a:endParaRPr lang="ru-RU" dirty="0">
              <a:solidFill>
                <a:schemeClr val="accent1">
                  <a:lumMod val="50000"/>
                </a:schemeClr>
              </a:solidFill>
            </a:endParaRPr>
          </a:p>
        </p:txBody>
      </p:sp>
      <p:graphicFrame>
        <p:nvGraphicFramePr>
          <p:cNvPr id="8" name="Таблица 7"/>
          <p:cNvGraphicFramePr>
            <a:graphicFrameLocks noGrp="1"/>
          </p:cNvGraphicFramePr>
          <p:nvPr>
            <p:extLst>
              <p:ext uri="{D42A27DB-BD31-4B8C-83A1-F6EECF244321}">
                <p14:modId xmlns:p14="http://schemas.microsoft.com/office/powerpoint/2010/main" xmlns="" val="2677396013"/>
              </p:ext>
            </p:extLst>
          </p:nvPr>
        </p:nvGraphicFramePr>
        <p:xfrm>
          <a:off x="5652120" y="1491630"/>
          <a:ext cx="3143175" cy="2608561"/>
        </p:xfrm>
        <a:graphic>
          <a:graphicData uri="http://schemas.openxmlformats.org/drawingml/2006/table">
            <a:tbl>
              <a:tblPr bandRow="1">
                <a:tableStyleId>{69CF1AB2-1976-4502-BF36-3FF5EA218861}</a:tableStyleId>
              </a:tblPr>
              <a:tblGrid>
                <a:gridCol w="449025">
                  <a:extLst>
                    <a:ext uri="{9D8B030D-6E8A-4147-A177-3AD203B41FA5}">
                      <a16:colId xmlns:a16="http://schemas.microsoft.com/office/drawing/2014/main" xmlns="" val="3425292341"/>
                    </a:ext>
                  </a:extLst>
                </a:gridCol>
                <a:gridCol w="449025">
                  <a:extLst>
                    <a:ext uri="{9D8B030D-6E8A-4147-A177-3AD203B41FA5}">
                      <a16:colId xmlns:a16="http://schemas.microsoft.com/office/drawing/2014/main" xmlns="" val="1431333198"/>
                    </a:ext>
                  </a:extLst>
                </a:gridCol>
                <a:gridCol w="449025">
                  <a:extLst>
                    <a:ext uri="{9D8B030D-6E8A-4147-A177-3AD203B41FA5}">
                      <a16:colId xmlns:a16="http://schemas.microsoft.com/office/drawing/2014/main" xmlns="" val="1471641079"/>
                    </a:ext>
                  </a:extLst>
                </a:gridCol>
                <a:gridCol w="449025">
                  <a:extLst>
                    <a:ext uri="{9D8B030D-6E8A-4147-A177-3AD203B41FA5}">
                      <a16:colId xmlns:a16="http://schemas.microsoft.com/office/drawing/2014/main" xmlns="" val="191884554"/>
                    </a:ext>
                  </a:extLst>
                </a:gridCol>
                <a:gridCol w="449025">
                  <a:extLst>
                    <a:ext uri="{9D8B030D-6E8A-4147-A177-3AD203B41FA5}">
                      <a16:colId xmlns:a16="http://schemas.microsoft.com/office/drawing/2014/main" xmlns="" val="2193785298"/>
                    </a:ext>
                  </a:extLst>
                </a:gridCol>
                <a:gridCol w="449025">
                  <a:extLst>
                    <a:ext uri="{9D8B030D-6E8A-4147-A177-3AD203B41FA5}">
                      <a16:colId xmlns:a16="http://schemas.microsoft.com/office/drawing/2014/main" xmlns="" val="814809394"/>
                    </a:ext>
                  </a:extLst>
                </a:gridCol>
                <a:gridCol w="449025">
                  <a:extLst>
                    <a:ext uri="{9D8B030D-6E8A-4147-A177-3AD203B41FA5}">
                      <a16:colId xmlns:a16="http://schemas.microsoft.com/office/drawing/2014/main" xmlns="" val="3210496137"/>
                    </a:ext>
                  </a:extLst>
                </a:gridCol>
              </a:tblGrid>
              <a:tr h="376313">
                <a:tc>
                  <a:txBody>
                    <a:bodyPr/>
                    <a:lstStyle/>
                    <a:p>
                      <a:pPr algn="ct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1</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2</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3</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4</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5</a:t>
                      </a:r>
                      <a:endParaRPr lang="ru-RU" sz="1800" b="1" dirty="0">
                        <a:solidFill>
                          <a:srgbClr val="004070"/>
                        </a:solidFill>
                        <a:latin typeface="+mn-lt"/>
                      </a:endParaRPr>
                    </a:p>
                  </a:txBody>
                  <a:tcPr marL="60789" marR="60789" marT="30395" marB="30395"/>
                </a:tc>
                <a:tc>
                  <a:txBody>
                    <a:bodyPr/>
                    <a:lstStyle/>
                    <a:p>
                      <a:pPr algn="ctr"/>
                      <a:r>
                        <a:rPr lang="ru-RU" sz="1800" b="1" dirty="0" smtClean="0">
                          <a:solidFill>
                            <a:srgbClr val="004070"/>
                          </a:solidFill>
                          <a:latin typeface="+mn-lt"/>
                        </a:rPr>
                        <a:t>6</a:t>
                      </a: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189380668"/>
                  </a:ext>
                </a:extLst>
              </a:tr>
              <a:tr h="376313">
                <a:tc>
                  <a:txBody>
                    <a:bodyPr/>
                    <a:lstStyle/>
                    <a:p>
                      <a:pPr algn="ctr"/>
                      <a:r>
                        <a:rPr lang="ru-RU" sz="1800" b="1" dirty="0" smtClean="0">
                          <a:solidFill>
                            <a:srgbClr val="004070"/>
                          </a:solidFill>
                          <a:latin typeface="+mn-lt"/>
                        </a:rPr>
                        <a:t>1</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2316474263"/>
                  </a:ext>
                </a:extLst>
              </a:tr>
              <a:tr h="376313">
                <a:tc>
                  <a:txBody>
                    <a:bodyPr/>
                    <a:lstStyle/>
                    <a:p>
                      <a:pPr algn="ctr"/>
                      <a:r>
                        <a:rPr lang="ru-RU" sz="1800" b="1" dirty="0" smtClean="0">
                          <a:solidFill>
                            <a:srgbClr val="004070"/>
                          </a:solidFill>
                          <a:latin typeface="+mn-lt"/>
                        </a:rPr>
                        <a:t>2</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4182923782"/>
                  </a:ext>
                </a:extLst>
              </a:tr>
              <a:tr h="376313">
                <a:tc>
                  <a:txBody>
                    <a:bodyPr/>
                    <a:lstStyle/>
                    <a:p>
                      <a:pPr algn="ctr"/>
                      <a:r>
                        <a:rPr lang="ru-RU" sz="1800" b="1" dirty="0" smtClean="0">
                          <a:solidFill>
                            <a:srgbClr val="004070"/>
                          </a:solidFill>
                          <a:latin typeface="+mn-lt"/>
                        </a:rPr>
                        <a:t>3</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3564184147"/>
                  </a:ext>
                </a:extLst>
              </a:tr>
              <a:tr h="376313">
                <a:tc>
                  <a:txBody>
                    <a:bodyPr/>
                    <a:lstStyle/>
                    <a:p>
                      <a:pPr algn="ctr"/>
                      <a:r>
                        <a:rPr lang="ru-RU" sz="1800" b="1" dirty="0" smtClean="0">
                          <a:solidFill>
                            <a:srgbClr val="004070"/>
                          </a:solidFill>
                          <a:latin typeface="+mn-lt"/>
                        </a:rPr>
                        <a:t>4</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353697186"/>
                  </a:ext>
                </a:extLst>
              </a:tr>
              <a:tr h="350683">
                <a:tc>
                  <a:txBody>
                    <a:bodyPr/>
                    <a:lstStyle/>
                    <a:p>
                      <a:pPr algn="ctr"/>
                      <a:r>
                        <a:rPr lang="ru-RU" sz="1800" b="1" dirty="0" smtClean="0">
                          <a:solidFill>
                            <a:srgbClr val="004070"/>
                          </a:solidFill>
                          <a:latin typeface="+mn-lt"/>
                        </a:rPr>
                        <a:t>5</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916420769"/>
                  </a:ext>
                </a:extLst>
              </a:tr>
              <a:tr h="376313">
                <a:tc>
                  <a:txBody>
                    <a:bodyPr/>
                    <a:lstStyle/>
                    <a:p>
                      <a:pPr algn="ctr"/>
                      <a:r>
                        <a:rPr lang="ru-RU" sz="1800" b="1" dirty="0" smtClean="0">
                          <a:solidFill>
                            <a:srgbClr val="004070"/>
                          </a:solidFill>
                          <a:latin typeface="+mn-lt"/>
                        </a:rPr>
                        <a:t>6</a:t>
                      </a:r>
                      <a:endParaRPr lang="ru-RU" sz="1800" b="1" dirty="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800" b="1" dirty="0" smtClean="0">
                        <a:solidFill>
                          <a:srgbClr val="004070"/>
                        </a:solidFill>
                        <a:latin typeface="+mn-lt"/>
                      </a:endParaRPr>
                    </a:p>
                  </a:txBody>
                  <a:tcPr marL="60789" marR="60789" marT="30395" marB="30395"/>
                </a:tc>
                <a:tc>
                  <a:txBody>
                    <a:bodyPr/>
                    <a:lstStyle/>
                    <a:p>
                      <a:pPr algn="ctr"/>
                      <a:endParaRPr lang="ru-RU" sz="1800" b="1" dirty="0">
                        <a:solidFill>
                          <a:srgbClr val="004070"/>
                        </a:solidFill>
                        <a:latin typeface="+mn-lt"/>
                      </a:endParaRPr>
                    </a:p>
                  </a:txBody>
                  <a:tcPr marL="60789" marR="60789" marT="30395" marB="30395"/>
                </a:tc>
                <a:extLst>
                  <a:ext uri="{0D108BD9-81ED-4DB2-BD59-A6C34878D82A}">
                    <a16:rowId xmlns:a16="http://schemas.microsoft.com/office/drawing/2014/main" xmlns="" val="3954921085"/>
                  </a:ext>
                </a:extLst>
              </a:tr>
            </a:tbl>
          </a:graphicData>
        </a:graphic>
      </p:graphicFrame>
      <p:sp>
        <p:nvSpPr>
          <p:cNvPr id="10" name="Прямоугольник 9"/>
          <p:cNvSpPr/>
          <p:nvPr/>
        </p:nvSpPr>
        <p:spPr>
          <a:xfrm>
            <a:off x="467544" y="2211710"/>
            <a:ext cx="5112568" cy="369332"/>
          </a:xfrm>
          <a:prstGeom prst="rect">
            <a:avLst/>
          </a:prstGeom>
        </p:spPr>
        <p:txBody>
          <a:bodyPr wrap="square">
            <a:spAutoFit/>
          </a:bodyPr>
          <a:lstStyle/>
          <a:p>
            <a:pPr indent="358775" algn="just"/>
            <a:r>
              <a:rPr lang="ru-RU" b="1" u="sng" dirty="0" smtClean="0">
                <a:solidFill>
                  <a:schemeClr val="accent1">
                    <a:lumMod val="50000"/>
                  </a:schemeClr>
                </a:solidFill>
              </a:rPr>
              <a:t>Решение:</a:t>
            </a:r>
          </a:p>
        </p:txBody>
      </p:sp>
      <p:sp>
        <p:nvSpPr>
          <p:cNvPr id="11" name="Прямоугольник 10"/>
          <p:cNvSpPr/>
          <p:nvPr/>
        </p:nvSpPr>
        <p:spPr>
          <a:xfrm>
            <a:off x="467544" y="2571750"/>
            <a:ext cx="5112568" cy="646331"/>
          </a:xfrm>
          <a:prstGeom prst="rect">
            <a:avLst/>
          </a:prstGeom>
        </p:spPr>
        <p:txBody>
          <a:bodyPr wrap="square">
            <a:spAutoFit/>
          </a:bodyPr>
          <a:lstStyle/>
          <a:p>
            <a:pPr indent="358775" algn="just"/>
            <a:r>
              <a:rPr lang="en-US" dirty="0" smtClean="0">
                <a:solidFill>
                  <a:schemeClr val="accent1">
                    <a:lumMod val="50000"/>
                  </a:schemeClr>
                </a:solidFill>
              </a:rPr>
              <a:t>A</a:t>
            </a:r>
            <a:r>
              <a:rPr lang="ru-RU" dirty="0" smtClean="0">
                <a:solidFill>
                  <a:schemeClr val="accent1">
                    <a:lumMod val="50000"/>
                  </a:schemeClr>
                </a:solidFill>
              </a:rPr>
              <a:t> – в результате двух бросков на первой кости выпало очков больше, чем на второй.</a:t>
            </a:r>
          </a:p>
        </p:txBody>
      </p:sp>
      <p:sp>
        <p:nvSpPr>
          <p:cNvPr id="12" name="Прямоугольник 11"/>
          <p:cNvSpPr/>
          <p:nvPr/>
        </p:nvSpPr>
        <p:spPr>
          <a:xfrm>
            <a:off x="395536" y="3435846"/>
            <a:ext cx="1718740" cy="369332"/>
          </a:xfrm>
          <a:prstGeom prst="rect">
            <a:avLst/>
          </a:prstGeom>
        </p:spPr>
        <p:txBody>
          <a:bodyPr wrap="none">
            <a:spAutoFit/>
          </a:bodyPr>
          <a:lstStyle/>
          <a:p>
            <a:pPr indent="358775" algn="just"/>
            <a:r>
              <a:rPr lang="ru-RU" dirty="0" smtClean="0">
                <a:solidFill>
                  <a:schemeClr val="accent1">
                    <a:lumMod val="50000"/>
                  </a:schemeClr>
                </a:solidFill>
              </a:rPr>
              <a:t>P(А) = 15/36</a:t>
            </a:r>
            <a:endParaRPr lang="ru-RU" dirty="0">
              <a:solidFill>
                <a:schemeClr val="accent1">
                  <a:lumMod val="50000"/>
                </a:schemeClr>
              </a:solidFill>
            </a:endParaRPr>
          </a:p>
        </p:txBody>
      </p:sp>
      <p:sp>
        <p:nvSpPr>
          <p:cNvPr id="13" name="Прямоугольник 12"/>
          <p:cNvSpPr/>
          <p:nvPr/>
        </p:nvSpPr>
        <p:spPr>
          <a:xfrm>
            <a:off x="1979712" y="3435846"/>
            <a:ext cx="819455" cy="369332"/>
          </a:xfrm>
          <a:prstGeom prst="rect">
            <a:avLst/>
          </a:prstGeom>
        </p:spPr>
        <p:txBody>
          <a:bodyPr wrap="none">
            <a:spAutoFit/>
          </a:bodyPr>
          <a:lstStyle/>
          <a:p>
            <a:r>
              <a:rPr lang="ru-RU" dirty="0" smtClean="0">
                <a:solidFill>
                  <a:schemeClr val="accent1">
                    <a:lumMod val="50000"/>
                  </a:schemeClr>
                </a:solidFill>
              </a:rPr>
              <a:t>≈ 0,42.</a:t>
            </a:r>
            <a:endParaRPr lang="ru-RU" dirty="0"/>
          </a:p>
        </p:txBody>
      </p:sp>
      <p:sp>
        <p:nvSpPr>
          <p:cNvPr id="14" name="Прямоугольник 13"/>
          <p:cNvSpPr/>
          <p:nvPr/>
        </p:nvSpPr>
        <p:spPr>
          <a:xfrm>
            <a:off x="395536" y="4011910"/>
            <a:ext cx="2664296" cy="369332"/>
          </a:xfrm>
          <a:prstGeom prst="rect">
            <a:avLst/>
          </a:prstGeom>
        </p:spPr>
        <p:txBody>
          <a:bodyPr wrap="square">
            <a:spAutoFit/>
          </a:bodyPr>
          <a:lstStyle/>
          <a:p>
            <a:pPr indent="355600" algn="just"/>
            <a:r>
              <a:rPr lang="ru-RU" dirty="0" smtClean="0">
                <a:solidFill>
                  <a:schemeClr val="accent1">
                    <a:lumMod val="50000"/>
                  </a:schemeClr>
                </a:solidFill>
              </a:rPr>
              <a:t>Ответ: 0,42</a:t>
            </a:r>
            <a:endParaRPr lang="ru-RU" dirty="0"/>
          </a:p>
        </p:txBody>
      </p:sp>
      <p:sp>
        <p:nvSpPr>
          <p:cNvPr id="26" name="Прямоугольник 25"/>
          <p:cNvSpPr/>
          <p:nvPr/>
        </p:nvSpPr>
        <p:spPr>
          <a:xfrm>
            <a:off x="6156176" y="221171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6" name="Прямоугольник 35"/>
          <p:cNvSpPr/>
          <p:nvPr/>
        </p:nvSpPr>
        <p:spPr>
          <a:xfrm>
            <a:off x="6588224" y="257175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7" name="Прямоугольник 36"/>
          <p:cNvSpPr/>
          <p:nvPr/>
        </p:nvSpPr>
        <p:spPr>
          <a:xfrm>
            <a:off x="6156176" y="2571750"/>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0" name="Прямоугольник 39"/>
          <p:cNvSpPr/>
          <p:nvPr/>
        </p:nvSpPr>
        <p:spPr>
          <a:xfrm>
            <a:off x="7092280" y="300379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1" name="Прямоугольник 40"/>
          <p:cNvSpPr/>
          <p:nvPr/>
        </p:nvSpPr>
        <p:spPr>
          <a:xfrm>
            <a:off x="6588224" y="300379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2" name="Прямоугольник 41"/>
          <p:cNvSpPr/>
          <p:nvPr/>
        </p:nvSpPr>
        <p:spPr>
          <a:xfrm>
            <a:off x="6156176" y="300379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3" name="Прямоугольник 42"/>
          <p:cNvSpPr/>
          <p:nvPr/>
        </p:nvSpPr>
        <p:spPr>
          <a:xfrm>
            <a:off x="7524328"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4" name="Прямоугольник 43"/>
          <p:cNvSpPr/>
          <p:nvPr/>
        </p:nvSpPr>
        <p:spPr>
          <a:xfrm>
            <a:off x="7092280"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5" name="Прямоугольник 44"/>
          <p:cNvSpPr/>
          <p:nvPr/>
        </p:nvSpPr>
        <p:spPr>
          <a:xfrm>
            <a:off x="6588224"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6" name="Прямоугольник 45"/>
          <p:cNvSpPr/>
          <p:nvPr/>
        </p:nvSpPr>
        <p:spPr>
          <a:xfrm>
            <a:off x="6156176" y="336383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7" name="Прямоугольник 46"/>
          <p:cNvSpPr/>
          <p:nvPr/>
        </p:nvSpPr>
        <p:spPr>
          <a:xfrm>
            <a:off x="7092280" y="372387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8" name="Прямоугольник 47"/>
          <p:cNvSpPr/>
          <p:nvPr/>
        </p:nvSpPr>
        <p:spPr>
          <a:xfrm>
            <a:off x="6588224" y="372387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49" name="Прямоугольник 48"/>
          <p:cNvSpPr/>
          <p:nvPr/>
        </p:nvSpPr>
        <p:spPr>
          <a:xfrm>
            <a:off x="6156176" y="372387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53" name="Прямоугольник 52"/>
          <p:cNvSpPr/>
          <p:nvPr/>
        </p:nvSpPr>
        <p:spPr>
          <a:xfrm>
            <a:off x="7524328" y="372387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54" name="Прямоугольник 53"/>
          <p:cNvSpPr/>
          <p:nvPr/>
        </p:nvSpPr>
        <p:spPr>
          <a:xfrm>
            <a:off x="7956376" y="372387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7"/>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5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5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3"/>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P spid="13" grpId="0"/>
      <p:bldP spid="14" grpId="0"/>
      <p:bldP spid="26" grpId="0"/>
      <p:bldP spid="36" grpId="0"/>
      <p:bldP spid="37" grpId="0"/>
      <p:bldP spid="40" grpId="0"/>
      <p:bldP spid="41" grpId="0"/>
      <p:bldP spid="42" grpId="0"/>
      <p:bldP spid="43" grpId="0"/>
      <p:bldP spid="44" grpId="0"/>
      <p:bldP spid="45" grpId="0"/>
      <p:bldP spid="46" grpId="0"/>
      <p:bldP spid="47" grpId="0"/>
      <p:bldP spid="48" grpId="0"/>
      <p:bldP spid="49" grpId="0"/>
      <p:bldP spid="53" grpId="0"/>
      <p:bldP spid="5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4" name="Заголовок 1"/>
          <p:cNvSpPr txBox="1">
            <a:spLocks/>
          </p:cNvSpPr>
          <p:nvPr/>
        </p:nvSpPr>
        <p:spPr>
          <a:xfrm>
            <a:off x="1259632" y="195486"/>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5" name="Прямоугольник 4"/>
          <p:cNvSpPr/>
          <p:nvPr/>
        </p:nvSpPr>
        <p:spPr>
          <a:xfrm>
            <a:off x="683568" y="771550"/>
            <a:ext cx="7704856" cy="400110"/>
          </a:xfrm>
          <a:prstGeom prst="rect">
            <a:avLst/>
          </a:prstGeom>
        </p:spPr>
        <p:txBody>
          <a:bodyPr wrap="square">
            <a:spAutoFit/>
          </a:bodyPr>
          <a:lstStyle/>
          <a:p>
            <a:pPr algn="ctr"/>
            <a:r>
              <a:rPr lang="ru-RU" sz="2000" b="1" i="1" dirty="0" smtClean="0">
                <a:solidFill>
                  <a:schemeClr val="accent1">
                    <a:lumMod val="50000"/>
                  </a:schemeClr>
                </a:solidFill>
              </a:rPr>
              <a:t>Подбрасывание кубика с определенными ограничениями</a:t>
            </a:r>
          </a:p>
        </p:txBody>
      </p:sp>
      <p:sp>
        <p:nvSpPr>
          <p:cNvPr id="6" name="Прямоугольник 5"/>
          <p:cNvSpPr/>
          <p:nvPr/>
        </p:nvSpPr>
        <p:spPr>
          <a:xfrm>
            <a:off x="467544" y="1419622"/>
            <a:ext cx="8136904" cy="1938992"/>
          </a:xfrm>
          <a:prstGeom prst="rect">
            <a:avLst/>
          </a:prstGeom>
        </p:spPr>
        <p:txBody>
          <a:bodyPr wrap="square">
            <a:spAutoFit/>
          </a:bodyPr>
          <a:lstStyle/>
          <a:p>
            <a:pPr indent="358775" algn="just"/>
            <a:r>
              <a:rPr lang="ru-RU" sz="2000" dirty="0" smtClean="0">
                <a:solidFill>
                  <a:schemeClr val="accent1">
                    <a:lumMod val="50000"/>
                  </a:schemeClr>
                </a:solidFill>
              </a:rPr>
              <a:t>При подбрасывании кубика несколько раз может быть наложен ряд ограничений. Например:</a:t>
            </a:r>
          </a:p>
          <a:p>
            <a:pPr indent="358775" algn="just">
              <a:buFont typeface="Arial" pitchFamily="34" charset="0"/>
              <a:buChar char="•"/>
            </a:pPr>
            <a:r>
              <a:rPr lang="ru-RU" sz="2000" dirty="0" smtClean="0">
                <a:solidFill>
                  <a:schemeClr val="accent1">
                    <a:lumMod val="50000"/>
                  </a:schemeClr>
                </a:solidFill>
              </a:rPr>
              <a:t>Ни разу не выпало 5 очков;</a:t>
            </a:r>
          </a:p>
          <a:p>
            <a:pPr indent="358775" algn="just">
              <a:buFont typeface="Arial" pitchFamily="34" charset="0"/>
              <a:buChar char="•"/>
            </a:pPr>
            <a:r>
              <a:rPr lang="ru-RU" sz="2000" dirty="0" smtClean="0">
                <a:solidFill>
                  <a:schemeClr val="accent1">
                    <a:lumMod val="50000"/>
                  </a:schemeClr>
                </a:solidFill>
              </a:rPr>
              <a:t>В сумме выпало строго 8 очков;</a:t>
            </a:r>
          </a:p>
          <a:p>
            <a:pPr indent="358775" algn="just">
              <a:buFont typeface="Arial" pitchFamily="34" charset="0"/>
              <a:buChar char="•"/>
            </a:pPr>
            <a:r>
              <a:rPr lang="ru-RU" sz="2000" dirty="0" smtClean="0">
                <a:solidFill>
                  <a:schemeClr val="accent1">
                    <a:lumMod val="50000"/>
                  </a:schemeClr>
                </a:solidFill>
              </a:rPr>
              <a:t>Произведение чисел получилось чётным и т.д.</a:t>
            </a:r>
          </a:p>
          <a:p>
            <a:pPr indent="358775" algn="just"/>
            <a:endParaRPr lang="ru-RU" sz="2000" dirty="0" smtClean="0">
              <a:solidFill>
                <a:schemeClr val="accent1">
                  <a:lumMod val="50000"/>
                </a:schemeClr>
              </a:solidFill>
            </a:endParaRPr>
          </a:p>
        </p:txBody>
      </p:sp>
      <p:pic>
        <p:nvPicPr>
          <p:cNvPr id="7" name="Picture 1"/>
          <p:cNvPicPr>
            <a:picLocks noChangeAspect="1" noChangeArrowheads="1"/>
          </p:cNvPicPr>
          <p:nvPr/>
        </p:nvPicPr>
        <p:blipFill>
          <a:blip r:embed="rId3" cstate="print"/>
          <a:srcRect/>
          <a:stretch>
            <a:fillRect/>
          </a:stretch>
        </p:blipFill>
        <p:spPr bwMode="auto">
          <a:xfrm rot="5400000">
            <a:off x="7669446" y="3434744"/>
            <a:ext cx="861732" cy="1440000"/>
          </a:xfrm>
          <a:prstGeom prst="rect">
            <a:avLst/>
          </a:prstGeom>
          <a:noFill/>
          <a:ln w="9525">
            <a:noFill/>
            <a:miter lim="800000"/>
            <a:headEnd/>
            <a:tailEnd/>
          </a:ln>
          <a:effectLst/>
        </p:spPr>
      </p:pic>
      <p:sp>
        <p:nvSpPr>
          <p:cNvPr id="8" name="Прямоугольник 7"/>
          <p:cNvSpPr/>
          <p:nvPr/>
        </p:nvSpPr>
        <p:spPr>
          <a:xfrm>
            <a:off x="467544" y="3147814"/>
            <a:ext cx="8208912" cy="707886"/>
          </a:xfrm>
          <a:prstGeom prst="rect">
            <a:avLst/>
          </a:prstGeom>
        </p:spPr>
        <p:txBody>
          <a:bodyPr wrap="square">
            <a:spAutoFit/>
          </a:bodyPr>
          <a:lstStyle/>
          <a:p>
            <a:pPr indent="358775" algn="just"/>
            <a:r>
              <a:rPr lang="ru-RU" sz="2000" dirty="0" smtClean="0">
                <a:solidFill>
                  <a:schemeClr val="accent1">
                    <a:lumMod val="50000"/>
                  </a:schemeClr>
                </a:solidFill>
              </a:rPr>
              <a:t>Эти задачи сложнее предыдущих, их можно встретить на ЕГЭ профильного уровня. Разберём несколько примеров.</a:t>
            </a:r>
            <a:endParaRPr lang="ru-RU" sz="2000" dirty="0">
              <a:solidFill>
                <a:schemeClr val="accent1">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4" name="Заголовок 1"/>
          <p:cNvSpPr txBox="1">
            <a:spLocks/>
          </p:cNvSpPr>
          <p:nvPr/>
        </p:nvSpPr>
        <p:spPr>
          <a:xfrm>
            <a:off x="1259632" y="195486"/>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5" name="Прямоугольник 4"/>
          <p:cNvSpPr/>
          <p:nvPr/>
        </p:nvSpPr>
        <p:spPr>
          <a:xfrm>
            <a:off x="683568" y="771550"/>
            <a:ext cx="7704856" cy="400110"/>
          </a:xfrm>
          <a:prstGeom prst="rect">
            <a:avLst/>
          </a:prstGeom>
        </p:spPr>
        <p:txBody>
          <a:bodyPr wrap="square">
            <a:spAutoFit/>
          </a:bodyPr>
          <a:lstStyle/>
          <a:p>
            <a:pPr algn="ctr"/>
            <a:r>
              <a:rPr lang="ru-RU" sz="2000" b="1" i="1" dirty="0" smtClean="0">
                <a:solidFill>
                  <a:schemeClr val="accent1">
                    <a:lumMod val="50000"/>
                  </a:schemeClr>
                </a:solidFill>
              </a:rPr>
              <a:t>Подбрасывание кубика с определенными ограничениями</a:t>
            </a:r>
          </a:p>
        </p:txBody>
      </p:sp>
      <p:sp>
        <p:nvSpPr>
          <p:cNvPr id="6" name="Прямоугольник 5"/>
          <p:cNvSpPr/>
          <p:nvPr/>
        </p:nvSpPr>
        <p:spPr>
          <a:xfrm>
            <a:off x="467544" y="1131590"/>
            <a:ext cx="5112568" cy="1200329"/>
          </a:xfrm>
          <a:prstGeom prst="rect">
            <a:avLst/>
          </a:prstGeom>
        </p:spPr>
        <p:txBody>
          <a:bodyPr wrap="square">
            <a:spAutoFit/>
          </a:bodyPr>
          <a:lstStyle/>
          <a:p>
            <a:pPr indent="358775" algn="just"/>
            <a:r>
              <a:rPr lang="ru-RU" b="1" i="1" dirty="0" smtClean="0">
                <a:solidFill>
                  <a:schemeClr val="accent1">
                    <a:lumMod val="50000"/>
                  </a:schemeClr>
                </a:solidFill>
              </a:rPr>
              <a:t>Задача №10</a:t>
            </a:r>
          </a:p>
          <a:p>
            <a:pPr indent="358775" algn="just"/>
            <a:r>
              <a:rPr lang="ru-RU" dirty="0" smtClean="0">
                <a:solidFill>
                  <a:schemeClr val="accent1">
                    <a:lumMod val="50000"/>
                  </a:schemeClr>
                </a:solidFill>
              </a:rPr>
              <a:t>Симметричную игральную кость бросили 2 раза. Известно, что 5 не выпало ни разу. Какова вероятность события «в сумме выпало 8 очков»?</a:t>
            </a:r>
          </a:p>
        </p:txBody>
      </p:sp>
      <p:sp>
        <p:nvSpPr>
          <p:cNvPr id="7" name="Прямоугольник 6"/>
          <p:cNvSpPr/>
          <p:nvPr/>
        </p:nvSpPr>
        <p:spPr>
          <a:xfrm>
            <a:off x="467544" y="2211710"/>
            <a:ext cx="4824536" cy="369332"/>
          </a:xfrm>
          <a:prstGeom prst="rect">
            <a:avLst/>
          </a:prstGeom>
        </p:spPr>
        <p:txBody>
          <a:bodyPr wrap="square">
            <a:spAutoFit/>
          </a:bodyPr>
          <a:lstStyle/>
          <a:p>
            <a:pPr indent="358775" algn="just"/>
            <a:r>
              <a:rPr lang="ru-RU" b="1" u="sng" dirty="0" smtClean="0">
                <a:solidFill>
                  <a:schemeClr val="accent1">
                    <a:lumMod val="50000"/>
                  </a:schemeClr>
                </a:solidFill>
              </a:rPr>
              <a:t>Решение:</a:t>
            </a:r>
          </a:p>
        </p:txBody>
      </p:sp>
      <p:graphicFrame>
        <p:nvGraphicFramePr>
          <p:cNvPr id="8" name="Таблица 7"/>
          <p:cNvGraphicFramePr>
            <a:graphicFrameLocks noGrp="1"/>
          </p:cNvGraphicFramePr>
          <p:nvPr>
            <p:extLst>
              <p:ext uri="{D42A27DB-BD31-4B8C-83A1-F6EECF244321}">
                <p14:modId xmlns:p14="http://schemas.microsoft.com/office/powerpoint/2010/main" xmlns="" val="861434737"/>
              </p:ext>
            </p:extLst>
          </p:nvPr>
        </p:nvGraphicFramePr>
        <p:xfrm>
          <a:off x="5679310" y="1563640"/>
          <a:ext cx="3141159" cy="2642318"/>
        </p:xfrm>
        <a:graphic>
          <a:graphicData uri="http://schemas.openxmlformats.org/drawingml/2006/table">
            <a:tbl>
              <a:tblPr bandRow="1">
                <a:tableStyleId>{69CF1AB2-1976-4502-BF36-3FF5EA218861}</a:tableStyleId>
              </a:tblPr>
              <a:tblGrid>
                <a:gridCol w="448737">
                  <a:extLst>
                    <a:ext uri="{9D8B030D-6E8A-4147-A177-3AD203B41FA5}">
                      <a16:colId xmlns:a16="http://schemas.microsoft.com/office/drawing/2014/main" xmlns="" val="3425292341"/>
                    </a:ext>
                  </a:extLst>
                </a:gridCol>
                <a:gridCol w="448737">
                  <a:extLst>
                    <a:ext uri="{9D8B030D-6E8A-4147-A177-3AD203B41FA5}">
                      <a16:colId xmlns:a16="http://schemas.microsoft.com/office/drawing/2014/main" xmlns="" val="1431333198"/>
                    </a:ext>
                  </a:extLst>
                </a:gridCol>
                <a:gridCol w="448737">
                  <a:extLst>
                    <a:ext uri="{9D8B030D-6E8A-4147-A177-3AD203B41FA5}">
                      <a16:colId xmlns:a16="http://schemas.microsoft.com/office/drawing/2014/main" xmlns="" val="1471641079"/>
                    </a:ext>
                  </a:extLst>
                </a:gridCol>
                <a:gridCol w="448737">
                  <a:extLst>
                    <a:ext uri="{9D8B030D-6E8A-4147-A177-3AD203B41FA5}">
                      <a16:colId xmlns:a16="http://schemas.microsoft.com/office/drawing/2014/main" xmlns="" val="191884554"/>
                    </a:ext>
                  </a:extLst>
                </a:gridCol>
                <a:gridCol w="448737">
                  <a:extLst>
                    <a:ext uri="{9D8B030D-6E8A-4147-A177-3AD203B41FA5}">
                      <a16:colId xmlns:a16="http://schemas.microsoft.com/office/drawing/2014/main" xmlns="" val="2193785298"/>
                    </a:ext>
                  </a:extLst>
                </a:gridCol>
                <a:gridCol w="448737">
                  <a:extLst>
                    <a:ext uri="{9D8B030D-6E8A-4147-A177-3AD203B41FA5}">
                      <a16:colId xmlns:a16="http://schemas.microsoft.com/office/drawing/2014/main" xmlns="" val="814809394"/>
                    </a:ext>
                  </a:extLst>
                </a:gridCol>
                <a:gridCol w="448737">
                  <a:extLst>
                    <a:ext uri="{9D8B030D-6E8A-4147-A177-3AD203B41FA5}">
                      <a16:colId xmlns:a16="http://schemas.microsoft.com/office/drawing/2014/main" xmlns="" val="3210496137"/>
                    </a:ext>
                  </a:extLst>
                </a:gridCol>
              </a:tblGrid>
              <a:tr h="377474">
                <a:tc>
                  <a:txBody>
                    <a:bodyPr/>
                    <a:lstStyle/>
                    <a:p>
                      <a:pPr algn="ctr"/>
                      <a:endParaRPr lang="ru-RU" sz="1400" b="1" dirty="0">
                        <a:latin typeface="Comic Sans MS" panose="030F0702030302020204" pitchFamily="66" charset="0"/>
                      </a:endParaRPr>
                    </a:p>
                  </a:txBody>
                  <a:tcPr marL="65473" marR="65473" marT="32737" marB="32737"/>
                </a:tc>
                <a:tc>
                  <a:txBody>
                    <a:bodyPr/>
                    <a:lstStyle/>
                    <a:p>
                      <a:pPr algn="ctr"/>
                      <a:r>
                        <a:rPr lang="ru-RU" sz="1400" b="1" dirty="0" smtClean="0">
                          <a:solidFill>
                            <a:srgbClr val="004070"/>
                          </a:solidFill>
                        </a:rPr>
                        <a:t>1</a:t>
                      </a:r>
                      <a:endParaRPr lang="ru-RU" sz="1400" b="1" dirty="0">
                        <a:solidFill>
                          <a:srgbClr val="004070"/>
                        </a:solidFill>
                        <a:latin typeface="Comic Sans MS" panose="030F0702030302020204" pitchFamily="66" charset="0"/>
                      </a:endParaRPr>
                    </a:p>
                  </a:txBody>
                  <a:tcPr marL="65473" marR="65473" marT="32737" marB="32737"/>
                </a:tc>
                <a:tc>
                  <a:txBody>
                    <a:bodyPr/>
                    <a:lstStyle/>
                    <a:p>
                      <a:pPr algn="ctr"/>
                      <a:r>
                        <a:rPr lang="ru-RU" sz="1400" b="1" dirty="0" smtClean="0">
                          <a:solidFill>
                            <a:srgbClr val="004070"/>
                          </a:solidFill>
                        </a:rPr>
                        <a:t>2</a:t>
                      </a:r>
                      <a:endParaRPr lang="ru-RU" sz="1400" b="1" dirty="0">
                        <a:solidFill>
                          <a:srgbClr val="004070"/>
                        </a:solidFill>
                        <a:latin typeface="Comic Sans MS" panose="030F0702030302020204" pitchFamily="66" charset="0"/>
                      </a:endParaRPr>
                    </a:p>
                  </a:txBody>
                  <a:tcPr marL="65473" marR="65473" marT="32737" marB="32737"/>
                </a:tc>
                <a:tc>
                  <a:txBody>
                    <a:bodyPr/>
                    <a:lstStyle/>
                    <a:p>
                      <a:pPr algn="ctr"/>
                      <a:r>
                        <a:rPr lang="ru-RU" sz="1400" b="1" dirty="0" smtClean="0">
                          <a:solidFill>
                            <a:srgbClr val="004070"/>
                          </a:solidFill>
                        </a:rPr>
                        <a:t>3</a:t>
                      </a:r>
                      <a:endParaRPr lang="ru-RU" sz="1400" b="1" dirty="0">
                        <a:solidFill>
                          <a:srgbClr val="004070"/>
                        </a:solidFill>
                        <a:latin typeface="Comic Sans MS" panose="030F0702030302020204" pitchFamily="66" charset="0"/>
                      </a:endParaRPr>
                    </a:p>
                  </a:txBody>
                  <a:tcPr marL="65473" marR="65473" marT="32737" marB="32737"/>
                </a:tc>
                <a:tc>
                  <a:txBody>
                    <a:bodyPr/>
                    <a:lstStyle/>
                    <a:p>
                      <a:pPr algn="ctr"/>
                      <a:r>
                        <a:rPr lang="ru-RU" sz="1400" b="1" dirty="0" smtClean="0">
                          <a:solidFill>
                            <a:srgbClr val="004070"/>
                          </a:solidFill>
                        </a:rPr>
                        <a:t>4</a:t>
                      </a:r>
                      <a:endParaRPr lang="ru-RU" sz="1400" b="1" dirty="0">
                        <a:solidFill>
                          <a:srgbClr val="004070"/>
                        </a:solidFill>
                        <a:latin typeface="Comic Sans MS" panose="030F0702030302020204" pitchFamily="66" charset="0"/>
                      </a:endParaRPr>
                    </a:p>
                  </a:txBody>
                  <a:tcPr marL="65473" marR="65473" marT="32737" marB="32737"/>
                </a:tc>
                <a:tc>
                  <a:txBody>
                    <a:bodyPr/>
                    <a:lstStyle/>
                    <a:p>
                      <a:pPr algn="ctr"/>
                      <a:r>
                        <a:rPr lang="ru-RU" sz="1400" b="1" dirty="0" smtClean="0">
                          <a:solidFill>
                            <a:srgbClr val="004070"/>
                          </a:solidFill>
                        </a:rPr>
                        <a:t>5</a:t>
                      </a:r>
                      <a:endParaRPr lang="ru-RU" sz="1400" b="1" dirty="0">
                        <a:solidFill>
                          <a:srgbClr val="004070"/>
                        </a:solidFill>
                        <a:latin typeface="Comic Sans MS" panose="030F0702030302020204" pitchFamily="66" charset="0"/>
                      </a:endParaRPr>
                    </a:p>
                  </a:txBody>
                  <a:tcPr marL="65473" marR="65473" marT="32737" marB="32737"/>
                </a:tc>
                <a:tc>
                  <a:txBody>
                    <a:bodyPr/>
                    <a:lstStyle/>
                    <a:p>
                      <a:pPr algn="ctr"/>
                      <a:r>
                        <a:rPr lang="ru-RU" sz="1400" b="1" dirty="0" smtClean="0">
                          <a:solidFill>
                            <a:srgbClr val="004070"/>
                          </a:solidFill>
                        </a:rPr>
                        <a:t>6</a:t>
                      </a:r>
                      <a:endParaRPr lang="ru-RU" sz="1400" b="1" dirty="0">
                        <a:solidFill>
                          <a:srgbClr val="004070"/>
                        </a:solidFill>
                        <a:latin typeface="Comic Sans MS" panose="030F0702030302020204" pitchFamily="66" charset="0"/>
                      </a:endParaRPr>
                    </a:p>
                  </a:txBody>
                  <a:tcPr marL="65473" marR="65473" marT="32737" marB="32737"/>
                </a:tc>
                <a:extLst>
                  <a:ext uri="{0D108BD9-81ED-4DB2-BD59-A6C34878D82A}">
                    <a16:rowId xmlns:a16="http://schemas.microsoft.com/office/drawing/2014/main" xmlns="" val="189380668"/>
                  </a:ext>
                </a:extLst>
              </a:tr>
              <a:tr h="377474">
                <a:tc>
                  <a:txBody>
                    <a:bodyPr/>
                    <a:lstStyle/>
                    <a:p>
                      <a:pPr algn="ctr"/>
                      <a:r>
                        <a:rPr lang="ru-RU" sz="1400" b="1" dirty="0" smtClean="0">
                          <a:solidFill>
                            <a:srgbClr val="004070"/>
                          </a:solidFill>
                        </a:rPr>
                        <a:t>1</a:t>
                      </a:r>
                      <a:endParaRPr lang="ru-RU" sz="1400" b="1" dirty="0">
                        <a:solidFill>
                          <a:srgbClr val="004070"/>
                        </a:solidFill>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extLst>
                  <a:ext uri="{0D108BD9-81ED-4DB2-BD59-A6C34878D82A}">
                    <a16:rowId xmlns:a16="http://schemas.microsoft.com/office/drawing/2014/main" xmlns="" val="2316474263"/>
                  </a:ext>
                </a:extLst>
              </a:tr>
              <a:tr h="377474">
                <a:tc>
                  <a:txBody>
                    <a:bodyPr/>
                    <a:lstStyle/>
                    <a:p>
                      <a:pPr algn="ctr"/>
                      <a:r>
                        <a:rPr lang="ru-RU" sz="1400" b="1" dirty="0" smtClean="0">
                          <a:solidFill>
                            <a:srgbClr val="004070"/>
                          </a:solidFill>
                        </a:rPr>
                        <a:t>2</a:t>
                      </a:r>
                      <a:endParaRPr lang="ru-RU" sz="1400" b="1" dirty="0">
                        <a:solidFill>
                          <a:srgbClr val="004070"/>
                        </a:solidFill>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algn="ctr"/>
                      <a:endParaRPr lang="ru-RU" sz="1400" b="1" dirty="0">
                        <a:latin typeface="Comic Sans MS" panose="030F0702030302020204" pitchFamily="66" charset="0"/>
                      </a:endParaRPr>
                    </a:p>
                  </a:txBody>
                  <a:tcPr marL="65473" marR="65473" marT="32737" marB="32737"/>
                </a:tc>
                <a:extLst>
                  <a:ext uri="{0D108BD9-81ED-4DB2-BD59-A6C34878D82A}">
                    <a16:rowId xmlns:a16="http://schemas.microsoft.com/office/drawing/2014/main" xmlns="" val="4182923782"/>
                  </a:ext>
                </a:extLst>
              </a:tr>
              <a:tr h="377474">
                <a:tc>
                  <a:txBody>
                    <a:bodyPr/>
                    <a:lstStyle/>
                    <a:p>
                      <a:pPr algn="ctr"/>
                      <a:r>
                        <a:rPr lang="ru-RU" sz="1400" b="1" dirty="0" smtClean="0">
                          <a:solidFill>
                            <a:srgbClr val="004070"/>
                          </a:solidFill>
                        </a:rPr>
                        <a:t>3</a:t>
                      </a:r>
                      <a:endParaRPr lang="ru-RU" sz="1400" b="1" dirty="0">
                        <a:solidFill>
                          <a:srgbClr val="004070"/>
                        </a:solidFill>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400" b="1" dirty="0" smtClean="0">
                        <a:latin typeface="Comic Sans MS" panose="030F0702030302020204" pitchFamily="66" charset="0"/>
                      </a:endParaRPr>
                    </a:p>
                  </a:txBody>
                  <a:tcPr marL="65473" marR="65473" marT="32737" marB="32737"/>
                </a:tc>
                <a:tc>
                  <a:txBody>
                    <a:bodyPr/>
                    <a:lstStyle/>
                    <a:p>
                      <a:pPr algn="ctr"/>
                      <a:endParaRPr lang="ru-RU" sz="1400" b="1" dirty="0">
                        <a:latin typeface="Comic Sans MS" panose="030F0702030302020204" pitchFamily="66" charset="0"/>
                      </a:endParaRPr>
                    </a:p>
                  </a:txBody>
                  <a:tcPr marL="65473" marR="65473" marT="32737" marB="32737"/>
                </a:tc>
                <a:extLst>
                  <a:ext uri="{0D108BD9-81ED-4DB2-BD59-A6C34878D82A}">
                    <a16:rowId xmlns:a16="http://schemas.microsoft.com/office/drawing/2014/main" xmlns="" val="3564184147"/>
                  </a:ext>
                </a:extLst>
              </a:tr>
              <a:tr h="377474">
                <a:tc>
                  <a:txBody>
                    <a:bodyPr/>
                    <a:lstStyle/>
                    <a:p>
                      <a:pPr algn="ctr"/>
                      <a:r>
                        <a:rPr lang="ru-RU" sz="1400" b="1" dirty="0" smtClean="0">
                          <a:solidFill>
                            <a:srgbClr val="004070"/>
                          </a:solidFill>
                        </a:rPr>
                        <a:t>4</a:t>
                      </a:r>
                      <a:endParaRPr lang="ru-RU" sz="1400" b="1" dirty="0">
                        <a:solidFill>
                          <a:srgbClr val="004070"/>
                        </a:solidFill>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400" b="1" dirty="0" smtClean="0">
                        <a:latin typeface="Comic Sans MS" panose="030F0702030302020204" pitchFamily="66" charset="0"/>
                      </a:endParaRPr>
                    </a:p>
                  </a:txBody>
                  <a:tcPr marL="65473" marR="65473" marT="32737" marB="32737"/>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400" b="1" dirty="0" smtClean="0">
                        <a:latin typeface="Comic Sans MS" panose="030F0702030302020204" pitchFamily="66" charset="0"/>
                      </a:endParaRPr>
                    </a:p>
                  </a:txBody>
                  <a:tcPr marL="65473" marR="65473" marT="32737" marB="32737"/>
                </a:tc>
                <a:tc>
                  <a:txBody>
                    <a:bodyPr/>
                    <a:lstStyle/>
                    <a:p>
                      <a:pPr algn="ctr"/>
                      <a:endParaRPr lang="ru-RU" sz="1400" b="1" dirty="0">
                        <a:latin typeface="Comic Sans MS" panose="030F0702030302020204" pitchFamily="66" charset="0"/>
                      </a:endParaRPr>
                    </a:p>
                  </a:txBody>
                  <a:tcPr marL="65473" marR="65473" marT="32737" marB="32737"/>
                </a:tc>
                <a:extLst>
                  <a:ext uri="{0D108BD9-81ED-4DB2-BD59-A6C34878D82A}">
                    <a16:rowId xmlns:a16="http://schemas.microsoft.com/office/drawing/2014/main" xmlns="" val="353697186"/>
                  </a:ext>
                </a:extLst>
              </a:tr>
              <a:tr h="377474">
                <a:tc>
                  <a:txBody>
                    <a:bodyPr/>
                    <a:lstStyle/>
                    <a:p>
                      <a:pPr algn="ctr"/>
                      <a:r>
                        <a:rPr lang="ru-RU" sz="1400" b="1" dirty="0" smtClean="0">
                          <a:solidFill>
                            <a:srgbClr val="004070"/>
                          </a:solidFill>
                        </a:rPr>
                        <a:t>5</a:t>
                      </a:r>
                      <a:endParaRPr lang="ru-RU" sz="1400" b="1" dirty="0">
                        <a:solidFill>
                          <a:srgbClr val="004070"/>
                        </a:solidFill>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400" b="1" dirty="0" smtClean="0">
                        <a:latin typeface="Comic Sans MS" panose="030F0702030302020204" pitchFamily="66" charset="0"/>
                      </a:endParaRPr>
                    </a:p>
                  </a:txBody>
                  <a:tcPr marL="65473" marR="65473" marT="32737" marB="32737"/>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400" b="1" dirty="0" smtClean="0">
                        <a:latin typeface="Comic Sans MS" panose="030F0702030302020204" pitchFamily="66" charset="0"/>
                      </a:endParaRPr>
                    </a:p>
                  </a:txBody>
                  <a:tcPr marL="65473" marR="65473" marT="32737" marB="32737"/>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400" b="1" dirty="0" smtClean="0">
                        <a:latin typeface="Comic Sans MS" panose="030F0702030302020204" pitchFamily="66" charset="0"/>
                      </a:endParaRPr>
                    </a:p>
                  </a:txBody>
                  <a:tcPr marL="65473" marR="65473" marT="32737" marB="32737"/>
                </a:tc>
                <a:tc>
                  <a:txBody>
                    <a:bodyPr/>
                    <a:lstStyle/>
                    <a:p>
                      <a:pPr algn="ctr"/>
                      <a:endParaRPr lang="ru-RU" sz="1400" b="1" dirty="0">
                        <a:latin typeface="Comic Sans MS" panose="030F0702030302020204" pitchFamily="66" charset="0"/>
                      </a:endParaRPr>
                    </a:p>
                  </a:txBody>
                  <a:tcPr marL="65473" marR="65473" marT="32737" marB="32737"/>
                </a:tc>
                <a:extLst>
                  <a:ext uri="{0D108BD9-81ED-4DB2-BD59-A6C34878D82A}">
                    <a16:rowId xmlns:a16="http://schemas.microsoft.com/office/drawing/2014/main" xmlns="" val="916420769"/>
                  </a:ext>
                </a:extLst>
              </a:tr>
              <a:tr h="377474">
                <a:tc>
                  <a:txBody>
                    <a:bodyPr/>
                    <a:lstStyle/>
                    <a:p>
                      <a:pPr algn="ctr"/>
                      <a:r>
                        <a:rPr lang="ru-RU" sz="1400" b="1" dirty="0" smtClean="0">
                          <a:solidFill>
                            <a:srgbClr val="004070"/>
                          </a:solidFill>
                        </a:rPr>
                        <a:t>6</a:t>
                      </a:r>
                      <a:endParaRPr lang="ru-RU" sz="1400" b="1" dirty="0">
                        <a:solidFill>
                          <a:srgbClr val="004070"/>
                        </a:solidFill>
                        <a:latin typeface="Comic Sans MS" panose="030F0702030302020204" pitchFamily="66" charset="0"/>
                      </a:endParaRPr>
                    </a:p>
                  </a:txBody>
                  <a:tcPr marL="65473" marR="65473" marT="32737" marB="32737"/>
                </a:tc>
                <a:tc>
                  <a:txBody>
                    <a:bodyPr/>
                    <a:lstStyle/>
                    <a:p>
                      <a:pPr algn="ctr"/>
                      <a:endParaRPr lang="ru-RU" sz="1400" dirty="0">
                        <a:latin typeface="Comic Sans MS" panose="030F0702030302020204" pitchFamily="66" charset="0"/>
                      </a:endParaRPr>
                    </a:p>
                  </a:txBody>
                  <a:tcPr marL="65473" marR="65473" marT="32737" marB="32737"/>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400" b="1" dirty="0" smtClean="0">
                        <a:latin typeface="Comic Sans MS" panose="030F0702030302020204" pitchFamily="66" charset="0"/>
                      </a:endParaRPr>
                    </a:p>
                  </a:txBody>
                  <a:tcPr marL="65473" marR="65473" marT="32737" marB="32737"/>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400" b="1" dirty="0" smtClean="0">
                        <a:latin typeface="Comic Sans MS" panose="030F0702030302020204" pitchFamily="66" charset="0"/>
                      </a:endParaRPr>
                    </a:p>
                  </a:txBody>
                  <a:tcPr marL="65473" marR="65473" marT="32737" marB="32737"/>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400" b="1" dirty="0" smtClean="0">
                        <a:latin typeface="Comic Sans MS" panose="030F0702030302020204" pitchFamily="66" charset="0"/>
                      </a:endParaRPr>
                    </a:p>
                  </a:txBody>
                  <a:tcPr marL="65473" marR="65473" marT="32737" marB="32737"/>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400" b="1" dirty="0" smtClean="0">
                        <a:latin typeface="Comic Sans MS" panose="030F0702030302020204" pitchFamily="66" charset="0"/>
                      </a:endParaRPr>
                    </a:p>
                  </a:txBody>
                  <a:tcPr marL="65473" marR="65473" marT="32737" marB="32737"/>
                </a:tc>
                <a:tc>
                  <a:txBody>
                    <a:bodyPr/>
                    <a:lstStyle/>
                    <a:p>
                      <a:pPr algn="ctr"/>
                      <a:endParaRPr lang="ru-RU" sz="1400" b="1" dirty="0">
                        <a:latin typeface="Comic Sans MS" panose="030F0702030302020204" pitchFamily="66" charset="0"/>
                      </a:endParaRPr>
                    </a:p>
                  </a:txBody>
                  <a:tcPr marL="65473" marR="65473" marT="32737" marB="32737"/>
                </a:tc>
                <a:extLst>
                  <a:ext uri="{0D108BD9-81ED-4DB2-BD59-A6C34878D82A}">
                    <a16:rowId xmlns:a16="http://schemas.microsoft.com/office/drawing/2014/main" xmlns="" val="3954921085"/>
                  </a:ext>
                </a:extLst>
              </a:tr>
            </a:tbl>
          </a:graphicData>
        </a:graphic>
      </p:graphicFrame>
      <p:pic>
        <p:nvPicPr>
          <p:cNvPr id="12" name="Picture 1"/>
          <p:cNvPicPr>
            <a:picLocks noChangeAspect="1" noChangeArrowheads="1"/>
          </p:cNvPicPr>
          <p:nvPr/>
        </p:nvPicPr>
        <p:blipFill>
          <a:blip r:embed="rId3" cstate="print"/>
          <a:srcRect/>
          <a:stretch>
            <a:fillRect/>
          </a:stretch>
        </p:blipFill>
        <p:spPr bwMode="auto">
          <a:xfrm rot="5400000">
            <a:off x="4140770" y="4140367"/>
            <a:ext cx="646275" cy="1079960"/>
          </a:xfrm>
          <a:prstGeom prst="rect">
            <a:avLst/>
          </a:prstGeom>
          <a:noFill/>
          <a:ln w="9525">
            <a:noFill/>
            <a:miter lim="800000"/>
            <a:headEnd/>
            <a:tailEnd/>
          </a:ln>
          <a:effectLst/>
        </p:spPr>
      </p:pic>
      <p:cxnSp>
        <p:nvCxnSpPr>
          <p:cNvPr id="11" name="Прямая соединительная линия 10"/>
          <p:cNvCxnSpPr/>
          <p:nvPr/>
        </p:nvCxnSpPr>
        <p:spPr>
          <a:xfrm>
            <a:off x="8172400" y="1995686"/>
            <a:ext cx="0" cy="2160240"/>
          </a:xfrm>
          <a:prstGeom prst="line">
            <a:avLst/>
          </a:prstGeom>
          <a:ln w="38100">
            <a:solidFill>
              <a:srgbClr val="005DA2"/>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6228184" y="3651870"/>
            <a:ext cx="2520280" cy="0"/>
          </a:xfrm>
          <a:prstGeom prst="line">
            <a:avLst/>
          </a:prstGeom>
          <a:ln w="38100">
            <a:solidFill>
              <a:srgbClr val="005696"/>
            </a:solidFill>
          </a:ln>
        </p:spPr>
        <p:style>
          <a:lnRef idx="1">
            <a:schemeClr val="accent1"/>
          </a:lnRef>
          <a:fillRef idx="0">
            <a:schemeClr val="accent1"/>
          </a:fillRef>
          <a:effectRef idx="0">
            <a:schemeClr val="accent1"/>
          </a:effectRef>
          <a:fontRef idx="minor">
            <a:schemeClr val="tx1"/>
          </a:fontRef>
        </p:style>
      </p:cxnSp>
      <p:sp>
        <p:nvSpPr>
          <p:cNvPr id="20" name="Прямоугольник 19"/>
          <p:cNvSpPr/>
          <p:nvPr/>
        </p:nvSpPr>
        <p:spPr>
          <a:xfrm>
            <a:off x="467544" y="2499742"/>
            <a:ext cx="5040560" cy="646331"/>
          </a:xfrm>
          <a:prstGeom prst="rect">
            <a:avLst/>
          </a:prstGeom>
        </p:spPr>
        <p:txBody>
          <a:bodyPr wrap="square">
            <a:spAutoFit/>
          </a:bodyPr>
          <a:lstStyle/>
          <a:p>
            <a:pPr indent="358775" algn="just"/>
            <a:r>
              <a:rPr lang="en-US" dirty="0" smtClean="0">
                <a:solidFill>
                  <a:schemeClr val="accent1">
                    <a:lumMod val="50000"/>
                  </a:schemeClr>
                </a:solidFill>
              </a:rPr>
              <a:t>A</a:t>
            </a:r>
            <a:r>
              <a:rPr lang="ru-RU" dirty="0" smtClean="0">
                <a:solidFill>
                  <a:schemeClr val="accent1">
                    <a:lumMod val="50000"/>
                  </a:schemeClr>
                </a:solidFill>
              </a:rPr>
              <a:t> – в результате двух бросков в сумме выпало 8 очков.</a:t>
            </a:r>
          </a:p>
        </p:txBody>
      </p:sp>
      <p:sp>
        <p:nvSpPr>
          <p:cNvPr id="23" name="Прямоугольник 22"/>
          <p:cNvSpPr/>
          <p:nvPr/>
        </p:nvSpPr>
        <p:spPr>
          <a:xfrm>
            <a:off x="395536" y="3075806"/>
            <a:ext cx="5112568" cy="923330"/>
          </a:xfrm>
          <a:prstGeom prst="rect">
            <a:avLst/>
          </a:prstGeom>
        </p:spPr>
        <p:txBody>
          <a:bodyPr wrap="square">
            <a:spAutoFit/>
          </a:bodyPr>
          <a:lstStyle/>
          <a:p>
            <a:pPr indent="358775" algn="just"/>
            <a:r>
              <a:rPr lang="ru-RU" dirty="0" smtClean="0">
                <a:solidFill>
                  <a:schemeClr val="accent1">
                    <a:lumMod val="50000"/>
                  </a:schemeClr>
                </a:solidFill>
              </a:rPr>
              <a:t>Воспользуемся способом построения таблицы и вычеркнем варианты, которые не произошли по условию.</a:t>
            </a:r>
          </a:p>
        </p:txBody>
      </p:sp>
      <p:sp>
        <p:nvSpPr>
          <p:cNvPr id="24" name="Прямоугольник 23"/>
          <p:cNvSpPr/>
          <p:nvPr/>
        </p:nvSpPr>
        <p:spPr>
          <a:xfrm>
            <a:off x="395536" y="3939902"/>
            <a:ext cx="2952328" cy="369332"/>
          </a:xfrm>
          <a:prstGeom prst="rect">
            <a:avLst/>
          </a:prstGeom>
        </p:spPr>
        <p:txBody>
          <a:bodyPr wrap="square">
            <a:spAutoFit/>
          </a:bodyPr>
          <a:lstStyle/>
          <a:p>
            <a:pPr indent="358775" algn="just"/>
            <a:r>
              <a:rPr lang="ru-RU" dirty="0" smtClean="0">
                <a:solidFill>
                  <a:schemeClr val="accent1">
                    <a:lumMod val="50000"/>
                  </a:schemeClr>
                </a:solidFill>
              </a:rPr>
              <a:t>P(А) = 3/25 = 0,12</a:t>
            </a:r>
            <a:endParaRPr lang="ru-RU" dirty="0">
              <a:solidFill>
                <a:schemeClr val="accent1">
                  <a:lumMod val="50000"/>
                </a:schemeClr>
              </a:solidFill>
            </a:endParaRPr>
          </a:p>
        </p:txBody>
      </p:sp>
      <p:sp>
        <p:nvSpPr>
          <p:cNvPr id="25" name="Прямоугольник 24"/>
          <p:cNvSpPr/>
          <p:nvPr/>
        </p:nvSpPr>
        <p:spPr>
          <a:xfrm>
            <a:off x="395536" y="4299942"/>
            <a:ext cx="2664296" cy="369332"/>
          </a:xfrm>
          <a:prstGeom prst="rect">
            <a:avLst/>
          </a:prstGeom>
        </p:spPr>
        <p:txBody>
          <a:bodyPr wrap="square">
            <a:spAutoFit/>
          </a:bodyPr>
          <a:lstStyle/>
          <a:p>
            <a:pPr indent="355600" algn="just"/>
            <a:r>
              <a:rPr lang="ru-RU" dirty="0" smtClean="0">
                <a:solidFill>
                  <a:schemeClr val="accent1">
                    <a:lumMod val="50000"/>
                  </a:schemeClr>
                </a:solidFill>
              </a:rPr>
              <a:t>Ответ: 0,12</a:t>
            </a:r>
            <a:endParaRPr lang="ru-RU" dirty="0"/>
          </a:p>
        </p:txBody>
      </p:sp>
      <p:sp>
        <p:nvSpPr>
          <p:cNvPr id="26" name="Прямоугольник 25"/>
          <p:cNvSpPr/>
          <p:nvPr/>
        </p:nvSpPr>
        <p:spPr>
          <a:xfrm>
            <a:off x="7524328" y="3075806"/>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7" name="Прямоугольник 26"/>
          <p:cNvSpPr/>
          <p:nvPr/>
        </p:nvSpPr>
        <p:spPr>
          <a:xfrm>
            <a:off x="6660232" y="3795886"/>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8" name="Прямоугольник 27"/>
          <p:cNvSpPr/>
          <p:nvPr/>
        </p:nvSpPr>
        <p:spPr>
          <a:xfrm>
            <a:off x="8460432" y="2283718"/>
            <a:ext cx="300082"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0" grpId="0"/>
      <p:bldP spid="23" grpId="0"/>
      <p:bldP spid="24" grpId="0"/>
      <p:bldP spid="25" grpId="0"/>
      <p:bldP spid="26" grpId="0"/>
      <p:bldP spid="27" grpId="0"/>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683568" y="1131590"/>
            <a:ext cx="7772400" cy="1800199"/>
          </a:xfrm>
          <a:prstGeom prst="rect">
            <a:avLst/>
          </a:prstGeom>
        </p:spPr>
        <p:txBody>
          <a:bodyPr vert="horz" lIns="91440" tIns="45720" rIns="91440" bIns="45720" rtlCol="0" anchor="ctr">
            <a:noAutofit/>
          </a:bodyPr>
          <a:lstStyle/>
          <a:p>
            <a:pPr lvl="0" algn="ctr">
              <a:spcBef>
                <a:spcPct val="0"/>
              </a:spcBef>
            </a:pPr>
            <a:r>
              <a:rPr lang="ru-RU" sz="3600" b="1" i="1" dirty="0" smtClean="0">
                <a:solidFill>
                  <a:srgbClr val="004070"/>
                </a:solidFill>
              </a:rPr>
              <a:t>Типовые задачи на подбрасывание игральной кости</a:t>
            </a:r>
            <a:endParaRPr kumimoji="0" lang="ru-RU" sz="3600" b="1" i="1" u="none" strike="noStrike" kern="1200" cap="none" spc="0" normalizeH="0" baseline="0" noProof="0" dirty="0" smtClean="0">
              <a:ln>
                <a:noFill/>
              </a:ln>
              <a:solidFill>
                <a:srgbClr val="004070"/>
              </a:solidFill>
              <a:effectLst/>
              <a:uLnTx/>
              <a:uFillTx/>
              <a:ea typeface="+mj-ea"/>
              <a:cs typeface="Calibri" pitchFamily="34" charset="0"/>
            </a:endParaRPr>
          </a:p>
        </p:txBody>
      </p:sp>
      <p:sp>
        <p:nvSpPr>
          <p:cNvPr id="4" name="TextBox 3"/>
          <p:cNvSpPr txBox="1"/>
          <p:nvPr/>
        </p:nvSpPr>
        <p:spPr>
          <a:xfrm>
            <a:off x="5220072" y="3003798"/>
            <a:ext cx="3528392" cy="984885"/>
          </a:xfrm>
          <a:prstGeom prst="rect">
            <a:avLst/>
          </a:prstGeom>
          <a:noFill/>
        </p:spPr>
        <p:txBody>
          <a:bodyPr wrap="square" rtlCol="0">
            <a:spAutoFit/>
          </a:bodyPr>
          <a:lstStyle/>
          <a:p>
            <a:r>
              <a:rPr lang="ru-RU" altLang="ko-KR" sz="1400" b="1" i="1" dirty="0" err="1">
                <a:solidFill>
                  <a:srgbClr val="002B82"/>
                </a:solidFill>
                <a:latin typeface="Arial" pitchFamily="34" charset="0"/>
                <a:cs typeface="Arial" pitchFamily="34" charset="0"/>
              </a:rPr>
              <a:t>Поползин</a:t>
            </a:r>
            <a:r>
              <a:rPr lang="ru-RU" altLang="ko-KR" sz="1400" b="1" i="1" dirty="0">
                <a:solidFill>
                  <a:srgbClr val="002B82"/>
                </a:solidFill>
                <a:latin typeface="Arial" pitchFamily="34" charset="0"/>
                <a:cs typeface="Arial" pitchFamily="34" charset="0"/>
              </a:rPr>
              <a:t> Кирилл Евгеньевич,</a:t>
            </a:r>
          </a:p>
          <a:p>
            <a:r>
              <a:rPr lang="ru-RU" altLang="ko-KR" sz="1400" b="1" i="1" dirty="0">
                <a:solidFill>
                  <a:srgbClr val="002B82"/>
                </a:solidFill>
                <a:latin typeface="Arial" pitchFamily="34" charset="0"/>
                <a:cs typeface="Arial" pitchFamily="34" charset="0"/>
              </a:rPr>
              <a:t>учитель математики</a:t>
            </a:r>
          </a:p>
          <a:p>
            <a:r>
              <a:rPr lang="ru-RU" altLang="ko-KR" sz="1400" b="1" i="1" dirty="0">
                <a:solidFill>
                  <a:srgbClr val="002B82"/>
                </a:solidFill>
                <a:latin typeface="Arial" pitchFamily="34" charset="0"/>
                <a:cs typeface="Arial" pitchFamily="34" charset="0"/>
              </a:rPr>
              <a:t>МБОУ «Гимназия №123» г. Барнаула</a:t>
            </a:r>
            <a:endParaRPr lang="en-US" altLang="ko-KR" sz="1400" b="1" i="1" dirty="0">
              <a:solidFill>
                <a:srgbClr val="002B82"/>
              </a:solidFill>
              <a:latin typeface="Arial" pitchFamily="34" charset="0"/>
              <a:cs typeface="Arial" pitchFamily="34" charset="0"/>
            </a:endParaRPr>
          </a:p>
          <a:p>
            <a:endParaRPr lang="ru-RU" sz="1600" dirty="0"/>
          </a:p>
        </p:txBody>
      </p:sp>
    </p:spTree>
    <p:extLst>
      <p:ext uri="{BB962C8B-B14F-4D97-AF65-F5344CB8AC3E}">
        <p14:creationId xmlns="" xmlns:p14="http://schemas.microsoft.com/office/powerpoint/2010/main" val="35433818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3" name="Заголовок 1"/>
          <p:cNvSpPr txBox="1">
            <a:spLocks/>
          </p:cNvSpPr>
          <p:nvPr/>
        </p:nvSpPr>
        <p:spPr>
          <a:xfrm>
            <a:off x="1259632" y="195486"/>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4" name="Прямоугольник 3"/>
          <p:cNvSpPr/>
          <p:nvPr/>
        </p:nvSpPr>
        <p:spPr>
          <a:xfrm>
            <a:off x="683568" y="771550"/>
            <a:ext cx="7704856" cy="400110"/>
          </a:xfrm>
          <a:prstGeom prst="rect">
            <a:avLst/>
          </a:prstGeom>
        </p:spPr>
        <p:txBody>
          <a:bodyPr wrap="square">
            <a:spAutoFit/>
          </a:bodyPr>
          <a:lstStyle/>
          <a:p>
            <a:pPr algn="ctr"/>
            <a:r>
              <a:rPr lang="ru-RU" sz="2000" b="1" i="1" dirty="0" smtClean="0">
                <a:solidFill>
                  <a:schemeClr val="accent1">
                    <a:lumMod val="50000"/>
                  </a:schemeClr>
                </a:solidFill>
              </a:rPr>
              <a:t>Подбрасывание кубика с определенными ограничениями</a:t>
            </a:r>
          </a:p>
        </p:txBody>
      </p:sp>
      <p:sp>
        <p:nvSpPr>
          <p:cNvPr id="5" name="Прямоугольник 4"/>
          <p:cNvSpPr/>
          <p:nvPr/>
        </p:nvSpPr>
        <p:spPr>
          <a:xfrm>
            <a:off x="467544" y="1203598"/>
            <a:ext cx="5904656" cy="1200329"/>
          </a:xfrm>
          <a:prstGeom prst="rect">
            <a:avLst/>
          </a:prstGeom>
        </p:spPr>
        <p:txBody>
          <a:bodyPr wrap="square">
            <a:spAutoFit/>
          </a:bodyPr>
          <a:lstStyle/>
          <a:p>
            <a:pPr indent="358775" algn="just"/>
            <a:r>
              <a:rPr lang="ru-RU" b="1" i="1" dirty="0" smtClean="0">
                <a:solidFill>
                  <a:schemeClr val="accent1">
                    <a:lumMod val="50000"/>
                  </a:schemeClr>
                </a:solidFill>
              </a:rPr>
              <a:t>Задача №11</a:t>
            </a:r>
          </a:p>
          <a:p>
            <a:pPr indent="358775" algn="just"/>
            <a:r>
              <a:rPr lang="ru-RU" dirty="0" smtClean="0">
                <a:solidFill>
                  <a:schemeClr val="accent1">
                    <a:lumMod val="50000"/>
                  </a:schemeClr>
                </a:solidFill>
              </a:rPr>
              <a:t>Симметричную игральную кость бросили 3 раза. Известно, что в сумме выпало 6 очков. Какова вероятность события «хотя бы раз выпало 3 очка»?</a:t>
            </a:r>
          </a:p>
        </p:txBody>
      </p:sp>
      <p:sp>
        <p:nvSpPr>
          <p:cNvPr id="6" name="Прямоугольник 5"/>
          <p:cNvSpPr/>
          <p:nvPr/>
        </p:nvSpPr>
        <p:spPr>
          <a:xfrm>
            <a:off x="467544" y="2355726"/>
            <a:ext cx="4536504" cy="369332"/>
          </a:xfrm>
          <a:prstGeom prst="rect">
            <a:avLst/>
          </a:prstGeom>
        </p:spPr>
        <p:txBody>
          <a:bodyPr wrap="square">
            <a:spAutoFit/>
          </a:bodyPr>
          <a:lstStyle/>
          <a:p>
            <a:pPr indent="358775" algn="just"/>
            <a:r>
              <a:rPr lang="ru-RU" b="1" u="sng" dirty="0" smtClean="0">
                <a:solidFill>
                  <a:schemeClr val="accent1">
                    <a:lumMod val="50000"/>
                  </a:schemeClr>
                </a:solidFill>
              </a:rPr>
              <a:t>Решение:</a:t>
            </a:r>
          </a:p>
        </p:txBody>
      </p:sp>
      <p:cxnSp>
        <p:nvCxnSpPr>
          <p:cNvPr id="13" name="Прямая соединительная линия 12"/>
          <p:cNvCxnSpPr/>
          <p:nvPr/>
        </p:nvCxnSpPr>
        <p:spPr>
          <a:xfrm>
            <a:off x="6588224" y="3939902"/>
            <a:ext cx="72008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4" name="Прямая соединительная линия 13"/>
          <p:cNvCxnSpPr/>
          <p:nvPr/>
        </p:nvCxnSpPr>
        <p:spPr>
          <a:xfrm>
            <a:off x="7668344" y="1923678"/>
            <a:ext cx="72008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5" name="Прямая соединительная линия 14"/>
          <p:cNvCxnSpPr/>
          <p:nvPr/>
        </p:nvCxnSpPr>
        <p:spPr>
          <a:xfrm>
            <a:off x="7668344" y="2427734"/>
            <a:ext cx="72008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6" name="Прямая соединительная линия 15"/>
          <p:cNvCxnSpPr/>
          <p:nvPr/>
        </p:nvCxnSpPr>
        <p:spPr>
          <a:xfrm>
            <a:off x="7668344" y="2931790"/>
            <a:ext cx="72008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7" name="Прямая соединительная линия 16"/>
          <p:cNvCxnSpPr/>
          <p:nvPr/>
        </p:nvCxnSpPr>
        <p:spPr>
          <a:xfrm>
            <a:off x="7668344" y="3435846"/>
            <a:ext cx="72008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8" name="Прямая соединительная линия 17"/>
          <p:cNvCxnSpPr/>
          <p:nvPr/>
        </p:nvCxnSpPr>
        <p:spPr>
          <a:xfrm>
            <a:off x="7668344" y="3939902"/>
            <a:ext cx="720080" cy="0"/>
          </a:xfrm>
          <a:prstGeom prst="line">
            <a:avLst/>
          </a:prstGeom>
        </p:spPr>
        <p:style>
          <a:lnRef idx="3">
            <a:schemeClr val="accent4"/>
          </a:lnRef>
          <a:fillRef idx="0">
            <a:schemeClr val="accent4"/>
          </a:fillRef>
          <a:effectRef idx="2">
            <a:schemeClr val="accent4"/>
          </a:effectRef>
          <a:fontRef idx="minor">
            <a:schemeClr val="tx1"/>
          </a:fontRef>
        </p:style>
      </p:cxnSp>
      <p:pic>
        <p:nvPicPr>
          <p:cNvPr id="20" name="Picture 1"/>
          <p:cNvPicPr>
            <a:picLocks noChangeAspect="1" noChangeArrowheads="1"/>
          </p:cNvPicPr>
          <p:nvPr/>
        </p:nvPicPr>
        <p:blipFill>
          <a:blip r:embed="rId3" cstate="print"/>
          <a:srcRect/>
          <a:stretch>
            <a:fillRect/>
          </a:stretch>
        </p:blipFill>
        <p:spPr bwMode="auto">
          <a:xfrm rot="5400000">
            <a:off x="4140770" y="4140367"/>
            <a:ext cx="646275" cy="1079960"/>
          </a:xfrm>
          <a:prstGeom prst="rect">
            <a:avLst/>
          </a:prstGeom>
          <a:noFill/>
          <a:ln w="9525">
            <a:noFill/>
            <a:miter lim="800000"/>
            <a:headEnd/>
            <a:tailEnd/>
          </a:ln>
          <a:effectLst/>
        </p:spPr>
      </p:pic>
      <p:sp>
        <p:nvSpPr>
          <p:cNvPr id="19" name="Прямоугольник 18"/>
          <p:cNvSpPr/>
          <p:nvPr/>
        </p:nvSpPr>
        <p:spPr>
          <a:xfrm>
            <a:off x="6516216" y="1995686"/>
            <a:ext cx="1133872" cy="523220"/>
          </a:xfrm>
          <a:prstGeom prst="rect">
            <a:avLst/>
          </a:prstGeom>
        </p:spPr>
        <p:txBody>
          <a:bodyPr wrap="square">
            <a:spAutoFit/>
          </a:bodyPr>
          <a:lstStyle/>
          <a:p>
            <a:r>
              <a:rPr lang="ru-RU" sz="2800" b="1" i="1" dirty="0" smtClean="0">
                <a:solidFill>
                  <a:srgbClr val="004070"/>
                </a:solidFill>
              </a:rPr>
              <a:t>1 4 1</a:t>
            </a:r>
          </a:p>
        </p:txBody>
      </p:sp>
      <p:sp>
        <p:nvSpPr>
          <p:cNvPr id="21" name="Прямоугольник 20"/>
          <p:cNvSpPr/>
          <p:nvPr/>
        </p:nvSpPr>
        <p:spPr>
          <a:xfrm>
            <a:off x="6516216" y="2931790"/>
            <a:ext cx="1008112" cy="523220"/>
          </a:xfrm>
          <a:prstGeom prst="rect">
            <a:avLst/>
          </a:prstGeom>
        </p:spPr>
        <p:txBody>
          <a:bodyPr wrap="square">
            <a:spAutoFit/>
          </a:bodyPr>
          <a:lstStyle/>
          <a:p>
            <a:r>
              <a:rPr lang="ru-RU" sz="2800" b="1" i="1" dirty="0" smtClean="0">
                <a:solidFill>
                  <a:srgbClr val="004070"/>
                </a:solidFill>
              </a:rPr>
              <a:t>2 2 2</a:t>
            </a:r>
          </a:p>
        </p:txBody>
      </p:sp>
      <p:sp>
        <p:nvSpPr>
          <p:cNvPr id="22" name="Прямоугольник 21"/>
          <p:cNvSpPr/>
          <p:nvPr/>
        </p:nvSpPr>
        <p:spPr>
          <a:xfrm>
            <a:off x="6516216" y="2427734"/>
            <a:ext cx="936104" cy="523220"/>
          </a:xfrm>
          <a:prstGeom prst="rect">
            <a:avLst/>
          </a:prstGeom>
        </p:spPr>
        <p:txBody>
          <a:bodyPr wrap="square">
            <a:spAutoFit/>
          </a:bodyPr>
          <a:lstStyle/>
          <a:p>
            <a:r>
              <a:rPr lang="ru-RU" sz="2800" b="1" i="1" dirty="0" smtClean="0">
                <a:solidFill>
                  <a:srgbClr val="004070"/>
                </a:solidFill>
              </a:rPr>
              <a:t>4 1 1</a:t>
            </a:r>
          </a:p>
        </p:txBody>
      </p:sp>
      <p:sp>
        <p:nvSpPr>
          <p:cNvPr id="23" name="Прямоугольник 22"/>
          <p:cNvSpPr/>
          <p:nvPr/>
        </p:nvSpPr>
        <p:spPr>
          <a:xfrm>
            <a:off x="6516216" y="3435846"/>
            <a:ext cx="896399" cy="523220"/>
          </a:xfrm>
          <a:prstGeom prst="rect">
            <a:avLst/>
          </a:prstGeom>
        </p:spPr>
        <p:txBody>
          <a:bodyPr wrap="none">
            <a:spAutoFit/>
          </a:bodyPr>
          <a:lstStyle/>
          <a:p>
            <a:r>
              <a:rPr lang="ru-RU" sz="2800" b="1" i="1" dirty="0" smtClean="0">
                <a:solidFill>
                  <a:srgbClr val="004070"/>
                </a:solidFill>
              </a:rPr>
              <a:t>1 2 3</a:t>
            </a:r>
          </a:p>
        </p:txBody>
      </p:sp>
      <p:sp>
        <p:nvSpPr>
          <p:cNvPr id="28" name="Объект 2"/>
          <p:cNvSpPr txBox="1">
            <a:spLocks/>
          </p:cNvSpPr>
          <p:nvPr/>
        </p:nvSpPr>
        <p:spPr>
          <a:xfrm>
            <a:off x="7596336" y="1491630"/>
            <a:ext cx="1008112" cy="5040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ru-RU" b="1" i="1" dirty="0" smtClean="0">
                <a:solidFill>
                  <a:srgbClr val="004070"/>
                </a:solidFill>
                <a:latin typeface="+mj-lt"/>
              </a:rPr>
              <a:t>1 3 2</a:t>
            </a:r>
            <a:endParaRPr lang="ru-RU" b="1" i="1" dirty="0">
              <a:solidFill>
                <a:srgbClr val="004070"/>
              </a:solidFill>
              <a:latin typeface="+mj-lt"/>
            </a:endParaRPr>
          </a:p>
        </p:txBody>
      </p:sp>
      <p:sp>
        <p:nvSpPr>
          <p:cNvPr id="29" name="Прямоугольник 28"/>
          <p:cNvSpPr/>
          <p:nvPr/>
        </p:nvSpPr>
        <p:spPr>
          <a:xfrm>
            <a:off x="7596336" y="3507854"/>
            <a:ext cx="922250" cy="523220"/>
          </a:xfrm>
          <a:prstGeom prst="rect">
            <a:avLst/>
          </a:prstGeom>
        </p:spPr>
        <p:txBody>
          <a:bodyPr wrap="square">
            <a:spAutoFit/>
          </a:bodyPr>
          <a:lstStyle/>
          <a:p>
            <a:r>
              <a:rPr lang="ru-RU" sz="2800" b="1" i="1" dirty="0" smtClean="0">
                <a:solidFill>
                  <a:srgbClr val="004070"/>
                </a:solidFill>
              </a:rPr>
              <a:t>3 2 1</a:t>
            </a:r>
          </a:p>
        </p:txBody>
      </p:sp>
      <p:sp>
        <p:nvSpPr>
          <p:cNvPr id="30" name="Прямоугольник 29"/>
          <p:cNvSpPr/>
          <p:nvPr/>
        </p:nvSpPr>
        <p:spPr>
          <a:xfrm>
            <a:off x="7596336" y="1995686"/>
            <a:ext cx="936104" cy="523220"/>
          </a:xfrm>
          <a:prstGeom prst="rect">
            <a:avLst/>
          </a:prstGeom>
        </p:spPr>
        <p:txBody>
          <a:bodyPr wrap="square">
            <a:spAutoFit/>
          </a:bodyPr>
          <a:lstStyle/>
          <a:p>
            <a:r>
              <a:rPr lang="ru-RU" sz="2800" b="1" i="1" dirty="0" smtClean="0">
                <a:solidFill>
                  <a:srgbClr val="004070"/>
                </a:solidFill>
              </a:rPr>
              <a:t>2 1 3</a:t>
            </a:r>
          </a:p>
        </p:txBody>
      </p:sp>
      <p:sp>
        <p:nvSpPr>
          <p:cNvPr id="31" name="Прямоугольник 30"/>
          <p:cNvSpPr/>
          <p:nvPr/>
        </p:nvSpPr>
        <p:spPr>
          <a:xfrm>
            <a:off x="7596336" y="2427734"/>
            <a:ext cx="936104" cy="523220"/>
          </a:xfrm>
          <a:prstGeom prst="rect">
            <a:avLst/>
          </a:prstGeom>
        </p:spPr>
        <p:txBody>
          <a:bodyPr wrap="square">
            <a:spAutoFit/>
          </a:bodyPr>
          <a:lstStyle/>
          <a:p>
            <a:r>
              <a:rPr lang="ru-RU" sz="2800" b="1" i="1" dirty="0" smtClean="0">
                <a:solidFill>
                  <a:srgbClr val="004070"/>
                </a:solidFill>
              </a:rPr>
              <a:t>2 3 1</a:t>
            </a:r>
          </a:p>
        </p:txBody>
      </p:sp>
      <p:sp>
        <p:nvSpPr>
          <p:cNvPr id="32" name="Прямоугольник 31"/>
          <p:cNvSpPr/>
          <p:nvPr/>
        </p:nvSpPr>
        <p:spPr>
          <a:xfrm>
            <a:off x="7596336" y="2931790"/>
            <a:ext cx="900698" cy="523220"/>
          </a:xfrm>
          <a:prstGeom prst="rect">
            <a:avLst/>
          </a:prstGeom>
        </p:spPr>
        <p:txBody>
          <a:bodyPr wrap="square">
            <a:spAutoFit/>
          </a:bodyPr>
          <a:lstStyle/>
          <a:p>
            <a:r>
              <a:rPr lang="ru-RU" sz="2800" b="1" i="1" dirty="0" smtClean="0">
                <a:solidFill>
                  <a:srgbClr val="004070"/>
                </a:solidFill>
              </a:rPr>
              <a:t>3 1 2</a:t>
            </a:r>
          </a:p>
        </p:txBody>
      </p:sp>
      <p:sp>
        <p:nvSpPr>
          <p:cNvPr id="33" name="Прямоугольник 32"/>
          <p:cNvSpPr/>
          <p:nvPr/>
        </p:nvSpPr>
        <p:spPr>
          <a:xfrm>
            <a:off x="6516216" y="1491630"/>
            <a:ext cx="896399" cy="523220"/>
          </a:xfrm>
          <a:prstGeom prst="rect">
            <a:avLst/>
          </a:prstGeom>
        </p:spPr>
        <p:txBody>
          <a:bodyPr wrap="none">
            <a:spAutoFit/>
          </a:bodyPr>
          <a:lstStyle/>
          <a:p>
            <a:r>
              <a:rPr lang="ru-RU" sz="2800" b="1" i="1" dirty="0" smtClean="0">
                <a:solidFill>
                  <a:srgbClr val="004070"/>
                </a:solidFill>
              </a:rPr>
              <a:t>1 1 4</a:t>
            </a:r>
          </a:p>
        </p:txBody>
      </p:sp>
      <p:sp>
        <p:nvSpPr>
          <p:cNvPr id="34" name="Прямоугольник 33"/>
          <p:cNvSpPr/>
          <p:nvPr/>
        </p:nvSpPr>
        <p:spPr>
          <a:xfrm>
            <a:off x="395536" y="3075806"/>
            <a:ext cx="5976664" cy="646331"/>
          </a:xfrm>
          <a:prstGeom prst="rect">
            <a:avLst/>
          </a:prstGeom>
        </p:spPr>
        <p:txBody>
          <a:bodyPr wrap="square">
            <a:spAutoFit/>
          </a:bodyPr>
          <a:lstStyle/>
          <a:p>
            <a:pPr indent="358775" algn="just"/>
            <a:r>
              <a:rPr lang="ru-RU" dirty="0" smtClean="0">
                <a:solidFill>
                  <a:schemeClr val="accent1">
                    <a:lumMod val="50000"/>
                  </a:schemeClr>
                </a:solidFill>
              </a:rPr>
              <a:t>Перечислим варианты, когда при подбрасывании кубика трижды выпадает 6 очков. </a:t>
            </a:r>
          </a:p>
        </p:txBody>
      </p:sp>
      <p:sp>
        <p:nvSpPr>
          <p:cNvPr id="35" name="Прямоугольник 34"/>
          <p:cNvSpPr/>
          <p:nvPr/>
        </p:nvSpPr>
        <p:spPr>
          <a:xfrm>
            <a:off x="395536" y="2715766"/>
            <a:ext cx="5976664" cy="369332"/>
          </a:xfrm>
          <a:prstGeom prst="rect">
            <a:avLst/>
          </a:prstGeom>
        </p:spPr>
        <p:txBody>
          <a:bodyPr wrap="square">
            <a:spAutoFit/>
          </a:bodyPr>
          <a:lstStyle/>
          <a:p>
            <a:pPr indent="358775" algn="just"/>
            <a:r>
              <a:rPr lang="en-US" dirty="0" smtClean="0">
                <a:solidFill>
                  <a:schemeClr val="accent1">
                    <a:lumMod val="50000"/>
                  </a:schemeClr>
                </a:solidFill>
              </a:rPr>
              <a:t>A</a:t>
            </a:r>
            <a:r>
              <a:rPr lang="ru-RU" dirty="0" smtClean="0">
                <a:solidFill>
                  <a:schemeClr val="accent1">
                    <a:lumMod val="50000"/>
                  </a:schemeClr>
                </a:solidFill>
              </a:rPr>
              <a:t> – в результате трех бросков в сумме выпало 6 очков.</a:t>
            </a:r>
          </a:p>
        </p:txBody>
      </p:sp>
      <p:sp>
        <p:nvSpPr>
          <p:cNvPr id="36" name="Прямоугольник 35"/>
          <p:cNvSpPr/>
          <p:nvPr/>
        </p:nvSpPr>
        <p:spPr>
          <a:xfrm>
            <a:off x="755576" y="3723878"/>
            <a:ext cx="4278672" cy="369332"/>
          </a:xfrm>
          <a:prstGeom prst="rect">
            <a:avLst/>
          </a:prstGeom>
        </p:spPr>
        <p:txBody>
          <a:bodyPr wrap="none">
            <a:spAutoFit/>
          </a:bodyPr>
          <a:lstStyle/>
          <a:p>
            <a:r>
              <a:rPr lang="ru-RU" dirty="0" smtClean="0">
                <a:solidFill>
                  <a:schemeClr val="accent1">
                    <a:lumMod val="50000"/>
                  </a:schemeClr>
                </a:solidFill>
              </a:rPr>
              <a:t>После выберем те, где есть 3 хотя бы раз.</a:t>
            </a:r>
            <a:endParaRPr lang="ru-RU" dirty="0"/>
          </a:p>
        </p:txBody>
      </p:sp>
      <p:sp>
        <p:nvSpPr>
          <p:cNvPr id="37" name="Прямоугольник 36"/>
          <p:cNvSpPr/>
          <p:nvPr/>
        </p:nvSpPr>
        <p:spPr>
          <a:xfrm>
            <a:off x="467544" y="4083918"/>
            <a:ext cx="2952328" cy="369332"/>
          </a:xfrm>
          <a:prstGeom prst="rect">
            <a:avLst/>
          </a:prstGeom>
        </p:spPr>
        <p:txBody>
          <a:bodyPr wrap="square">
            <a:spAutoFit/>
          </a:bodyPr>
          <a:lstStyle/>
          <a:p>
            <a:pPr indent="358775" algn="just"/>
            <a:r>
              <a:rPr lang="ru-RU" dirty="0" smtClean="0">
                <a:solidFill>
                  <a:schemeClr val="accent1">
                    <a:lumMod val="50000"/>
                  </a:schemeClr>
                </a:solidFill>
              </a:rPr>
              <a:t>P(А) = 6/10 = </a:t>
            </a:r>
            <a:r>
              <a:rPr lang="ru-RU" dirty="0" smtClean="0">
                <a:solidFill>
                  <a:schemeClr val="accent1">
                    <a:lumMod val="50000"/>
                  </a:schemeClr>
                </a:solidFill>
              </a:rPr>
              <a:t> </a:t>
            </a:r>
            <a:r>
              <a:rPr lang="ru-RU" dirty="0" smtClean="0">
                <a:solidFill>
                  <a:schemeClr val="accent1">
                    <a:lumMod val="50000"/>
                  </a:schemeClr>
                </a:solidFill>
              </a:rPr>
              <a:t>0,6</a:t>
            </a:r>
            <a:endParaRPr lang="ru-RU" dirty="0">
              <a:solidFill>
                <a:schemeClr val="accent1">
                  <a:lumMod val="50000"/>
                </a:schemeClr>
              </a:solidFill>
            </a:endParaRPr>
          </a:p>
        </p:txBody>
      </p:sp>
      <p:sp>
        <p:nvSpPr>
          <p:cNvPr id="38" name="Прямоугольник 37"/>
          <p:cNvSpPr/>
          <p:nvPr/>
        </p:nvSpPr>
        <p:spPr>
          <a:xfrm>
            <a:off x="1259632" y="4443958"/>
            <a:ext cx="2664296" cy="369332"/>
          </a:xfrm>
          <a:prstGeom prst="rect">
            <a:avLst/>
          </a:prstGeom>
        </p:spPr>
        <p:txBody>
          <a:bodyPr wrap="square">
            <a:spAutoFit/>
          </a:bodyPr>
          <a:lstStyle/>
          <a:p>
            <a:pPr indent="355600" algn="just"/>
            <a:r>
              <a:rPr lang="ru-RU" dirty="0" smtClean="0">
                <a:solidFill>
                  <a:schemeClr val="accent1">
                    <a:lumMod val="50000"/>
                  </a:schemeClr>
                </a:solidFill>
              </a:rPr>
              <a:t>Ответ: 0,6</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5"/>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7"/>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7"/>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9" grpId="0"/>
      <p:bldP spid="21" grpId="0"/>
      <p:bldP spid="22" grpId="0"/>
      <p:bldP spid="23" grpId="0"/>
      <p:bldP spid="28" grpId="0"/>
      <p:bldP spid="29" grpId="0"/>
      <p:bldP spid="30" grpId="0"/>
      <p:bldP spid="31" grpId="0"/>
      <p:bldP spid="32" grpId="0"/>
      <p:bldP spid="33" grpId="0"/>
      <p:bldP spid="34" grpId="0"/>
      <p:bldP spid="35" grpId="0"/>
      <p:bldP spid="36" grpId="0"/>
      <p:bldP spid="37" grpId="0"/>
      <p:bldP spid="3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3" name="Заголовок 1"/>
          <p:cNvSpPr txBox="1">
            <a:spLocks/>
          </p:cNvSpPr>
          <p:nvPr/>
        </p:nvSpPr>
        <p:spPr>
          <a:xfrm>
            <a:off x="1259632" y="195486"/>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4" name="Прямоугольник 3"/>
          <p:cNvSpPr/>
          <p:nvPr/>
        </p:nvSpPr>
        <p:spPr>
          <a:xfrm>
            <a:off x="683568" y="771550"/>
            <a:ext cx="7704856" cy="400110"/>
          </a:xfrm>
          <a:prstGeom prst="rect">
            <a:avLst/>
          </a:prstGeom>
        </p:spPr>
        <p:txBody>
          <a:bodyPr wrap="square">
            <a:spAutoFit/>
          </a:bodyPr>
          <a:lstStyle/>
          <a:p>
            <a:pPr algn="ctr"/>
            <a:r>
              <a:rPr lang="ru-RU" sz="2000" b="1" i="1" dirty="0" smtClean="0">
                <a:solidFill>
                  <a:schemeClr val="accent1">
                    <a:lumMod val="50000"/>
                  </a:schemeClr>
                </a:solidFill>
              </a:rPr>
              <a:t>Подбрасывание кубика с определенными ограничениями</a:t>
            </a:r>
          </a:p>
        </p:txBody>
      </p:sp>
      <p:sp>
        <p:nvSpPr>
          <p:cNvPr id="5" name="Прямоугольник 4"/>
          <p:cNvSpPr/>
          <p:nvPr/>
        </p:nvSpPr>
        <p:spPr>
          <a:xfrm>
            <a:off x="251520" y="1203598"/>
            <a:ext cx="5328592" cy="1877437"/>
          </a:xfrm>
          <a:prstGeom prst="rect">
            <a:avLst/>
          </a:prstGeom>
        </p:spPr>
        <p:txBody>
          <a:bodyPr wrap="square">
            <a:spAutoFit/>
          </a:bodyPr>
          <a:lstStyle/>
          <a:p>
            <a:pPr indent="358775" algn="just"/>
            <a:r>
              <a:rPr lang="ru-RU" sz="2000" b="1" i="1" dirty="0" smtClean="0">
                <a:solidFill>
                  <a:schemeClr val="accent1">
                    <a:lumMod val="50000"/>
                  </a:schemeClr>
                </a:solidFill>
              </a:rPr>
              <a:t>Задача №12</a:t>
            </a:r>
          </a:p>
          <a:p>
            <a:pPr indent="358775" algn="just"/>
            <a:r>
              <a:rPr lang="ru-RU" sz="1600" dirty="0" smtClean="0">
                <a:solidFill>
                  <a:schemeClr val="accent1">
                    <a:lumMod val="50000"/>
                  </a:schemeClr>
                </a:solidFill>
              </a:rPr>
              <a:t>Первый игральный кубик обычный, а на гранях второго кубика нет чётных чисел, а нечётные числа 1, 3 и 5 встречаются по два раза. В остальном кубики одинаковые. Один случайно выбранный кубик бросают два раза. Известно, что в каком-то порядке выпали 3 и 5 очков. Какова вероятность того, что бросали второй кубик?</a:t>
            </a:r>
          </a:p>
        </p:txBody>
      </p:sp>
      <p:sp>
        <p:nvSpPr>
          <p:cNvPr id="9" name="Прямоугольник 8"/>
          <p:cNvSpPr/>
          <p:nvPr/>
        </p:nvSpPr>
        <p:spPr>
          <a:xfrm>
            <a:off x="179512" y="3003798"/>
            <a:ext cx="5328592" cy="338554"/>
          </a:xfrm>
          <a:prstGeom prst="rect">
            <a:avLst/>
          </a:prstGeom>
        </p:spPr>
        <p:txBody>
          <a:bodyPr wrap="square">
            <a:spAutoFit/>
          </a:bodyPr>
          <a:lstStyle/>
          <a:p>
            <a:pPr indent="358775" algn="just"/>
            <a:r>
              <a:rPr lang="ru-RU" sz="1600" b="1" u="sng" dirty="0" smtClean="0">
                <a:solidFill>
                  <a:srgbClr val="004070"/>
                </a:solidFill>
              </a:rPr>
              <a:t>Решение: </a:t>
            </a:r>
          </a:p>
        </p:txBody>
      </p:sp>
      <p:graphicFrame>
        <p:nvGraphicFramePr>
          <p:cNvPr id="11" name="Таблица 10"/>
          <p:cNvGraphicFramePr>
            <a:graphicFrameLocks noGrp="1"/>
          </p:cNvGraphicFramePr>
          <p:nvPr>
            <p:extLst>
              <p:ext uri="{D42A27DB-BD31-4B8C-83A1-F6EECF244321}">
                <p14:modId xmlns:p14="http://schemas.microsoft.com/office/powerpoint/2010/main" xmlns="" val="2677396013"/>
              </p:ext>
            </p:extLst>
          </p:nvPr>
        </p:nvGraphicFramePr>
        <p:xfrm>
          <a:off x="6012160" y="1563638"/>
          <a:ext cx="2383465" cy="2242926"/>
        </p:xfrm>
        <a:graphic>
          <a:graphicData uri="http://schemas.openxmlformats.org/drawingml/2006/table">
            <a:tbl>
              <a:tblPr bandRow="1">
                <a:tableStyleId>{69CF1AB2-1976-4502-BF36-3FF5EA218861}</a:tableStyleId>
              </a:tblPr>
              <a:tblGrid>
                <a:gridCol w="340495">
                  <a:extLst>
                    <a:ext uri="{9D8B030D-6E8A-4147-A177-3AD203B41FA5}">
                      <a16:colId xmlns:a16="http://schemas.microsoft.com/office/drawing/2014/main" xmlns="" val="3425292341"/>
                    </a:ext>
                  </a:extLst>
                </a:gridCol>
                <a:gridCol w="340495">
                  <a:extLst>
                    <a:ext uri="{9D8B030D-6E8A-4147-A177-3AD203B41FA5}">
                      <a16:colId xmlns:a16="http://schemas.microsoft.com/office/drawing/2014/main" xmlns="" val="1431333198"/>
                    </a:ext>
                  </a:extLst>
                </a:gridCol>
                <a:gridCol w="340495">
                  <a:extLst>
                    <a:ext uri="{9D8B030D-6E8A-4147-A177-3AD203B41FA5}">
                      <a16:colId xmlns:a16="http://schemas.microsoft.com/office/drawing/2014/main" xmlns="" val="1471641079"/>
                    </a:ext>
                  </a:extLst>
                </a:gridCol>
                <a:gridCol w="340495">
                  <a:extLst>
                    <a:ext uri="{9D8B030D-6E8A-4147-A177-3AD203B41FA5}">
                      <a16:colId xmlns:a16="http://schemas.microsoft.com/office/drawing/2014/main" xmlns="" val="191884554"/>
                    </a:ext>
                  </a:extLst>
                </a:gridCol>
                <a:gridCol w="340495">
                  <a:extLst>
                    <a:ext uri="{9D8B030D-6E8A-4147-A177-3AD203B41FA5}">
                      <a16:colId xmlns:a16="http://schemas.microsoft.com/office/drawing/2014/main" xmlns="" val="2193785298"/>
                    </a:ext>
                  </a:extLst>
                </a:gridCol>
                <a:gridCol w="340495">
                  <a:extLst>
                    <a:ext uri="{9D8B030D-6E8A-4147-A177-3AD203B41FA5}">
                      <a16:colId xmlns:a16="http://schemas.microsoft.com/office/drawing/2014/main" xmlns="" val="814809394"/>
                    </a:ext>
                  </a:extLst>
                </a:gridCol>
                <a:gridCol w="340495">
                  <a:extLst>
                    <a:ext uri="{9D8B030D-6E8A-4147-A177-3AD203B41FA5}">
                      <a16:colId xmlns:a16="http://schemas.microsoft.com/office/drawing/2014/main" xmlns="" val="3210496137"/>
                    </a:ext>
                  </a:extLst>
                </a:gridCol>
              </a:tblGrid>
              <a:tr h="298319">
                <a:tc>
                  <a:txBody>
                    <a:bodyPr/>
                    <a:lstStyle/>
                    <a:p>
                      <a:pPr algn="ctr"/>
                      <a:endParaRPr lang="ru-RU" sz="1800" b="1" dirty="0">
                        <a:solidFill>
                          <a:srgbClr val="004070"/>
                        </a:solidFill>
                        <a:latin typeface="+mn-lt"/>
                      </a:endParaRPr>
                    </a:p>
                  </a:txBody>
                  <a:tcPr marL="46097" marR="46097" marT="23049" marB="23049"/>
                </a:tc>
                <a:tc>
                  <a:txBody>
                    <a:bodyPr/>
                    <a:lstStyle/>
                    <a:p>
                      <a:pPr algn="ctr"/>
                      <a:r>
                        <a:rPr lang="ru-RU" sz="1800" b="1" dirty="0" smtClean="0">
                          <a:solidFill>
                            <a:srgbClr val="004070"/>
                          </a:solidFill>
                          <a:latin typeface="+mn-lt"/>
                        </a:rPr>
                        <a:t>1</a:t>
                      </a:r>
                      <a:endParaRPr lang="ru-RU" sz="1800" b="1" dirty="0">
                        <a:solidFill>
                          <a:srgbClr val="004070"/>
                        </a:solidFill>
                        <a:latin typeface="+mn-lt"/>
                      </a:endParaRPr>
                    </a:p>
                  </a:txBody>
                  <a:tcPr marL="46097" marR="46097" marT="23049" marB="23049"/>
                </a:tc>
                <a:tc>
                  <a:txBody>
                    <a:bodyPr/>
                    <a:lstStyle/>
                    <a:p>
                      <a:pPr algn="ctr"/>
                      <a:r>
                        <a:rPr lang="ru-RU" sz="1800" b="1" dirty="0" smtClean="0">
                          <a:solidFill>
                            <a:srgbClr val="004070"/>
                          </a:solidFill>
                          <a:latin typeface="+mn-lt"/>
                        </a:rPr>
                        <a:t>3</a:t>
                      </a:r>
                      <a:endParaRPr lang="ru-RU" sz="1800" b="1" dirty="0">
                        <a:solidFill>
                          <a:srgbClr val="004070"/>
                        </a:solidFill>
                        <a:latin typeface="+mn-lt"/>
                      </a:endParaRPr>
                    </a:p>
                  </a:txBody>
                  <a:tcPr marL="46097" marR="46097" marT="23049" marB="23049"/>
                </a:tc>
                <a:tc>
                  <a:txBody>
                    <a:bodyPr/>
                    <a:lstStyle/>
                    <a:p>
                      <a:pPr algn="ctr"/>
                      <a:r>
                        <a:rPr lang="ru-RU" sz="1800" b="1" dirty="0" smtClean="0">
                          <a:solidFill>
                            <a:srgbClr val="004070"/>
                          </a:solidFill>
                          <a:latin typeface="+mn-lt"/>
                        </a:rPr>
                        <a:t>5</a:t>
                      </a:r>
                      <a:endParaRPr lang="ru-RU" sz="1800" b="1" dirty="0">
                        <a:solidFill>
                          <a:srgbClr val="004070"/>
                        </a:solidFill>
                        <a:latin typeface="+mn-lt"/>
                      </a:endParaRPr>
                    </a:p>
                  </a:txBody>
                  <a:tcPr marL="46097" marR="46097" marT="23049" marB="23049"/>
                </a:tc>
                <a:tc>
                  <a:txBody>
                    <a:bodyPr/>
                    <a:lstStyle/>
                    <a:p>
                      <a:pPr algn="ctr"/>
                      <a:r>
                        <a:rPr lang="ru-RU" sz="1800" b="1" dirty="0" smtClean="0">
                          <a:solidFill>
                            <a:srgbClr val="004070"/>
                          </a:solidFill>
                          <a:latin typeface="+mn-lt"/>
                        </a:rPr>
                        <a:t>1</a:t>
                      </a:r>
                      <a:endParaRPr lang="ru-RU" sz="1800" b="1" dirty="0">
                        <a:solidFill>
                          <a:srgbClr val="004070"/>
                        </a:solidFill>
                        <a:latin typeface="+mn-lt"/>
                      </a:endParaRPr>
                    </a:p>
                  </a:txBody>
                  <a:tcPr marL="46097" marR="46097" marT="23049" marB="23049"/>
                </a:tc>
                <a:tc>
                  <a:txBody>
                    <a:bodyPr/>
                    <a:lstStyle/>
                    <a:p>
                      <a:pPr algn="ctr"/>
                      <a:r>
                        <a:rPr lang="ru-RU" sz="1800" b="1" dirty="0" smtClean="0">
                          <a:solidFill>
                            <a:srgbClr val="004070"/>
                          </a:solidFill>
                          <a:latin typeface="+mn-lt"/>
                        </a:rPr>
                        <a:t>3</a:t>
                      </a:r>
                      <a:endParaRPr lang="ru-RU" sz="1800" b="1" dirty="0">
                        <a:solidFill>
                          <a:srgbClr val="004070"/>
                        </a:solidFill>
                        <a:latin typeface="+mn-lt"/>
                      </a:endParaRPr>
                    </a:p>
                  </a:txBody>
                  <a:tcPr marL="46097" marR="46097" marT="23049" marB="23049"/>
                </a:tc>
                <a:tc>
                  <a:txBody>
                    <a:bodyPr/>
                    <a:lstStyle/>
                    <a:p>
                      <a:pPr algn="ctr"/>
                      <a:r>
                        <a:rPr lang="ru-RU" sz="1800" b="1" dirty="0" smtClean="0">
                          <a:solidFill>
                            <a:srgbClr val="004070"/>
                          </a:solidFill>
                          <a:latin typeface="+mn-lt"/>
                        </a:rPr>
                        <a:t>5</a:t>
                      </a:r>
                      <a:endParaRPr lang="ru-RU" sz="1800" b="1" dirty="0">
                        <a:solidFill>
                          <a:srgbClr val="004070"/>
                        </a:solidFill>
                        <a:latin typeface="+mn-lt"/>
                      </a:endParaRPr>
                    </a:p>
                  </a:txBody>
                  <a:tcPr marL="46097" marR="46097" marT="23049" marB="23049"/>
                </a:tc>
                <a:extLst>
                  <a:ext uri="{0D108BD9-81ED-4DB2-BD59-A6C34878D82A}">
                    <a16:rowId xmlns:a16="http://schemas.microsoft.com/office/drawing/2014/main" xmlns="" val="189380668"/>
                  </a:ext>
                </a:extLst>
              </a:tr>
              <a:tr h="298319">
                <a:tc>
                  <a:txBody>
                    <a:bodyPr/>
                    <a:lstStyle/>
                    <a:p>
                      <a:pPr algn="ctr"/>
                      <a:r>
                        <a:rPr lang="ru-RU" sz="1800" b="1" dirty="0" smtClean="0">
                          <a:solidFill>
                            <a:srgbClr val="004070"/>
                          </a:solidFill>
                          <a:latin typeface="+mn-lt"/>
                        </a:rPr>
                        <a:t>1</a:t>
                      </a: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extLst>
                  <a:ext uri="{0D108BD9-81ED-4DB2-BD59-A6C34878D82A}">
                    <a16:rowId xmlns:a16="http://schemas.microsoft.com/office/drawing/2014/main" xmlns="" val="2316474263"/>
                  </a:ext>
                </a:extLst>
              </a:tr>
              <a:tr h="298319">
                <a:tc>
                  <a:txBody>
                    <a:bodyPr/>
                    <a:lstStyle/>
                    <a:p>
                      <a:pPr algn="ctr"/>
                      <a:r>
                        <a:rPr lang="ru-RU" sz="1800" b="1" dirty="0" smtClean="0">
                          <a:solidFill>
                            <a:srgbClr val="004070"/>
                          </a:solidFill>
                          <a:latin typeface="+mn-lt"/>
                        </a:rPr>
                        <a:t>3</a:t>
                      </a: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extLst>
                  <a:ext uri="{0D108BD9-81ED-4DB2-BD59-A6C34878D82A}">
                    <a16:rowId xmlns:a16="http://schemas.microsoft.com/office/drawing/2014/main" xmlns="" val="4182923782"/>
                  </a:ext>
                </a:extLst>
              </a:tr>
              <a:tr h="298319">
                <a:tc>
                  <a:txBody>
                    <a:bodyPr/>
                    <a:lstStyle/>
                    <a:p>
                      <a:pPr algn="ctr"/>
                      <a:r>
                        <a:rPr lang="ru-RU" sz="1800" b="1" dirty="0" smtClean="0">
                          <a:solidFill>
                            <a:srgbClr val="004070"/>
                          </a:solidFill>
                          <a:latin typeface="+mn-lt"/>
                        </a:rPr>
                        <a:t>5</a:t>
                      </a: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extLst>
                  <a:ext uri="{0D108BD9-81ED-4DB2-BD59-A6C34878D82A}">
                    <a16:rowId xmlns:a16="http://schemas.microsoft.com/office/drawing/2014/main" xmlns="" val="3564184147"/>
                  </a:ext>
                </a:extLst>
              </a:tr>
              <a:tr h="298319">
                <a:tc>
                  <a:txBody>
                    <a:bodyPr/>
                    <a:lstStyle/>
                    <a:p>
                      <a:pPr algn="ctr"/>
                      <a:r>
                        <a:rPr lang="ru-RU" sz="1800" b="1" dirty="0" smtClean="0">
                          <a:solidFill>
                            <a:srgbClr val="004070"/>
                          </a:solidFill>
                          <a:latin typeface="+mn-lt"/>
                        </a:rPr>
                        <a:t>1</a:t>
                      </a: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extLst>
                  <a:ext uri="{0D108BD9-81ED-4DB2-BD59-A6C34878D82A}">
                    <a16:rowId xmlns:a16="http://schemas.microsoft.com/office/drawing/2014/main" xmlns="" val="353697186"/>
                  </a:ext>
                </a:extLst>
              </a:tr>
              <a:tr h="298319">
                <a:tc>
                  <a:txBody>
                    <a:bodyPr/>
                    <a:lstStyle/>
                    <a:p>
                      <a:pPr algn="ctr"/>
                      <a:r>
                        <a:rPr lang="ru-RU" sz="1800" b="1" dirty="0" smtClean="0">
                          <a:solidFill>
                            <a:srgbClr val="004070"/>
                          </a:solidFill>
                          <a:latin typeface="+mn-lt"/>
                        </a:rPr>
                        <a:t>3</a:t>
                      </a: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extLst>
                  <a:ext uri="{0D108BD9-81ED-4DB2-BD59-A6C34878D82A}">
                    <a16:rowId xmlns:a16="http://schemas.microsoft.com/office/drawing/2014/main" xmlns="" val="916420769"/>
                  </a:ext>
                </a:extLst>
              </a:tr>
              <a:tr h="298319">
                <a:tc>
                  <a:txBody>
                    <a:bodyPr/>
                    <a:lstStyle/>
                    <a:p>
                      <a:pPr algn="ctr"/>
                      <a:r>
                        <a:rPr lang="ru-RU" sz="1800" b="1" dirty="0" smtClean="0">
                          <a:solidFill>
                            <a:srgbClr val="004070"/>
                          </a:solidFill>
                          <a:latin typeface="+mn-lt"/>
                        </a:rPr>
                        <a:t>5</a:t>
                      </a: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tc>
                  <a:txBody>
                    <a:bodyPr/>
                    <a:lstStyle/>
                    <a:p>
                      <a:pPr algn="ctr"/>
                      <a:endParaRPr lang="ru-RU" sz="1800" b="1" dirty="0">
                        <a:solidFill>
                          <a:srgbClr val="004070"/>
                        </a:solidFill>
                        <a:latin typeface="+mn-lt"/>
                      </a:endParaRPr>
                    </a:p>
                  </a:txBody>
                  <a:tcPr marL="46097" marR="46097" marT="23049" marB="23049"/>
                </a:tc>
                <a:extLst>
                  <a:ext uri="{0D108BD9-81ED-4DB2-BD59-A6C34878D82A}">
                    <a16:rowId xmlns:a16="http://schemas.microsoft.com/office/drawing/2014/main" xmlns="" val="3954921085"/>
                  </a:ext>
                </a:extLst>
              </a:tr>
            </a:tbl>
          </a:graphicData>
        </a:graphic>
      </p:graphicFrame>
      <p:sp>
        <p:nvSpPr>
          <p:cNvPr id="12" name="TextBox 11"/>
          <p:cNvSpPr txBox="1"/>
          <p:nvPr/>
        </p:nvSpPr>
        <p:spPr>
          <a:xfrm>
            <a:off x="6156176" y="1203598"/>
            <a:ext cx="2104872" cy="369332"/>
          </a:xfrm>
          <a:prstGeom prst="rect">
            <a:avLst/>
          </a:prstGeom>
          <a:noFill/>
        </p:spPr>
        <p:txBody>
          <a:bodyPr wrap="none" rtlCol="0">
            <a:spAutoFit/>
          </a:bodyPr>
          <a:lstStyle/>
          <a:p>
            <a:r>
              <a:rPr lang="ru-RU" dirty="0" smtClean="0">
                <a:solidFill>
                  <a:srgbClr val="004070"/>
                </a:solidFill>
              </a:rPr>
              <a:t>Варианты 2 кубика:</a:t>
            </a:r>
            <a:endParaRPr lang="ru-RU" dirty="0">
              <a:solidFill>
                <a:srgbClr val="004070"/>
              </a:solidFill>
            </a:endParaRPr>
          </a:p>
        </p:txBody>
      </p:sp>
      <p:sp>
        <p:nvSpPr>
          <p:cNvPr id="13" name="Прямоугольник 12"/>
          <p:cNvSpPr/>
          <p:nvPr/>
        </p:nvSpPr>
        <p:spPr>
          <a:xfrm>
            <a:off x="179512" y="3795886"/>
            <a:ext cx="8208912" cy="830997"/>
          </a:xfrm>
          <a:prstGeom prst="rect">
            <a:avLst/>
          </a:prstGeom>
        </p:spPr>
        <p:txBody>
          <a:bodyPr wrap="square">
            <a:spAutoFit/>
          </a:bodyPr>
          <a:lstStyle/>
          <a:p>
            <a:pPr indent="358775" algn="just"/>
            <a:r>
              <a:rPr lang="ru-RU" sz="1600" dirty="0" smtClean="0">
                <a:solidFill>
                  <a:srgbClr val="004070"/>
                </a:solidFill>
              </a:rPr>
              <a:t>Таким образом, есть 10 равновероятных вариантов получить 3 и 5, из них второму кубику соответствует 8 вариантов. Следовательно, вероятность того, что был брошен второй кубик, равна 8/10 = 0,8.</a:t>
            </a:r>
            <a:endParaRPr lang="ru-RU" sz="1600" dirty="0">
              <a:solidFill>
                <a:srgbClr val="004070"/>
              </a:solidFill>
            </a:endParaRPr>
          </a:p>
        </p:txBody>
      </p:sp>
      <p:pic>
        <p:nvPicPr>
          <p:cNvPr id="10" name="Picture 1"/>
          <p:cNvPicPr>
            <a:picLocks noChangeAspect="1" noChangeArrowheads="1"/>
          </p:cNvPicPr>
          <p:nvPr/>
        </p:nvPicPr>
        <p:blipFill>
          <a:blip r:embed="rId3" cstate="print"/>
          <a:srcRect/>
          <a:stretch>
            <a:fillRect/>
          </a:stretch>
        </p:blipFill>
        <p:spPr bwMode="auto">
          <a:xfrm rot="5400000">
            <a:off x="4140770" y="4140367"/>
            <a:ext cx="646275" cy="1079960"/>
          </a:xfrm>
          <a:prstGeom prst="rect">
            <a:avLst/>
          </a:prstGeom>
          <a:noFill/>
          <a:ln w="9525">
            <a:noFill/>
            <a:miter lim="800000"/>
            <a:headEnd/>
            <a:tailEnd/>
          </a:ln>
          <a:effectLst/>
        </p:spPr>
      </p:pic>
      <p:sp>
        <p:nvSpPr>
          <p:cNvPr id="14" name="Прямоугольник 13"/>
          <p:cNvSpPr/>
          <p:nvPr/>
        </p:nvSpPr>
        <p:spPr>
          <a:xfrm>
            <a:off x="179512" y="3219822"/>
            <a:ext cx="5472608" cy="584775"/>
          </a:xfrm>
          <a:prstGeom prst="rect">
            <a:avLst/>
          </a:prstGeom>
        </p:spPr>
        <p:txBody>
          <a:bodyPr wrap="square">
            <a:spAutoFit/>
          </a:bodyPr>
          <a:lstStyle/>
          <a:p>
            <a:pPr indent="358775" algn="just"/>
            <a:r>
              <a:rPr lang="ru-RU" sz="1600" dirty="0" smtClean="0">
                <a:solidFill>
                  <a:srgbClr val="004070"/>
                </a:solidFill>
              </a:rPr>
              <a:t>На первом кубике 3 и 5 очков в каком-либо порядке могут выпасть так: 3-5 или 5-3. Всего 2 способа. </a:t>
            </a:r>
            <a:endParaRPr lang="ru-RU" sz="1600" dirty="0">
              <a:solidFill>
                <a:srgbClr val="004070"/>
              </a:solidFill>
            </a:endParaRPr>
          </a:p>
        </p:txBody>
      </p:sp>
      <p:sp>
        <p:nvSpPr>
          <p:cNvPr id="15" name="Прямоугольник 14"/>
          <p:cNvSpPr/>
          <p:nvPr/>
        </p:nvSpPr>
        <p:spPr>
          <a:xfrm>
            <a:off x="7020272" y="2139702"/>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16" name="Прямоугольник 15"/>
          <p:cNvSpPr/>
          <p:nvPr/>
        </p:nvSpPr>
        <p:spPr>
          <a:xfrm>
            <a:off x="8028384" y="2139702"/>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17" name="Прямоугольник 16"/>
          <p:cNvSpPr/>
          <p:nvPr/>
        </p:nvSpPr>
        <p:spPr>
          <a:xfrm>
            <a:off x="7020272" y="3147814"/>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18" name="Прямоугольник 17"/>
          <p:cNvSpPr/>
          <p:nvPr/>
        </p:nvSpPr>
        <p:spPr>
          <a:xfrm>
            <a:off x="8028384" y="3147814"/>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19" name="Прямоугольник 18"/>
          <p:cNvSpPr/>
          <p:nvPr/>
        </p:nvSpPr>
        <p:spPr>
          <a:xfrm>
            <a:off x="6660232" y="2499742"/>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0" name="Прямоугольник 19"/>
          <p:cNvSpPr/>
          <p:nvPr/>
        </p:nvSpPr>
        <p:spPr>
          <a:xfrm>
            <a:off x="7668344" y="2499742"/>
            <a:ext cx="432048"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1" name="Прямоугольник 20"/>
          <p:cNvSpPr/>
          <p:nvPr/>
        </p:nvSpPr>
        <p:spPr>
          <a:xfrm>
            <a:off x="6660232" y="3435846"/>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2" name="Прямоугольник 21"/>
          <p:cNvSpPr/>
          <p:nvPr/>
        </p:nvSpPr>
        <p:spPr>
          <a:xfrm>
            <a:off x="7740352" y="3435846"/>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2" grpId="0"/>
      <p:bldP spid="13" grpId="0"/>
      <p:bldP spid="14" grpId="0"/>
      <p:bldP spid="15" grpId="0"/>
      <p:bldP spid="16" grpId="0"/>
      <p:bldP spid="17" grpId="0"/>
      <p:bldP spid="18" grpId="0"/>
      <p:bldP spid="19" grpId="0"/>
      <p:bldP spid="20" grpId="0"/>
      <p:bldP spid="21" grpId="0"/>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3" name="Заголовок 1"/>
          <p:cNvSpPr txBox="1">
            <a:spLocks/>
          </p:cNvSpPr>
          <p:nvPr/>
        </p:nvSpPr>
        <p:spPr>
          <a:xfrm>
            <a:off x="1259632" y="195486"/>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4" name="Прямоугольник 3"/>
          <p:cNvSpPr/>
          <p:nvPr/>
        </p:nvSpPr>
        <p:spPr>
          <a:xfrm>
            <a:off x="683568" y="699542"/>
            <a:ext cx="7704856" cy="400110"/>
          </a:xfrm>
          <a:prstGeom prst="rect">
            <a:avLst/>
          </a:prstGeom>
        </p:spPr>
        <p:txBody>
          <a:bodyPr wrap="square">
            <a:spAutoFit/>
          </a:bodyPr>
          <a:lstStyle/>
          <a:p>
            <a:pPr algn="ctr"/>
            <a:r>
              <a:rPr lang="ru-RU" sz="2000" b="1" i="1" dirty="0" smtClean="0">
                <a:solidFill>
                  <a:schemeClr val="accent1">
                    <a:lumMod val="50000"/>
                  </a:schemeClr>
                </a:solidFill>
              </a:rPr>
              <a:t>Подбрасывание кубика до определенного момента</a:t>
            </a:r>
          </a:p>
        </p:txBody>
      </p:sp>
      <p:sp>
        <p:nvSpPr>
          <p:cNvPr id="5" name="Прямоугольник 4"/>
          <p:cNvSpPr/>
          <p:nvPr/>
        </p:nvSpPr>
        <p:spPr>
          <a:xfrm>
            <a:off x="467544" y="1203598"/>
            <a:ext cx="5112568" cy="1477328"/>
          </a:xfrm>
          <a:prstGeom prst="rect">
            <a:avLst/>
          </a:prstGeom>
        </p:spPr>
        <p:txBody>
          <a:bodyPr wrap="square">
            <a:spAutoFit/>
          </a:bodyPr>
          <a:lstStyle/>
          <a:p>
            <a:pPr indent="358775" algn="just"/>
            <a:r>
              <a:rPr lang="ru-RU" b="1" i="1" dirty="0" smtClean="0">
                <a:solidFill>
                  <a:schemeClr val="accent1">
                    <a:lumMod val="50000"/>
                  </a:schemeClr>
                </a:solidFill>
              </a:rPr>
              <a:t>Задача №13</a:t>
            </a:r>
          </a:p>
          <a:p>
            <a:pPr indent="358775" algn="just"/>
            <a:r>
              <a:rPr lang="ru-RU" dirty="0" smtClean="0">
                <a:solidFill>
                  <a:schemeClr val="accent1">
                    <a:lumMod val="50000"/>
                  </a:schemeClr>
                </a:solidFill>
              </a:rPr>
              <a:t>Семён бросал игральную кость до тех пор, пока сумма очков не превысила число 10. Найдите вероятность того, что потребовалось ровно 2 броска. Ответ округлите до тысячных. </a:t>
            </a:r>
          </a:p>
        </p:txBody>
      </p:sp>
      <p:graphicFrame>
        <p:nvGraphicFramePr>
          <p:cNvPr id="7" name="Таблица 6"/>
          <p:cNvGraphicFramePr>
            <a:graphicFrameLocks noGrp="1"/>
          </p:cNvGraphicFramePr>
          <p:nvPr>
            <p:extLst>
              <p:ext uri="{D42A27DB-BD31-4B8C-83A1-F6EECF244321}">
                <p14:modId xmlns:p14="http://schemas.microsoft.com/office/powerpoint/2010/main" xmlns="" val="2677396013"/>
              </p:ext>
            </p:extLst>
          </p:nvPr>
        </p:nvGraphicFramePr>
        <p:xfrm>
          <a:off x="5724128" y="1491630"/>
          <a:ext cx="3143175" cy="2608561"/>
        </p:xfrm>
        <a:graphic>
          <a:graphicData uri="http://schemas.openxmlformats.org/drawingml/2006/table">
            <a:tbl>
              <a:tblPr bandRow="1">
                <a:tableStyleId>{69CF1AB2-1976-4502-BF36-3FF5EA218861}</a:tableStyleId>
              </a:tblPr>
              <a:tblGrid>
                <a:gridCol w="449025">
                  <a:extLst>
                    <a:ext uri="{9D8B030D-6E8A-4147-A177-3AD203B41FA5}">
                      <a16:colId xmlns:a16="http://schemas.microsoft.com/office/drawing/2014/main" xmlns="" val="3425292341"/>
                    </a:ext>
                  </a:extLst>
                </a:gridCol>
                <a:gridCol w="449025">
                  <a:extLst>
                    <a:ext uri="{9D8B030D-6E8A-4147-A177-3AD203B41FA5}">
                      <a16:colId xmlns:a16="http://schemas.microsoft.com/office/drawing/2014/main" xmlns="" val="1431333198"/>
                    </a:ext>
                  </a:extLst>
                </a:gridCol>
                <a:gridCol w="449025">
                  <a:extLst>
                    <a:ext uri="{9D8B030D-6E8A-4147-A177-3AD203B41FA5}">
                      <a16:colId xmlns:a16="http://schemas.microsoft.com/office/drawing/2014/main" xmlns="" val="1471641079"/>
                    </a:ext>
                  </a:extLst>
                </a:gridCol>
                <a:gridCol w="449025">
                  <a:extLst>
                    <a:ext uri="{9D8B030D-6E8A-4147-A177-3AD203B41FA5}">
                      <a16:colId xmlns:a16="http://schemas.microsoft.com/office/drawing/2014/main" xmlns="" val="191884554"/>
                    </a:ext>
                  </a:extLst>
                </a:gridCol>
                <a:gridCol w="449025">
                  <a:extLst>
                    <a:ext uri="{9D8B030D-6E8A-4147-A177-3AD203B41FA5}">
                      <a16:colId xmlns:a16="http://schemas.microsoft.com/office/drawing/2014/main" xmlns="" val="2193785298"/>
                    </a:ext>
                  </a:extLst>
                </a:gridCol>
                <a:gridCol w="449025">
                  <a:extLst>
                    <a:ext uri="{9D8B030D-6E8A-4147-A177-3AD203B41FA5}">
                      <a16:colId xmlns:a16="http://schemas.microsoft.com/office/drawing/2014/main" xmlns="" val="814809394"/>
                    </a:ext>
                  </a:extLst>
                </a:gridCol>
                <a:gridCol w="449025">
                  <a:extLst>
                    <a:ext uri="{9D8B030D-6E8A-4147-A177-3AD203B41FA5}">
                      <a16:colId xmlns:a16="http://schemas.microsoft.com/office/drawing/2014/main" xmlns="" val="3210496137"/>
                    </a:ext>
                  </a:extLst>
                </a:gridCol>
              </a:tblGrid>
              <a:tr h="376313">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r>
                        <a:rPr lang="ru-RU" sz="1800" b="1" dirty="0" smtClean="0">
                          <a:solidFill>
                            <a:srgbClr val="004070"/>
                          </a:solidFill>
                        </a:rPr>
                        <a:t>1</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r>
                        <a:rPr lang="ru-RU" sz="1800" b="1" dirty="0" smtClean="0">
                          <a:solidFill>
                            <a:srgbClr val="004070"/>
                          </a:solidFill>
                        </a:rPr>
                        <a:t>2</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r>
                        <a:rPr lang="ru-RU" sz="1800" b="1" dirty="0" smtClean="0">
                          <a:solidFill>
                            <a:srgbClr val="004070"/>
                          </a:solidFill>
                        </a:rPr>
                        <a:t>3</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r>
                        <a:rPr lang="ru-RU" sz="1800" b="1" dirty="0" smtClean="0">
                          <a:solidFill>
                            <a:srgbClr val="004070"/>
                          </a:solidFill>
                        </a:rPr>
                        <a:t>4</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r>
                        <a:rPr lang="ru-RU" sz="1800" b="1" dirty="0" smtClean="0">
                          <a:solidFill>
                            <a:srgbClr val="004070"/>
                          </a:solidFill>
                        </a:rPr>
                        <a:t>5</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r>
                        <a:rPr lang="ru-RU" sz="1800" b="1" dirty="0" smtClean="0">
                          <a:solidFill>
                            <a:srgbClr val="004070"/>
                          </a:solidFill>
                        </a:rPr>
                        <a:t>6</a:t>
                      </a:r>
                      <a:endParaRPr lang="ru-RU" sz="1800" b="1" dirty="0">
                        <a:solidFill>
                          <a:srgbClr val="004070"/>
                        </a:solidFill>
                        <a:latin typeface="Comic Sans MS" panose="030F0702030302020204" pitchFamily="66" charset="0"/>
                      </a:endParaRPr>
                    </a:p>
                  </a:txBody>
                  <a:tcPr marL="60789" marR="60789" marT="30395" marB="30395"/>
                </a:tc>
                <a:extLst>
                  <a:ext uri="{0D108BD9-81ED-4DB2-BD59-A6C34878D82A}">
                    <a16:rowId xmlns:a16="http://schemas.microsoft.com/office/drawing/2014/main" xmlns="" val="189380668"/>
                  </a:ext>
                </a:extLst>
              </a:tr>
              <a:tr h="376313">
                <a:tc>
                  <a:txBody>
                    <a:bodyPr/>
                    <a:lstStyle/>
                    <a:p>
                      <a:pPr algn="ctr"/>
                      <a:r>
                        <a:rPr lang="ru-RU" sz="1800" b="1" dirty="0" smtClean="0">
                          <a:solidFill>
                            <a:srgbClr val="004070"/>
                          </a:solidFill>
                        </a:rPr>
                        <a:t>1</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extLst>
                  <a:ext uri="{0D108BD9-81ED-4DB2-BD59-A6C34878D82A}">
                    <a16:rowId xmlns:a16="http://schemas.microsoft.com/office/drawing/2014/main" xmlns="" val="2316474263"/>
                  </a:ext>
                </a:extLst>
              </a:tr>
              <a:tr h="376313">
                <a:tc>
                  <a:txBody>
                    <a:bodyPr/>
                    <a:lstStyle/>
                    <a:p>
                      <a:pPr algn="ctr"/>
                      <a:r>
                        <a:rPr lang="ru-RU" sz="1800" b="1" dirty="0" smtClean="0">
                          <a:solidFill>
                            <a:srgbClr val="004070"/>
                          </a:solidFill>
                        </a:rPr>
                        <a:t>2</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extLst>
                  <a:ext uri="{0D108BD9-81ED-4DB2-BD59-A6C34878D82A}">
                    <a16:rowId xmlns:a16="http://schemas.microsoft.com/office/drawing/2014/main" xmlns="" val="4182923782"/>
                  </a:ext>
                </a:extLst>
              </a:tr>
              <a:tr h="376313">
                <a:tc>
                  <a:txBody>
                    <a:bodyPr/>
                    <a:lstStyle/>
                    <a:p>
                      <a:pPr algn="ctr"/>
                      <a:r>
                        <a:rPr lang="ru-RU" sz="1800" b="1" dirty="0" smtClean="0">
                          <a:solidFill>
                            <a:srgbClr val="004070"/>
                          </a:solidFill>
                        </a:rPr>
                        <a:t>3</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extLst>
                  <a:ext uri="{0D108BD9-81ED-4DB2-BD59-A6C34878D82A}">
                    <a16:rowId xmlns:a16="http://schemas.microsoft.com/office/drawing/2014/main" xmlns="" val="3564184147"/>
                  </a:ext>
                </a:extLst>
              </a:tr>
              <a:tr h="376313">
                <a:tc>
                  <a:txBody>
                    <a:bodyPr/>
                    <a:lstStyle/>
                    <a:p>
                      <a:pPr algn="ctr"/>
                      <a:r>
                        <a:rPr lang="ru-RU" sz="1800" b="1" dirty="0" smtClean="0">
                          <a:solidFill>
                            <a:srgbClr val="004070"/>
                          </a:solidFill>
                        </a:rPr>
                        <a:t>4</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extLst>
                  <a:ext uri="{0D108BD9-81ED-4DB2-BD59-A6C34878D82A}">
                    <a16:rowId xmlns:a16="http://schemas.microsoft.com/office/drawing/2014/main" xmlns="" val="353697186"/>
                  </a:ext>
                </a:extLst>
              </a:tr>
              <a:tr h="350683">
                <a:tc>
                  <a:txBody>
                    <a:bodyPr/>
                    <a:lstStyle/>
                    <a:p>
                      <a:pPr algn="ctr"/>
                      <a:r>
                        <a:rPr lang="ru-RU" sz="1800" b="1" dirty="0" smtClean="0">
                          <a:solidFill>
                            <a:srgbClr val="004070"/>
                          </a:solidFill>
                        </a:rPr>
                        <a:t>5</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extLst>
                  <a:ext uri="{0D108BD9-81ED-4DB2-BD59-A6C34878D82A}">
                    <a16:rowId xmlns:a16="http://schemas.microsoft.com/office/drawing/2014/main" xmlns="" val="916420769"/>
                  </a:ext>
                </a:extLst>
              </a:tr>
              <a:tr h="376313">
                <a:tc>
                  <a:txBody>
                    <a:bodyPr/>
                    <a:lstStyle/>
                    <a:p>
                      <a:pPr algn="ctr"/>
                      <a:r>
                        <a:rPr lang="ru-RU" sz="1800" b="1" dirty="0" smtClean="0">
                          <a:solidFill>
                            <a:srgbClr val="004070"/>
                          </a:solidFill>
                        </a:rPr>
                        <a:t>6</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extLst>
                  <a:ext uri="{0D108BD9-81ED-4DB2-BD59-A6C34878D82A}">
                    <a16:rowId xmlns:a16="http://schemas.microsoft.com/office/drawing/2014/main" xmlns="" val="3954921085"/>
                  </a:ext>
                </a:extLst>
              </a:tr>
            </a:tbl>
          </a:graphicData>
        </a:graphic>
      </p:graphicFrame>
      <p:sp>
        <p:nvSpPr>
          <p:cNvPr id="8" name="Прямоугольник 7"/>
          <p:cNvSpPr/>
          <p:nvPr/>
        </p:nvSpPr>
        <p:spPr>
          <a:xfrm>
            <a:off x="539552" y="3219822"/>
            <a:ext cx="5040560" cy="646331"/>
          </a:xfrm>
          <a:prstGeom prst="rect">
            <a:avLst/>
          </a:prstGeom>
        </p:spPr>
        <p:txBody>
          <a:bodyPr wrap="square">
            <a:spAutoFit/>
          </a:bodyPr>
          <a:lstStyle/>
          <a:p>
            <a:pPr indent="266700" algn="just"/>
            <a:r>
              <a:rPr lang="ru-RU" dirty="0" smtClean="0">
                <a:solidFill>
                  <a:schemeClr val="accent1">
                    <a:lumMod val="50000"/>
                  </a:schemeClr>
                </a:solidFill>
              </a:rPr>
              <a:t>Всего исходов 36. Согласно таблице исходов, благоприятствующих искомому событию – 3. </a:t>
            </a:r>
            <a:endParaRPr lang="ru-RU" dirty="0"/>
          </a:p>
        </p:txBody>
      </p:sp>
      <p:pic>
        <p:nvPicPr>
          <p:cNvPr id="10" name="Picture 1"/>
          <p:cNvPicPr>
            <a:picLocks noChangeAspect="1" noChangeArrowheads="1"/>
          </p:cNvPicPr>
          <p:nvPr/>
        </p:nvPicPr>
        <p:blipFill>
          <a:blip r:embed="rId3" cstate="print"/>
          <a:srcRect/>
          <a:stretch>
            <a:fillRect/>
          </a:stretch>
        </p:blipFill>
        <p:spPr bwMode="auto">
          <a:xfrm rot="5400000">
            <a:off x="4140770" y="4140367"/>
            <a:ext cx="646275" cy="1079960"/>
          </a:xfrm>
          <a:prstGeom prst="rect">
            <a:avLst/>
          </a:prstGeom>
          <a:noFill/>
          <a:ln w="9525">
            <a:noFill/>
            <a:miter lim="800000"/>
            <a:headEnd/>
            <a:tailEnd/>
          </a:ln>
          <a:effectLst/>
        </p:spPr>
      </p:pic>
      <p:sp>
        <p:nvSpPr>
          <p:cNvPr id="54273" name="Rectangle 1"/>
          <p:cNvSpPr>
            <a:spLocks noChangeArrowheads="1"/>
          </p:cNvSpPr>
          <p:nvPr/>
        </p:nvSpPr>
        <p:spPr bwMode="auto">
          <a:xfrm>
            <a:off x="827584" y="2931790"/>
            <a:ext cx="4968552"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4070"/>
                </a:solidFill>
                <a:effectLst/>
                <a:cs typeface="Arial" charset="0"/>
              </a:rPr>
              <a:t>Составим таблицу исходов после двух бросков.</a:t>
            </a:r>
          </a:p>
        </p:txBody>
      </p:sp>
      <p:sp>
        <p:nvSpPr>
          <p:cNvPr id="9" name="Прямоугольник 8"/>
          <p:cNvSpPr/>
          <p:nvPr/>
        </p:nvSpPr>
        <p:spPr>
          <a:xfrm>
            <a:off x="8001024" y="3714758"/>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11" name="Прямоугольник 10"/>
          <p:cNvSpPr/>
          <p:nvPr/>
        </p:nvSpPr>
        <p:spPr>
          <a:xfrm>
            <a:off x="8501090" y="3714758"/>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12" name="Прямоугольник 11"/>
          <p:cNvSpPr/>
          <p:nvPr/>
        </p:nvSpPr>
        <p:spPr>
          <a:xfrm>
            <a:off x="8501090" y="3357568"/>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15" name="Прямоугольник 14"/>
          <p:cNvSpPr/>
          <p:nvPr/>
        </p:nvSpPr>
        <p:spPr>
          <a:xfrm>
            <a:off x="467544" y="4299942"/>
            <a:ext cx="2664296" cy="369332"/>
          </a:xfrm>
          <a:prstGeom prst="rect">
            <a:avLst/>
          </a:prstGeom>
        </p:spPr>
        <p:txBody>
          <a:bodyPr wrap="square">
            <a:spAutoFit/>
          </a:bodyPr>
          <a:lstStyle/>
          <a:p>
            <a:pPr indent="355600" algn="just"/>
            <a:r>
              <a:rPr lang="ru-RU" dirty="0" smtClean="0">
                <a:solidFill>
                  <a:schemeClr val="accent1">
                    <a:lumMod val="50000"/>
                  </a:schemeClr>
                </a:solidFill>
              </a:rPr>
              <a:t>Ответ: 0,083</a:t>
            </a:r>
            <a:endParaRPr lang="ru-RU" dirty="0"/>
          </a:p>
        </p:txBody>
      </p:sp>
      <p:sp>
        <p:nvSpPr>
          <p:cNvPr id="16" name="Прямоугольник 15"/>
          <p:cNvSpPr/>
          <p:nvPr/>
        </p:nvSpPr>
        <p:spPr>
          <a:xfrm>
            <a:off x="827584" y="3867894"/>
            <a:ext cx="1986441" cy="369332"/>
          </a:xfrm>
          <a:prstGeom prst="rect">
            <a:avLst/>
          </a:prstGeom>
        </p:spPr>
        <p:txBody>
          <a:bodyPr wrap="none">
            <a:spAutoFit/>
          </a:bodyPr>
          <a:lstStyle/>
          <a:p>
            <a:r>
              <a:rPr lang="en-US" dirty="0" smtClean="0">
                <a:solidFill>
                  <a:schemeClr val="accent1">
                    <a:lumMod val="50000"/>
                  </a:schemeClr>
                </a:solidFill>
              </a:rPr>
              <a:t>P(</a:t>
            </a:r>
            <a:r>
              <a:rPr lang="ru-RU" dirty="0" smtClean="0">
                <a:solidFill>
                  <a:schemeClr val="accent1">
                    <a:lumMod val="50000"/>
                  </a:schemeClr>
                </a:solidFill>
              </a:rPr>
              <a:t>А) = 3/36 ≈ 0,083</a:t>
            </a:r>
            <a:endParaRPr lang="ru-RU" dirty="0"/>
          </a:p>
        </p:txBody>
      </p:sp>
      <p:sp>
        <p:nvSpPr>
          <p:cNvPr id="17" name="Прямоугольник 16"/>
          <p:cNvSpPr/>
          <p:nvPr/>
        </p:nvSpPr>
        <p:spPr>
          <a:xfrm>
            <a:off x="539552" y="2643758"/>
            <a:ext cx="4680520" cy="369332"/>
          </a:xfrm>
          <a:prstGeom prst="rect">
            <a:avLst/>
          </a:prstGeom>
        </p:spPr>
        <p:txBody>
          <a:bodyPr wrap="square">
            <a:spAutoFit/>
          </a:bodyPr>
          <a:lstStyle/>
          <a:p>
            <a:pPr indent="358775" algn="just"/>
            <a:r>
              <a:rPr lang="ru-RU" b="1" u="sng" dirty="0" smtClean="0">
                <a:solidFill>
                  <a:srgbClr val="004070"/>
                </a:solidFill>
              </a:rPr>
              <a:t>Решение: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27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54273" grpId="0"/>
      <p:bldP spid="9" grpId="0"/>
      <p:bldP spid="11" grpId="0"/>
      <p:bldP spid="12" grpId="0"/>
      <p:bldP spid="15" grpId="0"/>
      <p:bldP spid="16"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3" name="Заголовок 1"/>
          <p:cNvSpPr txBox="1">
            <a:spLocks/>
          </p:cNvSpPr>
          <p:nvPr/>
        </p:nvSpPr>
        <p:spPr>
          <a:xfrm>
            <a:off x="1259632" y="195486"/>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4" name="Прямоугольник 3"/>
          <p:cNvSpPr/>
          <p:nvPr/>
        </p:nvSpPr>
        <p:spPr>
          <a:xfrm>
            <a:off x="683568" y="699542"/>
            <a:ext cx="7704856" cy="400110"/>
          </a:xfrm>
          <a:prstGeom prst="rect">
            <a:avLst/>
          </a:prstGeom>
        </p:spPr>
        <p:txBody>
          <a:bodyPr wrap="square">
            <a:spAutoFit/>
          </a:bodyPr>
          <a:lstStyle/>
          <a:p>
            <a:pPr algn="ctr"/>
            <a:r>
              <a:rPr lang="ru-RU" sz="2000" b="1" i="1" dirty="0" smtClean="0">
                <a:solidFill>
                  <a:schemeClr val="accent1">
                    <a:lumMod val="50000"/>
                  </a:schemeClr>
                </a:solidFill>
              </a:rPr>
              <a:t>Подбрасывание кубика до определенного момента</a:t>
            </a:r>
          </a:p>
        </p:txBody>
      </p:sp>
      <p:sp>
        <p:nvSpPr>
          <p:cNvPr id="5" name="Прямоугольник 4"/>
          <p:cNvSpPr/>
          <p:nvPr/>
        </p:nvSpPr>
        <p:spPr>
          <a:xfrm>
            <a:off x="467544" y="1203598"/>
            <a:ext cx="5112568" cy="369332"/>
          </a:xfrm>
          <a:prstGeom prst="rect">
            <a:avLst/>
          </a:prstGeom>
        </p:spPr>
        <p:txBody>
          <a:bodyPr wrap="square">
            <a:spAutoFit/>
          </a:bodyPr>
          <a:lstStyle/>
          <a:p>
            <a:pPr indent="358775" algn="just"/>
            <a:r>
              <a:rPr lang="ru-RU" b="1" i="1" dirty="0" smtClean="0">
                <a:solidFill>
                  <a:schemeClr val="accent1">
                    <a:lumMod val="50000"/>
                  </a:schemeClr>
                </a:solidFill>
              </a:rPr>
              <a:t>Примечание</a:t>
            </a:r>
            <a:endParaRPr lang="ru-RU" dirty="0" smtClean="0">
              <a:solidFill>
                <a:schemeClr val="accent1">
                  <a:lumMod val="50000"/>
                </a:schemeClr>
              </a:solidFill>
            </a:endParaRPr>
          </a:p>
        </p:txBody>
      </p:sp>
      <p:pic>
        <p:nvPicPr>
          <p:cNvPr id="10" name="Picture 1"/>
          <p:cNvPicPr>
            <a:picLocks noChangeAspect="1" noChangeArrowheads="1"/>
          </p:cNvPicPr>
          <p:nvPr/>
        </p:nvPicPr>
        <p:blipFill>
          <a:blip r:embed="rId3" cstate="print"/>
          <a:srcRect/>
          <a:stretch>
            <a:fillRect/>
          </a:stretch>
        </p:blipFill>
        <p:spPr bwMode="auto">
          <a:xfrm rot="5400000">
            <a:off x="4140770" y="4140367"/>
            <a:ext cx="646275" cy="1079960"/>
          </a:xfrm>
          <a:prstGeom prst="rect">
            <a:avLst/>
          </a:prstGeom>
          <a:noFill/>
          <a:ln w="9525">
            <a:noFill/>
            <a:miter lim="800000"/>
            <a:headEnd/>
            <a:tailEnd/>
          </a:ln>
          <a:effectLst/>
        </p:spPr>
      </p:pic>
      <p:sp>
        <p:nvSpPr>
          <p:cNvPr id="18" name="Прямоугольник 17"/>
          <p:cNvSpPr/>
          <p:nvPr/>
        </p:nvSpPr>
        <p:spPr>
          <a:xfrm>
            <a:off x="323528" y="1635646"/>
            <a:ext cx="8352928" cy="1754326"/>
          </a:xfrm>
          <a:prstGeom prst="rect">
            <a:avLst/>
          </a:prstGeom>
        </p:spPr>
        <p:txBody>
          <a:bodyPr wrap="square">
            <a:spAutoFit/>
          </a:bodyPr>
          <a:lstStyle/>
          <a:p>
            <a:pPr indent="449263" algn="just"/>
            <a:r>
              <a:rPr lang="ru-RU" dirty="0" smtClean="0">
                <a:solidFill>
                  <a:schemeClr val="accent1">
                    <a:lumMod val="50000"/>
                  </a:schemeClr>
                </a:solidFill>
              </a:rPr>
              <a:t>Заметим, что фраза «игральную кость бросали до тех пор, пока сумма всех выпавших очков не превысила число 10» означает, что игральную кость продолжали бросать, если сумма всех выпавших очков была меньше или равна десяти, и прекратили бросать, когда эта сумма превысила 10. Следовательно, если потребовалось два броска, то именно на втором броске сумма должна была превысить 10.</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3" name="Заголовок 1"/>
          <p:cNvSpPr txBox="1">
            <a:spLocks/>
          </p:cNvSpPr>
          <p:nvPr/>
        </p:nvSpPr>
        <p:spPr>
          <a:xfrm>
            <a:off x="1259632" y="195486"/>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4" name="Прямоугольник 3"/>
          <p:cNvSpPr/>
          <p:nvPr/>
        </p:nvSpPr>
        <p:spPr>
          <a:xfrm>
            <a:off x="683568" y="699542"/>
            <a:ext cx="7704856" cy="400110"/>
          </a:xfrm>
          <a:prstGeom prst="rect">
            <a:avLst/>
          </a:prstGeom>
        </p:spPr>
        <p:txBody>
          <a:bodyPr wrap="square">
            <a:spAutoFit/>
          </a:bodyPr>
          <a:lstStyle/>
          <a:p>
            <a:pPr algn="ctr"/>
            <a:r>
              <a:rPr lang="ru-RU" sz="2000" b="1" i="1" dirty="0" smtClean="0">
                <a:solidFill>
                  <a:schemeClr val="accent1">
                    <a:lumMod val="50000"/>
                  </a:schemeClr>
                </a:solidFill>
              </a:rPr>
              <a:t>Подбрасывание кубика до определенного момента</a:t>
            </a:r>
          </a:p>
        </p:txBody>
      </p:sp>
      <p:sp>
        <p:nvSpPr>
          <p:cNvPr id="5" name="Прямоугольник 4"/>
          <p:cNvSpPr/>
          <p:nvPr/>
        </p:nvSpPr>
        <p:spPr>
          <a:xfrm>
            <a:off x="251520" y="1059582"/>
            <a:ext cx="5112568" cy="1477328"/>
          </a:xfrm>
          <a:prstGeom prst="rect">
            <a:avLst/>
          </a:prstGeom>
        </p:spPr>
        <p:txBody>
          <a:bodyPr wrap="square">
            <a:spAutoFit/>
          </a:bodyPr>
          <a:lstStyle/>
          <a:p>
            <a:pPr indent="358775" algn="just"/>
            <a:r>
              <a:rPr lang="ru-RU" b="1" i="1" dirty="0" smtClean="0">
                <a:solidFill>
                  <a:schemeClr val="accent1">
                    <a:lumMod val="50000"/>
                  </a:schemeClr>
                </a:solidFill>
              </a:rPr>
              <a:t>Задача №14</a:t>
            </a:r>
          </a:p>
          <a:p>
            <a:pPr indent="358775" algn="just"/>
            <a:r>
              <a:rPr lang="ru-RU" dirty="0" smtClean="0">
                <a:solidFill>
                  <a:schemeClr val="accent1">
                    <a:lumMod val="50000"/>
                  </a:schemeClr>
                </a:solidFill>
              </a:rPr>
              <a:t>Семён бросал игральную кость до тех пор, пока сумма очков не превысила число 3. Найдите вероятность того, что потребовалось ровно 2 броска. Ответ округлите до сотых.</a:t>
            </a:r>
          </a:p>
        </p:txBody>
      </p:sp>
      <p:graphicFrame>
        <p:nvGraphicFramePr>
          <p:cNvPr id="6" name="Таблица 5"/>
          <p:cNvGraphicFramePr>
            <a:graphicFrameLocks noGrp="1"/>
          </p:cNvGraphicFramePr>
          <p:nvPr>
            <p:extLst>
              <p:ext uri="{D42A27DB-BD31-4B8C-83A1-F6EECF244321}">
                <p14:modId xmlns:p14="http://schemas.microsoft.com/office/powerpoint/2010/main" xmlns="" val="2677396013"/>
              </p:ext>
            </p:extLst>
          </p:nvPr>
        </p:nvGraphicFramePr>
        <p:xfrm>
          <a:off x="5724128" y="1491630"/>
          <a:ext cx="3143175" cy="2608561"/>
        </p:xfrm>
        <a:graphic>
          <a:graphicData uri="http://schemas.openxmlformats.org/drawingml/2006/table">
            <a:tbl>
              <a:tblPr bandRow="1">
                <a:tableStyleId>{69CF1AB2-1976-4502-BF36-3FF5EA218861}</a:tableStyleId>
              </a:tblPr>
              <a:tblGrid>
                <a:gridCol w="449025">
                  <a:extLst>
                    <a:ext uri="{9D8B030D-6E8A-4147-A177-3AD203B41FA5}">
                      <a16:colId xmlns:a16="http://schemas.microsoft.com/office/drawing/2014/main" xmlns="" val="3425292341"/>
                    </a:ext>
                  </a:extLst>
                </a:gridCol>
                <a:gridCol w="449025">
                  <a:extLst>
                    <a:ext uri="{9D8B030D-6E8A-4147-A177-3AD203B41FA5}">
                      <a16:colId xmlns:a16="http://schemas.microsoft.com/office/drawing/2014/main" xmlns="" val="1431333198"/>
                    </a:ext>
                  </a:extLst>
                </a:gridCol>
                <a:gridCol w="449025">
                  <a:extLst>
                    <a:ext uri="{9D8B030D-6E8A-4147-A177-3AD203B41FA5}">
                      <a16:colId xmlns:a16="http://schemas.microsoft.com/office/drawing/2014/main" xmlns="" val="1471641079"/>
                    </a:ext>
                  </a:extLst>
                </a:gridCol>
                <a:gridCol w="449025">
                  <a:extLst>
                    <a:ext uri="{9D8B030D-6E8A-4147-A177-3AD203B41FA5}">
                      <a16:colId xmlns:a16="http://schemas.microsoft.com/office/drawing/2014/main" xmlns="" val="191884554"/>
                    </a:ext>
                  </a:extLst>
                </a:gridCol>
                <a:gridCol w="449025">
                  <a:extLst>
                    <a:ext uri="{9D8B030D-6E8A-4147-A177-3AD203B41FA5}">
                      <a16:colId xmlns:a16="http://schemas.microsoft.com/office/drawing/2014/main" xmlns="" val="2193785298"/>
                    </a:ext>
                  </a:extLst>
                </a:gridCol>
                <a:gridCol w="449025">
                  <a:extLst>
                    <a:ext uri="{9D8B030D-6E8A-4147-A177-3AD203B41FA5}">
                      <a16:colId xmlns:a16="http://schemas.microsoft.com/office/drawing/2014/main" xmlns="" val="814809394"/>
                    </a:ext>
                  </a:extLst>
                </a:gridCol>
                <a:gridCol w="449025">
                  <a:extLst>
                    <a:ext uri="{9D8B030D-6E8A-4147-A177-3AD203B41FA5}">
                      <a16:colId xmlns:a16="http://schemas.microsoft.com/office/drawing/2014/main" xmlns="" val="3210496137"/>
                    </a:ext>
                  </a:extLst>
                </a:gridCol>
              </a:tblGrid>
              <a:tr h="376313">
                <a:tc>
                  <a:txBody>
                    <a:bodyPr/>
                    <a:lstStyle/>
                    <a:p>
                      <a:pPr algn="ctr"/>
                      <a:endParaRPr lang="ru-RU" sz="1400" b="1" dirty="0">
                        <a:solidFill>
                          <a:srgbClr val="004070"/>
                        </a:solidFill>
                        <a:latin typeface="Comic Sans MS" panose="030F0702030302020204" pitchFamily="66" charset="0"/>
                      </a:endParaRPr>
                    </a:p>
                  </a:txBody>
                  <a:tcPr marL="60789" marR="60789" marT="30395" marB="30395"/>
                </a:tc>
                <a:tc>
                  <a:txBody>
                    <a:bodyPr/>
                    <a:lstStyle/>
                    <a:p>
                      <a:pPr algn="ctr"/>
                      <a:r>
                        <a:rPr lang="ru-RU" sz="1800" b="1" dirty="0" smtClean="0">
                          <a:solidFill>
                            <a:srgbClr val="004070"/>
                          </a:solidFill>
                        </a:rPr>
                        <a:t>1</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r>
                        <a:rPr lang="ru-RU" sz="1800" b="1" dirty="0" smtClean="0">
                          <a:solidFill>
                            <a:srgbClr val="004070"/>
                          </a:solidFill>
                        </a:rPr>
                        <a:t>2</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r>
                        <a:rPr lang="ru-RU" sz="1800" b="1" dirty="0" smtClean="0">
                          <a:solidFill>
                            <a:srgbClr val="004070"/>
                          </a:solidFill>
                        </a:rPr>
                        <a:t>3</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r>
                        <a:rPr lang="ru-RU" sz="1800" b="1" dirty="0" smtClean="0">
                          <a:solidFill>
                            <a:srgbClr val="004070"/>
                          </a:solidFill>
                        </a:rPr>
                        <a:t>4</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r>
                        <a:rPr lang="ru-RU" sz="1800" b="1" dirty="0" smtClean="0">
                          <a:solidFill>
                            <a:srgbClr val="004070"/>
                          </a:solidFill>
                        </a:rPr>
                        <a:t>5</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r>
                        <a:rPr lang="ru-RU" sz="1800" b="1" dirty="0" smtClean="0">
                          <a:solidFill>
                            <a:srgbClr val="004070"/>
                          </a:solidFill>
                        </a:rPr>
                        <a:t>6</a:t>
                      </a:r>
                      <a:endParaRPr lang="ru-RU" sz="1800" b="1" dirty="0">
                        <a:solidFill>
                          <a:srgbClr val="004070"/>
                        </a:solidFill>
                        <a:latin typeface="Comic Sans MS" panose="030F0702030302020204" pitchFamily="66" charset="0"/>
                      </a:endParaRPr>
                    </a:p>
                  </a:txBody>
                  <a:tcPr marL="60789" marR="60789" marT="30395" marB="30395"/>
                </a:tc>
                <a:extLst>
                  <a:ext uri="{0D108BD9-81ED-4DB2-BD59-A6C34878D82A}">
                    <a16:rowId xmlns:a16="http://schemas.microsoft.com/office/drawing/2014/main" xmlns="" val="189380668"/>
                  </a:ext>
                </a:extLst>
              </a:tr>
              <a:tr h="376313">
                <a:tc>
                  <a:txBody>
                    <a:bodyPr/>
                    <a:lstStyle/>
                    <a:p>
                      <a:pPr algn="ctr"/>
                      <a:r>
                        <a:rPr lang="ru-RU" sz="1800" b="1" dirty="0" smtClean="0">
                          <a:solidFill>
                            <a:srgbClr val="004070"/>
                          </a:solidFill>
                        </a:rPr>
                        <a:t>1</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extLst>
                  <a:ext uri="{0D108BD9-81ED-4DB2-BD59-A6C34878D82A}">
                    <a16:rowId xmlns:a16="http://schemas.microsoft.com/office/drawing/2014/main" xmlns="" val="2316474263"/>
                  </a:ext>
                </a:extLst>
              </a:tr>
              <a:tr h="376313">
                <a:tc>
                  <a:txBody>
                    <a:bodyPr/>
                    <a:lstStyle/>
                    <a:p>
                      <a:pPr algn="ctr"/>
                      <a:r>
                        <a:rPr lang="ru-RU" sz="1800" b="1" dirty="0" smtClean="0">
                          <a:solidFill>
                            <a:srgbClr val="004070"/>
                          </a:solidFill>
                        </a:rPr>
                        <a:t>2</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extLst>
                  <a:ext uri="{0D108BD9-81ED-4DB2-BD59-A6C34878D82A}">
                    <a16:rowId xmlns:a16="http://schemas.microsoft.com/office/drawing/2014/main" xmlns="" val="4182923782"/>
                  </a:ext>
                </a:extLst>
              </a:tr>
              <a:tr h="376313">
                <a:tc>
                  <a:txBody>
                    <a:bodyPr/>
                    <a:lstStyle/>
                    <a:p>
                      <a:pPr algn="ctr"/>
                      <a:r>
                        <a:rPr lang="ru-RU" sz="1800" b="1" dirty="0" smtClean="0">
                          <a:solidFill>
                            <a:srgbClr val="004070"/>
                          </a:solidFill>
                        </a:rPr>
                        <a:t>3</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extLst>
                  <a:ext uri="{0D108BD9-81ED-4DB2-BD59-A6C34878D82A}">
                    <a16:rowId xmlns:a16="http://schemas.microsoft.com/office/drawing/2014/main" xmlns="" val="3564184147"/>
                  </a:ext>
                </a:extLst>
              </a:tr>
              <a:tr h="376313">
                <a:tc>
                  <a:txBody>
                    <a:bodyPr/>
                    <a:lstStyle/>
                    <a:p>
                      <a:pPr algn="ctr"/>
                      <a:r>
                        <a:rPr lang="ru-RU" sz="1800" b="1" dirty="0" smtClean="0">
                          <a:solidFill>
                            <a:srgbClr val="004070"/>
                          </a:solidFill>
                        </a:rPr>
                        <a:t>4</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extLst>
                  <a:ext uri="{0D108BD9-81ED-4DB2-BD59-A6C34878D82A}">
                    <a16:rowId xmlns:a16="http://schemas.microsoft.com/office/drawing/2014/main" xmlns="" val="353697186"/>
                  </a:ext>
                </a:extLst>
              </a:tr>
              <a:tr h="350683">
                <a:tc>
                  <a:txBody>
                    <a:bodyPr/>
                    <a:lstStyle/>
                    <a:p>
                      <a:pPr algn="ctr"/>
                      <a:r>
                        <a:rPr lang="ru-RU" sz="1800" b="1" dirty="0" smtClean="0">
                          <a:solidFill>
                            <a:srgbClr val="004070"/>
                          </a:solidFill>
                        </a:rPr>
                        <a:t>5</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extLst>
                  <a:ext uri="{0D108BD9-81ED-4DB2-BD59-A6C34878D82A}">
                    <a16:rowId xmlns:a16="http://schemas.microsoft.com/office/drawing/2014/main" xmlns="" val="916420769"/>
                  </a:ext>
                </a:extLst>
              </a:tr>
              <a:tr h="376313">
                <a:tc>
                  <a:txBody>
                    <a:bodyPr/>
                    <a:lstStyle/>
                    <a:p>
                      <a:pPr algn="ctr"/>
                      <a:r>
                        <a:rPr lang="ru-RU" sz="1800" b="1" dirty="0" smtClean="0">
                          <a:solidFill>
                            <a:srgbClr val="004070"/>
                          </a:solidFill>
                        </a:rPr>
                        <a:t>6</a:t>
                      </a: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tc>
                  <a:txBody>
                    <a:bodyPr/>
                    <a:lstStyle/>
                    <a:p>
                      <a:pPr algn="ctr"/>
                      <a:endParaRPr lang="ru-RU" sz="1800" b="1" dirty="0">
                        <a:solidFill>
                          <a:srgbClr val="004070"/>
                        </a:solidFill>
                        <a:latin typeface="Comic Sans MS" panose="030F0702030302020204" pitchFamily="66" charset="0"/>
                      </a:endParaRPr>
                    </a:p>
                  </a:txBody>
                  <a:tcPr marL="60789" marR="60789" marT="30395" marB="30395"/>
                </a:tc>
                <a:extLst>
                  <a:ext uri="{0D108BD9-81ED-4DB2-BD59-A6C34878D82A}">
                    <a16:rowId xmlns:a16="http://schemas.microsoft.com/office/drawing/2014/main" xmlns="" val="3954921085"/>
                  </a:ext>
                </a:extLst>
              </a:tr>
            </a:tbl>
          </a:graphicData>
        </a:graphic>
      </p:graphicFrame>
      <p:sp>
        <p:nvSpPr>
          <p:cNvPr id="7" name="Прямоугольник 6"/>
          <p:cNvSpPr/>
          <p:nvPr/>
        </p:nvSpPr>
        <p:spPr>
          <a:xfrm>
            <a:off x="323528" y="3147814"/>
            <a:ext cx="5040560" cy="923330"/>
          </a:xfrm>
          <a:prstGeom prst="rect">
            <a:avLst/>
          </a:prstGeom>
        </p:spPr>
        <p:txBody>
          <a:bodyPr wrap="square">
            <a:spAutoFit/>
          </a:bodyPr>
          <a:lstStyle/>
          <a:p>
            <a:pPr indent="266700" algn="just"/>
            <a:r>
              <a:rPr lang="ru-RU" dirty="0" smtClean="0">
                <a:solidFill>
                  <a:schemeClr val="accent1">
                    <a:lumMod val="50000"/>
                  </a:schemeClr>
                </a:solidFill>
              </a:rPr>
              <a:t>Всего исходов 36. Согласно таблице исходов, благоприятствующих искомому событию – 3. Значит </a:t>
            </a:r>
            <a:r>
              <a:rPr lang="en-US" dirty="0" smtClean="0">
                <a:solidFill>
                  <a:schemeClr val="accent1">
                    <a:lumMod val="50000"/>
                  </a:schemeClr>
                </a:solidFill>
              </a:rPr>
              <a:t>P(</a:t>
            </a:r>
            <a:r>
              <a:rPr lang="ru-RU" dirty="0" smtClean="0">
                <a:solidFill>
                  <a:schemeClr val="accent1">
                    <a:lumMod val="50000"/>
                  </a:schemeClr>
                </a:solidFill>
              </a:rPr>
              <a:t>А) = 15/36 ≈ 0,42</a:t>
            </a:r>
            <a:endParaRPr lang="ru-RU" dirty="0"/>
          </a:p>
        </p:txBody>
      </p:sp>
      <p:pic>
        <p:nvPicPr>
          <p:cNvPr id="9" name="Picture 1"/>
          <p:cNvPicPr>
            <a:picLocks noChangeAspect="1" noChangeArrowheads="1"/>
          </p:cNvPicPr>
          <p:nvPr/>
        </p:nvPicPr>
        <p:blipFill>
          <a:blip r:embed="rId3" cstate="print"/>
          <a:srcRect/>
          <a:stretch>
            <a:fillRect/>
          </a:stretch>
        </p:blipFill>
        <p:spPr bwMode="auto">
          <a:xfrm rot="5400000">
            <a:off x="4140770" y="4140367"/>
            <a:ext cx="646275" cy="1079960"/>
          </a:xfrm>
          <a:prstGeom prst="rect">
            <a:avLst/>
          </a:prstGeom>
          <a:noFill/>
          <a:ln w="9525">
            <a:noFill/>
            <a:miter lim="800000"/>
            <a:headEnd/>
            <a:tailEnd/>
          </a:ln>
          <a:effectLst/>
        </p:spPr>
      </p:pic>
      <p:sp>
        <p:nvSpPr>
          <p:cNvPr id="11" name="Rectangle 1"/>
          <p:cNvSpPr>
            <a:spLocks noChangeArrowheads="1"/>
          </p:cNvSpPr>
          <p:nvPr/>
        </p:nvSpPr>
        <p:spPr bwMode="auto">
          <a:xfrm>
            <a:off x="611560" y="2787774"/>
            <a:ext cx="4968552"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4070"/>
                </a:solidFill>
                <a:effectLst/>
                <a:cs typeface="Arial" charset="0"/>
              </a:rPr>
              <a:t>Составим таблицу исходов после двух бросков.</a:t>
            </a:r>
          </a:p>
        </p:txBody>
      </p:sp>
      <p:sp>
        <p:nvSpPr>
          <p:cNvPr id="12" name="Прямоугольник 11"/>
          <p:cNvSpPr/>
          <p:nvPr/>
        </p:nvSpPr>
        <p:spPr>
          <a:xfrm>
            <a:off x="251520" y="2499742"/>
            <a:ext cx="4680520" cy="369332"/>
          </a:xfrm>
          <a:prstGeom prst="rect">
            <a:avLst/>
          </a:prstGeom>
        </p:spPr>
        <p:txBody>
          <a:bodyPr wrap="square">
            <a:spAutoFit/>
          </a:bodyPr>
          <a:lstStyle/>
          <a:p>
            <a:pPr indent="358775" algn="just"/>
            <a:r>
              <a:rPr lang="ru-RU" b="1" u="sng" dirty="0" smtClean="0">
                <a:solidFill>
                  <a:srgbClr val="004070"/>
                </a:solidFill>
              </a:rPr>
              <a:t>Решение: </a:t>
            </a:r>
          </a:p>
        </p:txBody>
      </p:sp>
      <p:sp>
        <p:nvSpPr>
          <p:cNvPr id="13" name="Прямоугольник 12"/>
          <p:cNvSpPr/>
          <p:nvPr/>
        </p:nvSpPr>
        <p:spPr>
          <a:xfrm>
            <a:off x="6660232" y="2211710"/>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14" name="Прямоугольник 13"/>
          <p:cNvSpPr/>
          <p:nvPr/>
        </p:nvSpPr>
        <p:spPr>
          <a:xfrm>
            <a:off x="7092280" y="2211710"/>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15" name="Прямоугольник 14"/>
          <p:cNvSpPr/>
          <p:nvPr/>
        </p:nvSpPr>
        <p:spPr>
          <a:xfrm>
            <a:off x="7596336" y="2211710"/>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16" name="Прямоугольник 15"/>
          <p:cNvSpPr/>
          <p:nvPr/>
        </p:nvSpPr>
        <p:spPr>
          <a:xfrm>
            <a:off x="8028384" y="2211710"/>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17" name="Прямоугольник 16"/>
          <p:cNvSpPr/>
          <p:nvPr/>
        </p:nvSpPr>
        <p:spPr>
          <a:xfrm>
            <a:off x="8460432" y="2211710"/>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18" name="Прямоугольник 17"/>
          <p:cNvSpPr/>
          <p:nvPr/>
        </p:nvSpPr>
        <p:spPr>
          <a:xfrm>
            <a:off x="6228184" y="2643758"/>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19" name="Прямоугольник 18"/>
          <p:cNvSpPr/>
          <p:nvPr/>
        </p:nvSpPr>
        <p:spPr>
          <a:xfrm>
            <a:off x="6660232" y="2643758"/>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0" name="Прямоугольник 19"/>
          <p:cNvSpPr/>
          <p:nvPr/>
        </p:nvSpPr>
        <p:spPr>
          <a:xfrm>
            <a:off x="7092280" y="2643758"/>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1" name="Прямоугольник 20"/>
          <p:cNvSpPr/>
          <p:nvPr/>
        </p:nvSpPr>
        <p:spPr>
          <a:xfrm>
            <a:off x="7596336" y="2643758"/>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3" name="Прямоугольник 22"/>
          <p:cNvSpPr/>
          <p:nvPr/>
        </p:nvSpPr>
        <p:spPr>
          <a:xfrm>
            <a:off x="8028384" y="2643758"/>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4" name="Прямоугольник 23"/>
          <p:cNvSpPr/>
          <p:nvPr/>
        </p:nvSpPr>
        <p:spPr>
          <a:xfrm>
            <a:off x="8460432" y="2643758"/>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5" name="Прямоугольник 24"/>
          <p:cNvSpPr/>
          <p:nvPr/>
        </p:nvSpPr>
        <p:spPr>
          <a:xfrm>
            <a:off x="6228184" y="3003798"/>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6" name="Прямоугольник 25"/>
          <p:cNvSpPr/>
          <p:nvPr/>
        </p:nvSpPr>
        <p:spPr>
          <a:xfrm>
            <a:off x="0" y="4083918"/>
            <a:ext cx="2196752" cy="369332"/>
          </a:xfrm>
          <a:prstGeom prst="rect">
            <a:avLst/>
          </a:prstGeom>
        </p:spPr>
        <p:txBody>
          <a:bodyPr wrap="square">
            <a:spAutoFit/>
          </a:bodyPr>
          <a:lstStyle/>
          <a:p>
            <a:pPr indent="355600" algn="just"/>
            <a:r>
              <a:rPr lang="ru-RU" dirty="0" smtClean="0">
                <a:solidFill>
                  <a:schemeClr val="accent1">
                    <a:lumMod val="50000"/>
                  </a:schemeClr>
                </a:solidFill>
              </a:rPr>
              <a:t>Ответ: 0,42</a:t>
            </a:r>
            <a:endParaRPr lang="ru-RU" dirty="0"/>
          </a:p>
        </p:txBody>
      </p:sp>
      <p:sp>
        <p:nvSpPr>
          <p:cNvPr id="27" name="Прямоугольник 26"/>
          <p:cNvSpPr/>
          <p:nvPr/>
        </p:nvSpPr>
        <p:spPr>
          <a:xfrm>
            <a:off x="7092280" y="1851670"/>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8" name="Прямоугольник 27"/>
          <p:cNvSpPr/>
          <p:nvPr/>
        </p:nvSpPr>
        <p:spPr>
          <a:xfrm>
            <a:off x="7596336" y="1851670"/>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29" name="Прямоугольник 28"/>
          <p:cNvSpPr/>
          <p:nvPr/>
        </p:nvSpPr>
        <p:spPr>
          <a:xfrm>
            <a:off x="8028384" y="1851670"/>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
        <p:nvSpPr>
          <p:cNvPr id="30" name="Прямоугольник 29"/>
          <p:cNvSpPr/>
          <p:nvPr/>
        </p:nvSpPr>
        <p:spPr>
          <a:xfrm>
            <a:off x="8460432" y="1851670"/>
            <a:ext cx="360040" cy="369332"/>
          </a:xfrm>
          <a:prstGeom prst="rect">
            <a:avLst/>
          </a:prstGeom>
        </p:spPr>
        <p:txBody>
          <a:bodyPr wrap="square">
            <a:spAutoFit/>
          </a:bodyPr>
          <a:lstStyle/>
          <a:p>
            <a:pPr algn="ctr"/>
            <a:r>
              <a:rPr lang="ru-RU" b="1" dirty="0" smtClean="0">
                <a:solidFill>
                  <a:srgbClr val="004070"/>
                </a:solidFill>
              </a:rPr>
              <a:t>+</a:t>
            </a:r>
            <a:endParaRPr lang="ru-RU" b="1" dirty="0">
              <a:solidFill>
                <a:srgbClr val="00407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grpId="1" nodeType="clickEffect">
                                  <p:stCondLst>
                                    <p:cond delay="0"/>
                                  </p:stCondLst>
                                  <p:childTnLst>
                                    <p:set>
                                      <p:cBhvr>
                                        <p:cTn id="90" dur="1" fill="hold">
                                          <p:stCondLst>
                                            <p:cond delay="0"/>
                                          </p:stCondLst>
                                        </p:cTn>
                                        <p:tgtEl>
                                          <p:spTgt spid="25"/>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7"/>
                                        </p:tgtEl>
                                        <p:attrNameLst>
                                          <p:attrName>style.visibility</p:attrName>
                                        </p:attrNameLst>
                                      </p:cBhvr>
                                      <p:to>
                                        <p:strVal val="visible"/>
                                      </p:to>
                                    </p:set>
                                    <p:anim calcmode="lin" valueType="num">
                                      <p:cBhvr additive="base">
                                        <p:cTn id="95" dur="500" fill="hold"/>
                                        <p:tgtEl>
                                          <p:spTgt spid="7"/>
                                        </p:tgtEl>
                                        <p:attrNameLst>
                                          <p:attrName>ppt_x</p:attrName>
                                        </p:attrNameLst>
                                      </p:cBhvr>
                                      <p:tavLst>
                                        <p:tav tm="0">
                                          <p:val>
                                            <p:strVal val="#ppt_x"/>
                                          </p:val>
                                        </p:tav>
                                        <p:tav tm="100000">
                                          <p:val>
                                            <p:strVal val="#ppt_x"/>
                                          </p:val>
                                        </p:tav>
                                      </p:tavLst>
                                    </p:anim>
                                    <p:anim calcmode="lin" valueType="num">
                                      <p:cBhvr additive="base">
                                        <p:cTn id="9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1" grpId="0"/>
      <p:bldP spid="12" grpId="0"/>
      <p:bldP spid="12" grpId="1"/>
      <p:bldP spid="13" grpId="0"/>
      <p:bldP spid="14" grpId="0"/>
      <p:bldP spid="15" grpId="0"/>
      <p:bldP spid="16" grpId="0"/>
      <p:bldP spid="17" grpId="0"/>
      <p:bldP spid="18" grpId="0"/>
      <p:bldP spid="19" grpId="0"/>
      <p:bldP spid="20" grpId="0"/>
      <p:bldP spid="21" grpId="0"/>
      <p:bldP spid="23" grpId="0"/>
      <p:bldP spid="24" grpId="0"/>
      <p:bldP spid="25" grpId="0"/>
      <p:bldP spid="25" grpId="1"/>
      <p:bldP spid="26" grpId="0"/>
      <p:bldP spid="27" grpId="0"/>
      <p:bldP spid="28" grpId="0"/>
      <p:bldP spid="29" grpId="0"/>
      <p:bldP spid="30"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3" name="Заголовок 1"/>
          <p:cNvSpPr txBox="1">
            <a:spLocks/>
          </p:cNvSpPr>
          <p:nvPr/>
        </p:nvSpPr>
        <p:spPr>
          <a:xfrm>
            <a:off x="1259632" y="195486"/>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4" name="Прямоугольник 3"/>
          <p:cNvSpPr/>
          <p:nvPr/>
        </p:nvSpPr>
        <p:spPr>
          <a:xfrm>
            <a:off x="683568" y="699542"/>
            <a:ext cx="7704856" cy="400110"/>
          </a:xfrm>
          <a:prstGeom prst="rect">
            <a:avLst/>
          </a:prstGeom>
        </p:spPr>
        <p:txBody>
          <a:bodyPr wrap="square">
            <a:spAutoFit/>
          </a:bodyPr>
          <a:lstStyle/>
          <a:p>
            <a:pPr algn="ctr"/>
            <a:r>
              <a:rPr lang="ru-RU" sz="2000" b="1" i="1" dirty="0" smtClean="0">
                <a:solidFill>
                  <a:schemeClr val="accent1">
                    <a:lumMod val="50000"/>
                  </a:schemeClr>
                </a:solidFill>
              </a:rPr>
              <a:t>Подбрасывание кубика до определенного момента</a:t>
            </a:r>
          </a:p>
        </p:txBody>
      </p:sp>
      <p:sp>
        <p:nvSpPr>
          <p:cNvPr id="5" name="Прямоугольник 4"/>
          <p:cNvSpPr/>
          <p:nvPr/>
        </p:nvSpPr>
        <p:spPr>
          <a:xfrm>
            <a:off x="467544" y="1203598"/>
            <a:ext cx="2592288" cy="3170099"/>
          </a:xfrm>
          <a:prstGeom prst="rect">
            <a:avLst/>
          </a:prstGeom>
        </p:spPr>
        <p:txBody>
          <a:bodyPr wrap="square">
            <a:spAutoFit/>
          </a:bodyPr>
          <a:lstStyle/>
          <a:p>
            <a:pPr indent="358775" algn="just"/>
            <a:r>
              <a:rPr lang="ru-RU" sz="2000" b="1" i="1" dirty="0" smtClean="0">
                <a:solidFill>
                  <a:schemeClr val="accent1">
                    <a:lumMod val="50000"/>
                  </a:schemeClr>
                </a:solidFill>
              </a:rPr>
              <a:t>Задача №14 </a:t>
            </a:r>
          </a:p>
          <a:p>
            <a:pPr indent="358775" algn="just"/>
            <a:r>
              <a:rPr lang="ru-RU" sz="2000" dirty="0" smtClean="0">
                <a:solidFill>
                  <a:schemeClr val="accent1">
                    <a:lumMod val="50000"/>
                  </a:schemeClr>
                </a:solidFill>
              </a:rPr>
              <a:t>Семён бросал игральную кость до тех пор, пока сумма очков не превысила число 3. Найдите вероятность того, что потребовалось ровно 2 броска. Ответ округлите до сотых.</a:t>
            </a:r>
          </a:p>
        </p:txBody>
      </p:sp>
      <p:sp>
        <p:nvSpPr>
          <p:cNvPr id="8" name="TextBox 7"/>
          <p:cNvSpPr txBox="1"/>
          <p:nvPr/>
        </p:nvSpPr>
        <p:spPr>
          <a:xfrm>
            <a:off x="4788024" y="1131590"/>
            <a:ext cx="2702984" cy="369332"/>
          </a:xfrm>
          <a:prstGeom prst="rect">
            <a:avLst/>
          </a:prstGeom>
          <a:noFill/>
        </p:spPr>
        <p:txBody>
          <a:bodyPr wrap="none" rtlCol="0">
            <a:spAutoFit/>
          </a:bodyPr>
          <a:lstStyle/>
          <a:p>
            <a:r>
              <a:rPr lang="ru-RU" u="sng" dirty="0" smtClean="0">
                <a:solidFill>
                  <a:srgbClr val="004070"/>
                </a:solidFill>
              </a:rPr>
              <a:t>2 способ решения задачи</a:t>
            </a:r>
            <a:endParaRPr lang="ru-RU" u="sng" dirty="0">
              <a:solidFill>
                <a:srgbClr val="004070"/>
              </a:solidFill>
            </a:endParaRPr>
          </a:p>
        </p:txBody>
      </p:sp>
      <p:pic>
        <p:nvPicPr>
          <p:cNvPr id="53249" name="Picture 1"/>
          <p:cNvPicPr>
            <a:picLocks noChangeAspect="1" noChangeArrowheads="1"/>
          </p:cNvPicPr>
          <p:nvPr/>
        </p:nvPicPr>
        <p:blipFill>
          <a:blip r:embed="rId3" cstate="print"/>
          <a:srcRect/>
          <a:stretch>
            <a:fillRect/>
          </a:stretch>
        </p:blipFill>
        <p:spPr bwMode="auto">
          <a:xfrm>
            <a:off x="3995936" y="1347614"/>
            <a:ext cx="4464496" cy="1633747"/>
          </a:xfrm>
          <a:prstGeom prst="rect">
            <a:avLst/>
          </a:prstGeom>
          <a:noFill/>
          <a:ln w="9525">
            <a:noFill/>
            <a:miter lim="800000"/>
            <a:headEnd/>
            <a:tailEnd/>
          </a:ln>
          <a:effectLst/>
        </p:spPr>
      </p:pic>
      <p:pic>
        <p:nvPicPr>
          <p:cNvPr id="53250" name="Picture 2"/>
          <p:cNvPicPr>
            <a:picLocks noChangeAspect="1" noChangeArrowheads="1"/>
          </p:cNvPicPr>
          <p:nvPr/>
        </p:nvPicPr>
        <p:blipFill>
          <a:blip r:embed="rId4" cstate="print"/>
          <a:srcRect/>
          <a:stretch>
            <a:fillRect/>
          </a:stretch>
        </p:blipFill>
        <p:spPr bwMode="auto">
          <a:xfrm>
            <a:off x="3851920" y="2859782"/>
            <a:ext cx="4629919" cy="1305654"/>
          </a:xfrm>
          <a:prstGeom prst="rect">
            <a:avLst/>
          </a:prstGeom>
          <a:noFill/>
          <a:ln w="9525">
            <a:noFill/>
            <a:miter lim="800000"/>
            <a:headEnd/>
            <a:tailEnd/>
          </a:ln>
          <a:effectLst/>
        </p:spPr>
      </p:pic>
      <p:sp>
        <p:nvSpPr>
          <p:cNvPr id="53" name="TextBox 52"/>
          <p:cNvSpPr txBox="1"/>
          <p:nvPr/>
        </p:nvSpPr>
        <p:spPr>
          <a:xfrm>
            <a:off x="4860032" y="1851670"/>
            <a:ext cx="508473" cy="369332"/>
          </a:xfrm>
          <a:prstGeom prst="rect">
            <a:avLst/>
          </a:prstGeom>
          <a:noFill/>
        </p:spPr>
        <p:txBody>
          <a:bodyPr wrap="none" rtlCol="0">
            <a:spAutoFit/>
          </a:bodyPr>
          <a:lstStyle/>
          <a:p>
            <a:r>
              <a:rPr lang="ru-RU" dirty="0" smtClean="0">
                <a:solidFill>
                  <a:srgbClr val="004070"/>
                </a:solidFill>
              </a:rPr>
              <a:t>1/6</a:t>
            </a:r>
            <a:endParaRPr lang="ru-RU" dirty="0">
              <a:solidFill>
                <a:srgbClr val="004070"/>
              </a:solidFill>
            </a:endParaRPr>
          </a:p>
        </p:txBody>
      </p:sp>
      <p:sp>
        <p:nvSpPr>
          <p:cNvPr id="54" name="TextBox 53"/>
          <p:cNvSpPr txBox="1"/>
          <p:nvPr/>
        </p:nvSpPr>
        <p:spPr>
          <a:xfrm>
            <a:off x="5580112" y="1851670"/>
            <a:ext cx="508473" cy="369332"/>
          </a:xfrm>
          <a:prstGeom prst="rect">
            <a:avLst/>
          </a:prstGeom>
          <a:noFill/>
        </p:spPr>
        <p:txBody>
          <a:bodyPr wrap="none" rtlCol="0">
            <a:spAutoFit/>
          </a:bodyPr>
          <a:lstStyle/>
          <a:p>
            <a:r>
              <a:rPr lang="ru-RU" dirty="0" smtClean="0">
                <a:solidFill>
                  <a:srgbClr val="004070"/>
                </a:solidFill>
              </a:rPr>
              <a:t>1/6</a:t>
            </a:r>
            <a:endParaRPr lang="ru-RU" dirty="0">
              <a:solidFill>
                <a:srgbClr val="004070"/>
              </a:solidFill>
            </a:endParaRPr>
          </a:p>
        </p:txBody>
      </p:sp>
      <p:sp>
        <p:nvSpPr>
          <p:cNvPr id="55" name="TextBox 54"/>
          <p:cNvSpPr txBox="1"/>
          <p:nvPr/>
        </p:nvSpPr>
        <p:spPr>
          <a:xfrm>
            <a:off x="6156176" y="1995686"/>
            <a:ext cx="508473" cy="369332"/>
          </a:xfrm>
          <a:prstGeom prst="rect">
            <a:avLst/>
          </a:prstGeom>
          <a:noFill/>
        </p:spPr>
        <p:txBody>
          <a:bodyPr wrap="none" rtlCol="0">
            <a:spAutoFit/>
          </a:bodyPr>
          <a:lstStyle/>
          <a:p>
            <a:r>
              <a:rPr lang="ru-RU" dirty="0" smtClean="0">
                <a:solidFill>
                  <a:srgbClr val="004070"/>
                </a:solidFill>
              </a:rPr>
              <a:t>1/6</a:t>
            </a:r>
            <a:endParaRPr lang="ru-RU" dirty="0">
              <a:solidFill>
                <a:srgbClr val="004070"/>
              </a:solidFill>
            </a:endParaRPr>
          </a:p>
        </p:txBody>
      </p:sp>
      <p:sp>
        <p:nvSpPr>
          <p:cNvPr id="56" name="TextBox 55"/>
          <p:cNvSpPr txBox="1"/>
          <p:nvPr/>
        </p:nvSpPr>
        <p:spPr>
          <a:xfrm>
            <a:off x="7092280" y="1635646"/>
            <a:ext cx="508473" cy="369332"/>
          </a:xfrm>
          <a:prstGeom prst="rect">
            <a:avLst/>
          </a:prstGeom>
          <a:noFill/>
        </p:spPr>
        <p:txBody>
          <a:bodyPr wrap="none" rtlCol="0">
            <a:spAutoFit/>
          </a:bodyPr>
          <a:lstStyle/>
          <a:p>
            <a:r>
              <a:rPr lang="ru-RU" dirty="0" smtClean="0">
                <a:solidFill>
                  <a:srgbClr val="C00000"/>
                </a:solidFill>
              </a:rPr>
              <a:t>3/6</a:t>
            </a:r>
            <a:endParaRPr lang="ru-RU" dirty="0">
              <a:solidFill>
                <a:srgbClr val="C00000"/>
              </a:solidFill>
            </a:endParaRPr>
          </a:p>
        </p:txBody>
      </p:sp>
      <p:sp>
        <p:nvSpPr>
          <p:cNvPr id="57" name="TextBox 56"/>
          <p:cNvSpPr txBox="1"/>
          <p:nvPr/>
        </p:nvSpPr>
        <p:spPr>
          <a:xfrm>
            <a:off x="3707904" y="3075806"/>
            <a:ext cx="508473" cy="369332"/>
          </a:xfrm>
          <a:prstGeom prst="rect">
            <a:avLst/>
          </a:prstGeom>
          <a:noFill/>
        </p:spPr>
        <p:txBody>
          <a:bodyPr wrap="none" rtlCol="0">
            <a:spAutoFit/>
          </a:bodyPr>
          <a:lstStyle/>
          <a:p>
            <a:r>
              <a:rPr lang="ru-RU" dirty="0" smtClean="0">
                <a:solidFill>
                  <a:srgbClr val="C00000"/>
                </a:solidFill>
              </a:rPr>
              <a:t>2/6</a:t>
            </a:r>
            <a:endParaRPr lang="ru-RU" dirty="0">
              <a:solidFill>
                <a:srgbClr val="C00000"/>
              </a:solidFill>
            </a:endParaRPr>
          </a:p>
        </p:txBody>
      </p:sp>
      <p:sp>
        <p:nvSpPr>
          <p:cNvPr id="58" name="TextBox 57"/>
          <p:cNvSpPr txBox="1"/>
          <p:nvPr/>
        </p:nvSpPr>
        <p:spPr>
          <a:xfrm>
            <a:off x="4788024" y="3147814"/>
            <a:ext cx="508473" cy="369332"/>
          </a:xfrm>
          <a:prstGeom prst="rect">
            <a:avLst/>
          </a:prstGeom>
          <a:noFill/>
        </p:spPr>
        <p:txBody>
          <a:bodyPr wrap="none" rtlCol="0">
            <a:spAutoFit/>
          </a:bodyPr>
          <a:lstStyle/>
          <a:p>
            <a:r>
              <a:rPr lang="ru-RU" dirty="0" smtClean="0">
                <a:solidFill>
                  <a:srgbClr val="004070"/>
                </a:solidFill>
              </a:rPr>
              <a:t>4/6</a:t>
            </a:r>
            <a:endParaRPr lang="ru-RU" dirty="0">
              <a:solidFill>
                <a:srgbClr val="004070"/>
              </a:solidFill>
            </a:endParaRPr>
          </a:p>
        </p:txBody>
      </p:sp>
      <p:sp>
        <p:nvSpPr>
          <p:cNvPr id="59" name="TextBox 58"/>
          <p:cNvSpPr txBox="1"/>
          <p:nvPr/>
        </p:nvSpPr>
        <p:spPr>
          <a:xfrm>
            <a:off x="5508104" y="3075806"/>
            <a:ext cx="508473" cy="369332"/>
          </a:xfrm>
          <a:prstGeom prst="rect">
            <a:avLst/>
          </a:prstGeom>
          <a:noFill/>
        </p:spPr>
        <p:txBody>
          <a:bodyPr wrap="none" rtlCol="0">
            <a:spAutoFit/>
          </a:bodyPr>
          <a:lstStyle/>
          <a:p>
            <a:r>
              <a:rPr lang="ru-RU" dirty="0" smtClean="0">
                <a:solidFill>
                  <a:srgbClr val="C00000"/>
                </a:solidFill>
              </a:rPr>
              <a:t>1/6</a:t>
            </a:r>
            <a:endParaRPr lang="ru-RU" dirty="0">
              <a:solidFill>
                <a:srgbClr val="C00000"/>
              </a:solidFill>
            </a:endParaRPr>
          </a:p>
        </p:txBody>
      </p:sp>
      <p:sp>
        <p:nvSpPr>
          <p:cNvPr id="60" name="TextBox 59"/>
          <p:cNvSpPr txBox="1"/>
          <p:nvPr/>
        </p:nvSpPr>
        <p:spPr>
          <a:xfrm>
            <a:off x="6372200" y="3147814"/>
            <a:ext cx="508473" cy="369332"/>
          </a:xfrm>
          <a:prstGeom prst="rect">
            <a:avLst/>
          </a:prstGeom>
          <a:noFill/>
        </p:spPr>
        <p:txBody>
          <a:bodyPr wrap="none" rtlCol="0">
            <a:spAutoFit/>
          </a:bodyPr>
          <a:lstStyle/>
          <a:p>
            <a:r>
              <a:rPr lang="ru-RU" dirty="0" smtClean="0">
                <a:solidFill>
                  <a:srgbClr val="004070"/>
                </a:solidFill>
              </a:rPr>
              <a:t>5/6</a:t>
            </a:r>
            <a:endParaRPr lang="ru-RU" dirty="0">
              <a:solidFill>
                <a:srgbClr val="004070"/>
              </a:solidFill>
            </a:endParaRPr>
          </a:p>
        </p:txBody>
      </p:sp>
      <p:sp>
        <p:nvSpPr>
          <p:cNvPr id="61" name="TextBox 60"/>
          <p:cNvSpPr txBox="1"/>
          <p:nvPr/>
        </p:nvSpPr>
        <p:spPr>
          <a:xfrm>
            <a:off x="7524328" y="3075806"/>
            <a:ext cx="508473" cy="369332"/>
          </a:xfrm>
          <a:prstGeom prst="rect">
            <a:avLst/>
          </a:prstGeom>
          <a:noFill/>
        </p:spPr>
        <p:txBody>
          <a:bodyPr wrap="square" rtlCol="0">
            <a:spAutoFit/>
          </a:bodyPr>
          <a:lstStyle/>
          <a:p>
            <a:r>
              <a:rPr lang="ru-RU" dirty="0" smtClean="0">
                <a:solidFill>
                  <a:srgbClr val="004070"/>
                </a:solidFill>
              </a:rPr>
              <a:t>1</a:t>
            </a:r>
            <a:endParaRPr lang="ru-RU" dirty="0">
              <a:solidFill>
                <a:srgbClr val="004070"/>
              </a:solidFill>
            </a:endParaRPr>
          </a:p>
        </p:txBody>
      </p:sp>
      <p:sp>
        <p:nvSpPr>
          <p:cNvPr id="532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325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53253" name="Picture 5"/>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979712" y="4371950"/>
            <a:ext cx="2707060" cy="60715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2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32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3" grpId="0"/>
      <p:bldP spid="54" grpId="0"/>
      <p:bldP spid="55" grpId="0"/>
      <p:bldP spid="56" grpId="0"/>
      <p:bldP spid="57" grpId="0"/>
      <p:bldP spid="58" grpId="0"/>
      <p:bldP spid="59" grpId="0"/>
      <p:bldP spid="60" grpId="0"/>
      <p:bldP spid="61"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b="-5000"/>
          </a:stretch>
        </a:blipFill>
        <a:effectLst/>
      </p:bgPr>
    </p:bg>
    <p:spTree>
      <p:nvGrpSpPr>
        <p:cNvPr id="1" name=""/>
        <p:cNvGrpSpPr/>
        <p:nvPr/>
      </p:nvGrpSpPr>
      <p:grpSpPr>
        <a:xfrm>
          <a:off x="0" y="0"/>
          <a:ext cx="0" cy="0"/>
          <a:chOff x="0" y="0"/>
          <a:chExt cx="0" cy="0"/>
        </a:xfrm>
      </p:grpSpPr>
      <p:sp>
        <p:nvSpPr>
          <p:cNvPr id="72" name="Rectangle 223"/>
          <p:cNvSpPr>
            <a:spLocks noChangeArrowheads="1"/>
          </p:cNvSpPr>
          <p:nvPr/>
        </p:nvSpPr>
        <p:spPr bwMode="auto">
          <a:xfrm>
            <a:off x="157163" y="2492375"/>
            <a:ext cx="920445" cy="338554"/>
          </a:xfrm>
          <a:prstGeom prst="rect">
            <a:avLst/>
          </a:prstGeom>
          <a:noFill/>
          <a:ln w="12700" algn="ctr">
            <a:noFill/>
            <a:miter lim="800000"/>
            <a:headEnd/>
            <a:tailEnd/>
          </a:ln>
          <a:effectLst/>
        </p:spPr>
        <p:txBody>
          <a:bodyPr wrap="none">
            <a:spAutoFit/>
          </a:bodyPr>
          <a:lstStyle/>
          <a:p>
            <a:pPr>
              <a:defRPr/>
            </a:pPr>
            <a:r>
              <a:rPr lang="ru-RU" sz="1600">
                <a:solidFill>
                  <a:srgbClr val="004070"/>
                </a:solidFill>
                <a:effectLst>
                  <a:outerShdw blurRad="38100" dist="38100" dir="2700000" algn="tl">
                    <a:srgbClr val="C0C0C0"/>
                  </a:outerShdw>
                </a:effectLst>
                <a:latin typeface="Arial Narrow" pitchFamily="34" charset="0"/>
              </a:rPr>
              <a:t>1</a:t>
            </a:r>
            <a:r>
              <a:rPr lang="ru-RU" sz="1600" u="sng" baseline="30000">
                <a:solidFill>
                  <a:srgbClr val="004070"/>
                </a:solidFill>
                <a:effectLst>
                  <a:outerShdw blurRad="38100" dist="38100" dir="2700000" algn="tl">
                    <a:srgbClr val="C0C0C0"/>
                  </a:outerShdw>
                </a:effectLst>
                <a:latin typeface="Arial Narrow" pitchFamily="34" charset="0"/>
              </a:rPr>
              <a:t>й</a:t>
            </a:r>
            <a:r>
              <a:rPr lang="ru-RU" sz="1600">
                <a:solidFill>
                  <a:srgbClr val="004070"/>
                </a:solidFill>
                <a:effectLst>
                  <a:outerShdw blurRad="38100" dist="38100" dir="2700000" algn="tl">
                    <a:srgbClr val="C0C0C0"/>
                  </a:outerShdw>
                </a:effectLst>
                <a:latin typeface="Arial Narrow" pitchFamily="34" charset="0"/>
              </a:rPr>
              <a:t> бросок</a:t>
            </a:r>
          </a:p>
        </p:txBody>
      </p:sp>
      <p:sp>
        <p:nvSpPr>
          <p:cNvPr id="73" name="Rectangle 224"/>
          <p:cNvSpPr>
            <a:spLocks noChangeArrowheads="1"/>
          </p:cNvSpPr>
          <p:nvPr/>
        </p:nvSpPr>
        <p:spPr bwMode="auto">
          <a:xfrm>
            <a:off x="1166813" y="2511425"/>
            <a:ext cx="920445" cy="338554"/>
          </a:xfrm>
          <a:prstGeom prst="rect">
            <a:avLst/>
          </a:prstGeom>
          <a:noFill/>
          <a:ln w="12700" algn="ctr">
            <a:noFill/>
            <a:miter lim="800000"/>
            <a:headEnd/>
            <a:tailEnd/>
          </a:ln>
          <a:effectLst/>
        </p:spPr>
        <p:txBody>
          <a:bodyPr wrap="none">
            <a:spAutoFit/>
          </a:bodyPr>
          <a:lstStyle/>
          <a:p>
            <a:pPr>
              <a:defRPr/>
            </a:pPr>
            <a:r>
              <a:rPr lang="ru-RU" sz="1600">
                <a:solidFill>
                  <a:srgbClr val="004070"/>
                </a:solidFill>
                <a:effectLst>
                  <a:outerShdw blurRad="38100" dist="38100" dir="2700000" algn="tl">
                    <a:srgbClr val="C0C0C0"/>
                  </a:outerShdw>
                </a:effectLst>
                <a:latin typeface="Arial Narrow" pitchFamily="34" charset="0"/>
              </a:rPr>
              <a:t>2</a:t>
            </a:r>
            <a:r>
              <a:rPr lang="ru-RU" sz="1600" u="sng" baseline="30000">
                <a:solidFill>
                  <a:srgbClr val="004070"/>
                </a:solidFill>
                <a:effectLst>
                  <a:outerShdw blurRad="38100" dist="38100" dir="2700000" algn="tl">
                    <a:srgbClr val="C0C0C0"/>
                  </a:outerShdw>
                </a:effectLst>
                <a:latin typeface="Arial Narrow" pitchFamily="34" charset="0"/>
              </a:rPr>
              <a:t>й</a:t>
            </a:r>
            <a:r>
              <a:rPr lang="ru-RU" sz="1600">
                <a:solidFill>
                  <a:srgbClr val="004070"/>
                </a:solidFill>
                <a:effectLst>
                  <a:outerShdw blurRad="38100" dist="38100" dir="2700000" algn="tl">
                    <a:srgbClr val="C0C0C0"/>
                  </a:outerShdw>
                </a:effectLst>
                <a:latin typeface="Arial Narrow" pitchFamily="34" charset="0"/>
              </a:rPr>
              <a:t> бросок</a:t>
            </a:r>
          </a:p>
        </p:txBody>
      </p:sp>
      <p:sp>
        <p:nvSpPr>
          <p:cNvPr id="74" name="Rectangle 225"/>
          <p:cNvSpPr>
            <a:spLocks noChangeArrowheads="1"/>
          </p:cNvSpPr>
          <p:nvPr/>
        </p:nvSpPr>
        <p:spPr bwMode="auto">
          <a:xfrm>
            <a:off x="2160588" y="2517775"/>
            <a:ext cx="920445" cy="338554"/>
          </a:xfrm>
          <a:prstGeom prst="rect">
            <a:avLst/>
          </a:prstGeom>
          <a:noFill/>
          <a:ln w="12700" algn="ctr">
            <a:noFill/>
            <a:miter lim="800000"/>
            <a:headEnd/>
            <a:tailEnd/>
          </a:ln>
          <a:effectLst/>
        </p:spPr>
        <p:txBody>
          <a:bodyPr wrap="none">
            <a:spAutoFit/>
          </a:bodyPr>
          <a:lstStyle/>
          <a:p>
            <a:pPr>
              <a:defRPr/>
            </a:pPr>
            <a:r>
              <a:rPr lang="ru-RU" sz="1600">
                <a:solidFill>
                  <a:srgbClr val="004070"/>
                </a:solidFill>
                <a:effectLst>
                  <a:outerShdw blurRad="38100" dist="38100" dir="2700000" algn="tl">
                    <a:srgbClr val="C0C0C0"/>
                  </a:outerShdw>
                </a:effectLst>
                <a:latin typeface="Arial Narrow" pitchFamily="34" charset="0"/>
              </a:rPr>
              <a:t>3</a:t>
            </a:r>
            <a:r>
              <a:rPr lang="ru-RU" sz="1600" u="sng" baseline="30000">
                <a:solidFill>
                  <a:srgbClr val="004070"/>
                </a:solidFill>
                <a:effectLst>
                  <a:outerShdw blurRad="38100" dist="38100" dir="2700000" algn="tl">
                    <a:srgbClr val="C0C0C0"/>
                  </a:outerShdw>
                </a:effectLst>
                <a:latin typeface="Arial Narrow" pitchFamily="34" charset="0"/>
              </a:rPr>
              <a:t>й</a:t>
            </a:r>
            <a:r>
              <a:rPr lang="ru-RU" sz="1600">
                <a:solidFill>
                  <a:srgbClr val="004070"/>
                </a:solidFill>
                <a:effectLst>
                  <a:outerShdw blurRad="38100" dist="38100" dir="2700000" algn="tl">
                    <a:srgbClr val="C0C0C0"/>
                  </a:outerShdw>
                </a:effectLst>
                <a:latin typeface="Arial Narrow" pitchFamily="34" charset="0"/>
              </a:rPr>
              <a:t> бросок</a:t>
            </a:r>
          </a:p>
        </p:txBody>
      </p:sp>
      <p:grpSp>
        <p:nvGrpSpPr>
          <p:cNvPr id="75" name="Group 226"/>
          <p:cNvGrpSpPr>
            <a:grpSpLocks/>
          </p:cNvGrpSpPr>
          <p:nvPr/>
        </p:nvGrpSpPr>
        <p:grpSpPr bwMode="auto">
          <a:xfrm>
            <a:off x="1204913" y="2492375"/>
            <a:ext cx="990600" cy="1524000"/>
            <a:chOff x="775" y="1152"/>
            <a:chExt cx="582" cy="1776"/>
          </a:xfrm>
        </p:grpSpPr>
        <p:sp>
          <p:nvSpPr>
            <p:cNvPr id="76" name="Line 227"/>
            <p:cNvSpPr>
              <a:spLocks noChangeShapeType="1"/>
            </p:cNvSpPr>
            <p:nvPr/>
          </p:nvSpPr>
          <p:spPr bwMode="auto">
            <a:xfrm>
              <a:off x="775" y="1152"/>
              <a:ext cx="1" cy="1776"/>
            </a:xfrm>
            <a:prstGeom prst="line">
              <a:avLst/>
            </a:prstGeom>
            <a:noFill/>
            <a:ln w="9525">
              <a:solidFill>
                <a:schemeClr val="tx1"/>
              </a:solidFill>
              <a:round/>
              <a:headEnd/>
              <a:tailEnd/>
            </a:ln>
          </p:spPr>
          <p:txBody>
            <a:bodyPr/>
            <a:lstStyle/>
            <a:p>
              <a:endParaRPr lang="ru-RU">
                <a:solidFill>
                  <a:srgbClr val="004070"/>
                </a:solidFill>
              </a:endParaRPr>
            </a:p>
          </p:txBody>
        </p:sp>
        <p:sp>
          <p:nvSpPr>
            <p:cNvPr id="77" name="Line 228"/>
            <p:cNvSpPr>
              <a:spLocks noChangeShapeType="1"/>
            </p:cNvSpPr>
            <p:nvPr/>
          </p:nvSpPr>
          <p:spPr bwMode="auto">
            <a:xfrm>
              <a:off x="1356" y="1152"/>
              <a:ext cx="1" cy="1776"/>
            </a:xfrm>
            <a:prstGeom prst="line">
              <a:avLst/>
            </a:prstGeom>
            <a:noFill/>
            <a:ln w="9525">
              <a:solidFill>
                <a:schemeClr val="tx1"/>
              </a:solidFill>
              <a:round/>
              <a:headEnd/>
              <a:tailEnd/>
            </a:ln>
          </p:spPr>
          <p:txBody>
            <a:bodyPr/>
            <a:lstStyle/>
            <a:p>
              <a:endParaRPr lang="ru-RU">
                <a:solidFill>
                  <a:srgbClr val="004070"/>
                </a:solidFill>
              </a:endParaRPr>
            </a:p>
          </p:txBody>
        </p:sp>
      </p:grpSp>
      <p:grpSp>
        <p:nvGrpSpPr>
          <p:cNvPr id="78" name="Group 229"/>
          <p:cNvGrpSpPr>
            <a:grpSpLocks/>
          </p:cNvGrpSpPr>
          <p:nvPr/>
        </p:nvGrpSpPr>
        <p:grpSpPr bwMode="auto">
          <a:xfrm>
            <a:off x="176213" y="2492375"/>
            <a:ext cx="3505200" cy="1524000"/>
            <a:chOff x="192" y="1152"/>
            <a:chExt cx="2160" cy="960"/>
          </a:xfrm>
        </p:grpSpPr>
        <p:sp>
          <p:nvSpPr>
            <p:cNvPr id="79" name="Freeform 230"/>
            <p:cNvSpPr>
              <a:spLocks/>
            </p:cNvSpPr>
            <p:nvPr/>
          </p:nvSpPr>
          <p:spPr bwMode="auto">
            <a:xfrm>
              <a:off x="192" y="1152"/>
              <a:ext cx="2160" cy="960"/>
            </a:xfrm>
            <a:custGeom>
              <a:avLst/>
              <a:gdLst>
                <a:gd name="T0" fmla="*/ 0 w 2160"/>
                <a:gd name="T1" fmla="*/ 0 h 1872"/>
                <a:gd name="T2" fmla="*/ 2160 w 2160"/>
                <a:gd name="T3" fmla="*/ 0 h 1872"/>
                <a:gd name="T4" fmla="*/ 2160 w 2160"/>
                <a:gd name="T5" fmla="*/ 252 h 1872"/>
                <a:gd name="T6" fmla="*/ 0 w 2160"/>
                <a:gd name="T7" fmla="*/ 252 h 1872"/>
                <a:gd name="T8" fmla="*/ 0 w 2160"/>
                <a:gd name="T9" fmla="*/ 0 h 1872"/>
                <a:gd name="T10" fmla="*/ 0 60000 65536"/>
                <a:gd name="T11" fmla="*/ 0 60000 65536"/>
                <a:gd name="T12" fmla="*/ 0 60000 65536"/>
                <a:gd name="T13" fmla="*/ 0 60000 65536"/>
                <a:gd name="T14" fmla="*/ 0 60000 65536"/>
                <a:gd name="T15" fmla="*/ 0 w 2160"/>
                <a:gd name="T16" fmla="*/ 0 h 1872"/>
                <a:gd name="T17" fmla="*/ 2160 w 2160"/>
                <a:gd name="T18" fmla="*/ 1872 h 1872"/>
              </a:gdLst>
              <a:ahLst/>
              <a:cxnLst>
                <a:cxn ang="T10">
                  <a:pos x="T0" y="T1"/>
                </a:cxn>
                <a:cxn ang="T11">
                  <a:pos x="T2" y="T3"/>
                </a:cxn>
                <a:cxn ang="T12">
                  <a:pos x="T4" y="T5"/>
                </a:cxn>
                <a:cxn ang="T13">
                  <a:pos x="T6" y="T7"/>
                </a:cxn>
                <a:cxn ang="T14">
                  <a:pos x="T8" y="T9"/>
                </a:cxn>
              </a:cxnLst>
              <a:rect l="T15" t="T16" r="T17" b="T18"/>
              <a:pathLst>
                <a:path w="2160" h="1872">
                  <a:moveTo>
                    <a:pt x="0" y="0"/>
                  </a:moveTo>
                  <a:lnTo>
                    <a:pt x="2160" y="0"/>
                  </a:lnTo>
                  <a:lnTo>
                    <a:pt x="2160" y="1872"/>
                  </a:lnTo>
                  <a:lnTo>
                    <a:pt x="0" y="1872"/>
                  </a:lnTo>
                  <a:lnTo>
                    <a:pt x="0" y="0"/>
                  </a:lnTo>
                  <a:close/>
                </a:path>
              </a:pathLst>
            </a:custGeom>
            <a:noFill/>
            <a:ln w="9525">
              <a:solidFill>
                <a:schemeClr val="tx1"/>
              </a:solidFill>
              <a:round/>
              <a:headEnd/>
              <a:tailEnd/>
            </a:ln>
          </p:spPr>
          <p:txBody>
            <a:bodyPr/>
            <a:lstStyle/>
            <a:p>
              <a:endParaRPr lang="ru-RU">
                <a:solidFill>
                  <a:srgbClr val="004070"/>
                </a:solidFill>
              </a:endParaRPr>
            </a:p>
          </p:txBody>
        </p:sp>
        <p:grpSp>
          <p:nvGrpSpPr>
            <p:cNvPr id="80" name="Group 231"/>
            <p:cNvGrpSpPr>
              <a:grpSpLocks/>
            </p:cNvGrpSpPr>
            <p:nvPr/>
          </p:nvGrpSpPr>
          <p:grpSpPr bwMode="auto">
            <a:xfrm>
              <a:off x="192" y="1392"/>
              <a:ext cx="2160" cy="481"/>
              <a:chOff x="192" y="1392"/>
              <a:chExt cx="2160" cy="481"/>
            </a:xfrm>
          </p:grpSpPr>
          <p:sp>
            <p:nvSpPr>
              <p:cNvPr id="81" name="Line 232"/>
              <p:cNvSpPr>
                <a:spLocks noChangeShapeType="1"/>
              </p:cNvSpPr>
              <p:nvPr/>
            </p:nvSpPr>
            <p:spPr bwMode="auto">
              <a:xfrm>
                <a:off x="192" y="1632"/>
                <a:ext cx="2160" cy="1"/>
              </a:xfrm>
              <a:prstGeom prst="line">
                <a:avLst/>
              </a:prstGeom>
              <a:noFill/>
              <a:ln w="9525">
                <a:solidFill>
                  <a:schemeClr val="tx1"/>
                </a:solidFill>
                <a:round/>
                <a:headEnd/>
                <a:tailEnd/>
              </a:ln>
            </p:spPr>
            <p:txBody>
              <a:bodyPr/>
              <a:lstStyle/>
              <a:p>
                <a:endParaRPr lang="ru-RU">
                  <a:solidFill>
                    <a:srgbClr val="004070"/>
                  </a:solidFill>
                </a:endParaRPr>
              </a:p>
            </p:txBody>
          </p:sp>
          <p:sp>
            <p:nvSpPr>
              <p:cNvPr id="82" name="Line 233"/>
              <p:cNvSpPr>
                <a:spLocks noChangeShapeType="1"/>
              </p:cNvSpPr>
              <p:nvPr/>
            </p:nvSpPr>
            <p:spPr bwMode="auto">
              <a:xfrm>
                <a:off x="192" y="1872"/>
                <a:ext cx="2160" cy="1"/>
              </a:xfrm>
              <a:prstGeom prst="line">
                <a:avLst/>
              </a:prstGeom>
              <a:noFill/>
              <a:ln w="9525">
                <a:solidFill>
                  <a:schemeClr val="tx1"/>
                </a:solidFill>
                <a:round/>
                <a:headEnd/>
                <a:tailEnd/>
              </a:ln>
            </p:spPr>
            <p:txBody>
              <a:bodyPr/>
              <a:lstStyle/>
              <a:p>
                <a:endParaRPr lang="ru-RU">
                  <a:solidFill>
                    <a:srgbClr val="004070"/>
                  </a:solidFill>
                </a:endParaRPr>
              </a:p>
            </p:txBody>
          </p:sp>
          <p:sp>
            <p:nvSpPr>
              <p:cNvPr id="83" name="Line 234"/>
              <p:cNvSpPr>
                <a:spLocks noChangeShapeType="1"/>
              </p:cNvSpPr>
              <p:nvPr/>
            </p:nvSpPr>
            <p:spPr bwMode="auto">
              <a:xfrm>
                <a:off x="192" y="1392"/>
                <a:ext cx="2160" cy="1"/>
              </a:xfrm>
              <a:prstGeom prst="line">
                <a:avLst/>
              </a:prstGeom>
              <a:noFill/>
              <a:ln w="9525">
                <a:solidFill>
                  <a:schemeClr val="tx1"/>
                </a:solidFill>
                <a:round/>
                <a:headEnd/>
                <a:tailEnd/>
              </a:ln>
            </p:spPr>
            <p:txBody>
              <a:bodyPr/>
              <a:lstStyle/>
              <a:p>
                <a:endParaRPr lang="ru-RU">
                  <a:solidFill>
                    <a:srgbClr val="004070"/>
                  </a:solidFill>
                </a:endParaRPr>
              </a:p>
            </p:txBody>
          </p:sp>
        </p:grpSp>
      </p:grpSp>
      <p:sp>
        <p:nvSpPr>
          <p:cNvPr id="84" name="Rectangle 235"/>
          <p:cNvSpPr>
            <a:spLocks noChangeArrowheads="1"/>
          </p:cNvSpPr>
          <p:nvPr/>
        </p:nvSpPr>
        <p:spPr bwMode="auto">
          <a:xfrm>
            <a:off x="3671888" y="2508250"/>
            <a:ext cx="848309" cy="338554"/>
          </a:xfrm>
          <a:prstGeom prst="rect">
            <a:avLst/>
          </a:prstGeom>
          <a:noFill/>
          <a:ln w="12700" algn="ctr">
            <a:noFill/>
            <a:miter lim="800000"/>
            <a:headEnd/>
            <a:tailEnd/>
          </a:ln>
          <a:effectLst/>
        </p:spPr>
        <p:txBody>
          <a:bodyPr wrap="none">
            <a:spAutoFit/>
          </a:bodyPr>
          <a:lstStyle/>
          <a:p>
            <a:pPr>
              <a:defRPr/>
            </a:pPr>
            <a:r>
              <a:rPr lang="ru-RU" sz="1600">
                <a:solidFill>
                  <a:srgbClr val="004070"/>
                </a:solidFill>
                <a:effectLst>
                  <a:outerShdw blurRad="38100" dist="38100" dir="2700000" algn="tl">
                    <a:srgbClr val="C0C0C0"/>
                  </a:outerShdw>
                </a:effectLst>
                <a:latin typeface="Arial Narrow" pitchFamily="34" charset="0"/>
              </a:rPr>
              <a:t>Исходов</a:t>
            </a:r>
          </a:p>
        </p:txBody>
      </p:sp>
      <p:sp>
        <p:nvSpPr>
          <p:cNvPr id="85" name="Rectangle 236"/>
          <p:cNvSpPr>
            <a:spLocks noChangeArrowheads="1"/>
          </p:cNvSpPr>
          <p:nvPr/>
        </p:nvSpPr>
        <p:spPr bwMode="auto">
          <a:xfrm>
            <a:off x="481013" y="2844800"/>
            <a:ext cx="339725" cy="427038"/>
          </a:xfrm>
          <a:prstGeom prst="rect">
            <a:avLst/>
          </a:prstGeom>
          <a:noFill/>
          <a:ln w="12700" algn="ctr">
            <a:noFill/>
            <a:miter lim="800000"/>
            <a:headEnd/>
            <a:tailEnd/>
          </a:ln>
        </p:spPr>
        <p:txBody>
          <a:bodyPr wrap="none">
            <a:spAutoFit/>
          </a:bodyPr>
          <a:lstStyle/>
          <a:p>
            <a:r>
              <a:rPr lang="ru-RU" sz="2200">
                <a:solidFill>
                  <a:srgbClr val="004070"/>
                </a:solidFill>
              </a:rPr>
              <a:t>1</a:t>
            </a:r>
          </a:p>
        </p:txBody>
      </p:sp>
      <p:sp>
        <p:nvSpPr>
          <p:cNvPr id="86" name="Rectangle 237"/>
          <p:cNvSpPr>
            <a:spLocks noChangeArrowheads="1"/>
          </p:cNvSpPr>
          <p:nvPr/>
        </p:nvSpPr>
        <p:spPr bwMode="auto">
          <a:xfrm>
            <a:off x="1500188" y="2844800"/>
            <a:ext cx="339725" cy="427038"/>
          </a:xfrm>
          <a:prstGeom prst="rect">
            <a:avLst/>
          </a:prstGeom>
          <a:noFill/>
          <a:ln w="12700" algn="ctr">
            <a:noFill/>
            <a:miter lim="800000"/>
            <a:headEnd/>
            <a:tailEnd/>
          </a:ln>
        </p:spPr>
        <p:txBody>
          <a:bodyPr wrap="none">
            <a:spAutoFit/>
          </a:bodyPr>
          <a:lstStyle/>
          <a:p>
            <a:r>
              <a:rPr lang="ru-RU" sz="2200">
                <a:solidFill>
                  <a:srgbClr val="004070"/>
                </a:solidFill>
              </a:rPr>
              <a:t>1</a:t>
            </a:r>
          </a:p>
        </p:txBody>
      </p:sp>
      <p:sp>
        <p:nvSpPr>
          <p:cNvPr id="87" name="Rectangle 238"/>
          <p:cNvSpPr>
            <a:spLocks noChangeArrowheads="1"/>
          </p:cNvSpPr>
          <p:nvPr/>
        </p:nvSpPr>
        <p:spPr bwMode="auto">
          <a:xfrm>
            <a:off x="2365375" y="2852738"/>
            <a:ext cx="339725" cy="427037"/>
          </a:xfrm>
          <a:prstGeom prst="rect">
            <a:avLst/>
          </a:prstGeom>
          <a:noFill/>
          <a:ln w="12700" algn="ctr">
            <a:noFill/>
            <a:miter lim="800000"/>
            <a:headEnd/>
            <a:tailEnd/>
          </a:ln>
        </p:spPr>
        <p:txBody>
          <a:bodyPr wrap="none">
            <a:spAutoFit/>
          </a:bodyPr>
          <a:lstStyle/>
          <a:p>
            <a:r>
              <a:rPr lang="ru-RU" sz="2200">
                <a:solidFill>
                  <a:srgbClr val="004070"/>
                </a:solidFill>
              </a:rPr>
              <a:t>2</a:t>
            </a:r>
          </a:p>
        </p:txBody>
      </p:sp>
      <p:sp>
        <p:nvSpPr>
          <p:cNvPr id="88" name="Rectangle 239"/>
          <p:cNvSpPr>
            <a:spLocks noChangeArrowheads="1"/>
          </p:cNvSpPr>
          <p:nvPr/>
        </p:nvSpPr>
        <p:spPr bwMode="auto">
          <a:xfrm>
            <a:off x="2538413" y="2854325"/>
            <a:ext cx="1037463" cy="430887"/>
          </a:xfrm>
          <a:prstGeom prst="rect">
            <a:avLst/>
          </a:prstGeom>
          <a:noFill/>
          <a:ln w="12700" algn="ctr">
            <a:noFill/>
            <a:miter lim="800000"/>
            <a:headEnd/>
            <a:tailEnd/>
          </a:ln>
        </p:spPr>
        <p:txBody>
          <a:bodyPr wrap="none">
            <a:spAutoFit/>
          </a:bodyPr>
          <a:lstStyle/>
          <a:p>
            <a:r>
              <a:rPr lang="ru-RU" sz="2200">
                <a:solidFill>
                  <a:srgbClr val="004070"/>
                </a:solidFill>
              </a:rPr>
              <a:t>,3,4,5,6</a:t>
            </a:r>
          </a:p>
        </p:txBody>
      </p:sp>
      <p:sp>
        <p:nvSpPr>
          <p:cNvPr id="89" name="Rectangle 240"/>
          <p:cNvSpPr>
            <a:spLocks noChangeArrowheads="1"/>
          </p:cNvSpPr>
          <p:nvPr/>
        </p:nvSpPr>
        <p:spPr bwMode="auto">
          <a:xfrm>
            <a:off x="3986213" y="2854325"/>
            <a:ext cx="339725" cy="427038"/>
          </a:xfrm>
          <a:prstGeom prst="rect">
            <a:avLst/>
          </a:prstGeom>
          <a:noFill/>
          <a:ln w="12700" algn="ctr">
            <a:noFill/>
            <a:miter lim="800000"/>
            <a:headEnd/>
            <a:tailEnd/>
          </a:ln>
          <a:effectLst/>
        </p:spPr>
        <p:txBody>
          <a:bodyPr wrap="none">
            <a:spAutoFit/>
          </a:bodyPr>
          <a:lstStyle/>
          <a:p>
            <a:pPr>
              <a:defRPr/>
            </a:pPr>
            <a:r>
              <a:rPr lang="ru-RU" sz="2200">
                <a:solidFill>
                  <a:srgbClr val="004070"/>
                </a:solidFill>
                <a:effectLst>
                  <a:outerShdw blurRad="38100" dist="38100" dir="2700000" algn="tl">
                    <a:srgbClr val="C0C0C0"/>
                  </a:outerShdw>
                </a:effectLst>
              </a:rPr>
              <a:t>5</a:t>
            </a:r>
          </a:p>
        </p:txBody>
      </p:sp>
      <p:sp>
        <p:nvSpPr>
          <p:cNvPr id="90" name="Rectangle 241"/>
          <p:cNvSpPr>
            <a:spLocks noChangeArrowheads="1"/>
          </p:cNvSpPr>
          <p:nvPr/>
        </p:nvSpPr>
        <p:spPr bwMode="auto">
          <a:xfrm>
            <a:off x="5562600" y="3094038"/>
            <a:ext cx="2219967" cy="430887"/>
          </a:xfrm>
          <a:prstGeom prst="rect">
            <a:avLst/>
          </a:prstGeom>
          <a:noFill/>
          <a:ln w="12700" algn="ctr">
            <a:noFill/>
            <a:miter lim="800000"/>
            <a:headEnd/>
            <a:tailEnd/>
          </a:ln>
        </p:spPr>
        <p:txBody>
          <a:bodyPr wrap="none">
            <a:spAutoFit/>
          </a:bodyPr>
          <a:lstStyle/>
          <a:p>
            <a:r>
              <a:rPr lang="ru-RU" sz="2200">
                <a:solidFill>
                  <a:srgbClr val="004070"/>
                </a:solidFill>
              </a:rPr>
              <a:t>6</a:t>
            </a:r>
            <a:r>
              <a:rPr lang="ru-RU" sz="2200" baseline="30000">
                <a:solidFill>
                  <a:srgbClr val="004070"/>
                </a:solidFill>
              </a:rPr>
              <a:t>3</a:t>
            </a:r>
            <a:r>
              <a:rPr lang="ru-RU" sz="2200">
                <a:solidFill>
                  <a:srgbClr val="004070"/>
                </a:solidFill>
              </a:rPr>
              <a:t>  всего исходов</a:t>
            </a:r>
          </a:p>
        </p:txBody>
      </p:sp>
      <p:sp>
        <p:nvSpPr>
          <p:cNvPr id="91" name="Rectangle 242"/>
          <p:cNvSpPr>
            <a:spLocks noChangeArrowheads="1"/>
          </p:cNvSpPr>
          <p:nvPr/>
        </p:nvSpPr>
        <p:spPr bwMode="auto">
          <a:xfrm>
            <a:off x="481013" y="3225800"/>
            <a:ext cx="339725" cy="427038"/>
          </a:xfrm>
          <a:prstGeom prst="rect">
            <a:avLst/>
          </a:prstGeom>
          <a:noFill/>
          <a:ln w="12700" algn="ctr">
            <a:noFill/>
            <a:miter lim="800000"/>
            <a:headEnd/>
            <a:tailEnd/>
          </a:ln>
        </p:spPr>
        <p:txBody>
          <a:bodyPr wrap="none">
            <a:spAutoFit/>
          </a:bodyPr>
          <a:lstStyle/>
          <a:p>
            <a:r>
              <a:rPr lang="ru-RU" sz="2200">
                <a:solidFill>
                  <a:srgbClr val="004070"/>
                </a:solidFill>
              </a:rPr>
              <a:t>1</a:t>
            </a:r>
          </a:p>
        </p:txBody>
      </p:sp>
      <p:sp>
        <p:nvSpPr>
          <p:cNvPr id="92" name="Rectangle 243"/>
          <p:cNvSpPr>
            <a:spLocks noChangeArrowheads="1"/>
          </p:cNvSpPr>
          <p:nvPr/>
        </p:nvSpPr>
        <p:spPr bwMode="auto">
          <a:xfrm>
            <a:off x="1519238" y="3225800"/>
            <a:ext cx="339725" cy="427038"/>
          </a:xfrm>
          <a:prstGeom prst="rect">
            <a:avLst/>
          </a:prstGeom>
          <a:noFill/>
          <a:ln w="12700" algn="ctr">
            <a:noFill/>
            <a:miter lim="800000"/>
            <a:headEnd/>
            <a:tailEnd/>
          </a:ln>
        </p:spPr>
        <p:txBody>
          <a:bodyPr wrap="none">
            <a:spAutoFit/>
          </a:bodyPr>
          <a:lstStyle/>
          <a:p>
            <a:r>
              <a:rPr lang="ru-RU" sz="2200">
                <a:solidFill>
                  <a:srgbClr val="004070"/>
                </a:solidFill>
              </a:rPr>
              <a:t>2</a:t>
            </a:r>
          </a:p>
        </p:txBody>
      </p:sp>
      <p:grpSp>
        <p:nvGrpSpPr>
          <p:cNvPr id="93" name="Group 244"/>
          <p:cNvGrpSpPr>
            <a:grpSpLocks/>
          </p:cNvGrpSpPr>
          <p:nvPr/>
        </p:nvGrpSpPr>
        <p:grpSpPr bwMode="auto">
          <a:xfrm>
            <a:off x="3673475" y="2492375"/>
            <a:ext cx="1028700" cy="765175"/>
            <a:chOff x="2400" y="1152"/>
            <a:chExt cx="648" cy="482"/>
          </a:xfrm>
        </p:grpSpPr>
        <p:sp>
          <p:nvSpPr>
            <p:cNvPr id="94" name="Freeform 245"/>
            <p:cNvSpPr>
              <a:spLocks/>
            </p:cNvSpPr>
            <p:nvPr/>
          </p:nvSpPr>
          <p:spPr bwMode="auto">
            <a:xfrm>
              <a:off x="2400" y="1392"/>
              <a:ext cx="646" cy="2"/>
            </a:xfrm>
            <a:custGeom>
              <a:avLst/>
              <a:gdLst>
                <a:gd name="T0" fmla="*/ 0 w 646"/>
                <a:gd name="T1" fmla="*/ 2 h 2"/>
                <a:gd name="T2" fmla="*/ 646 w 646"/>
                <a:gd name="T3" fmla="*/ 0 h 2"/>
                <a:gd name="T4" fmla="*/ 0 60000 65536"/>
                <a:gd name="T5" fmla="*/ 0 60000 65536"/>
                <a:gd name="T6" fmla="*/ 0 w 646"/>
                <a:gd name="T7" fmla="*/ 0 h 2"/>
                <a:gd name="T8" fmla="*/ 646 w 646"/>
                <a:gd name="T9" fmla="*/ 2 h 2"/>
              </a:gdLst>
              <a:ahLst/>
              <a:cxnLst>
                <a:cxn ang="T4">
                  <a:pos x="T0" y="T1"/>
                </a:cxn>
                <a:cxn ang="T5">
                  <a:pos x="T2" y="T3"/>
                </a:cxn>
              </a:cxnLst>
              <a:rect l="T6" t="T7" r="T8" b="T9"/>
              <a:pathLst>
                <a:path w="646" h="2">
                  <a:moveTo>
                    <a:pt x="0" y="2"/>
                  </a:moveTo>
                  <a:lnTo>
                    <a:pt x="646" y="0"/>
                  </a:lnTo>
                </a:path>
              </a:pathLst>
            </a:custGeom>
            <a:noFill/>
            <a:ln w="9525">
              <a:solidFill>
                <a:schemeClr val="tx1"/>
              </a:solidFill>
              <a:round/>
              <a:headEnd/>
              <a:tailEnd/>
            </a:ln>
          </p:spPr>
          <p:txBody>
            <a:bodyPr/>
            <a:lstStyle/>
            <a:p>
              <a:endParaRPr lang="ru-RU">
                <a:solidFill>
                  <a:srgbClr val="004070"/>
                </a:solidFill>
              </a:endParaRPr>
            </a:p>
          </p:txBody>
        </p:sp>
        <p:sp>
          <p:nvSpPr>
            <p:cNvPr id="95" name="Freeform 246"/>
            <p:cNvSpPr>
              <a:spLocks/>
            </p:cNvSpPr>
            <p:nvPr/>
          </p:nvSpPr>
          <p:spPr bwMode="auto">
            <a:xfrm>
              <a:off x="2400" y="1152"/>
              <a:ext cx="648" cy="482"/>
            </a:xfrm>
            <a:custGeom>
              <a:avLst/>
              <a:gdLst>
                <a:gd name="T0" fmla="*/ 0 w 648"/>
                <a:gd name="T1" fmla="*/ 0 h 482"/>
                <a:gd name="T2" fmla="*/ 646 w 648"/>
                <a:gd name="T3" fmla="*/ 0 h 482"/>
                <a:gd name="T4" fmla="*/ 648 w 648"/>
                <a:gd name="T5" fmla="*/ 477 h 482"/>
                <a:gd name="T6" fmla="*/ 0 w 648"/>
                <a:gd name="T7" fmla="*/ 482 h 482"/>
                <a:gd name="T8" fmla="*/ 0 60000 65536"/>
                <a:gd name="T9" fmla="*/ 0 60000 65536"/>
                <a:gd name="T10" fmla="*/ 0 60000 65536"/>
                <a:gd name="T11" fmla="*/ 0 60000 65536"/>
                <a:gd name="T12" fmla="*/ 0 w 648"/>
                <a:gd name="T13" fmla="*/ 0 h 482"/>
                <a:gd name="T14" fmla="*/ 648 w 648"/>
                <a:gd name="T15" fmla="*/ 482 h 482"/>
              </a:gdLst>
              <a:ahLst/>
              <a:cxnLst>
                <a:cxn ang="T8">
                  <a:pos x="T0" y="T1"/>
                </a:cxn>
                <a:cxn ang="T9">
                  <a:pos x="T2" y="T3"/>
                </a:cxn>
                <a:cxn ang="T10">
                  <a:pos x="T4" y="T5"/>
                </a:cxn>
                <a:cxn ang="T11">
                  <a:pos x="T6" y="T7"/>
                </a:cxn>
              </a:cxnLst>
              <a:rect l="T12" t="T13" r="T14" b="T15"/>
              <a:pathLst>
                <a:path w="648" h="482">
                  <a:moveTo>
                    <a:pt x="0" y="0"/>
                  </a:moveTo>
                  <a:lnTo>
                    <a:pt x="646" y="0"/>
                  </a:lnTo>
                  <a:lnTo>
                    <a:pt x="648" y="477"/>
                  </a:lnTo>
                  <a:lnTo>
                    <a:pt x="0" y="482"/>
                  </a:lnTo>
                </a:path>
              </a:pathLst>
            </a:custGeom>
            <a:noFill/>
            <a:ln w="9525">
              <a:solidFill>
                <a:schemeClr val="tx1"/>
              </a:solidFill>
              <a:round/>
              <a:headEnd/>
              <a:tailEnd/>
            </a:ln>
          </p:spPr>
          <p:txBody>
            <a:bodyPr/>
            <a:lstStyle/>
            <a:p>
              <a:endParaRPr lang="ru-RU">
                <a:solidFill>
                  <a:srgbClr val="004070"/>
                </a:solidFill>
              </a:endParaRPr>
            </a:p>
          </p:txBody>
        </p:sp>
      </p:grpSp>
      <p:grpSp>
        <p:nvGrpSpPr>
          <p:cNvPr id="96" name="Group 261"/>
          <p:cNvGrpSpPr>
            <a:grpSpLocks/>
          </p:cNvGrpSpPr>
          <p:nvPr/>
        </p:nvGrpSpPr>
        <p:grpSpPr bwMode="auto">
          <a:xfrm>
            <a:off x="3673475" y="3254375"/>
            <a:ext cx="1028700" cy="765175"/>
            <a:chOff x="2688" y="1824"/>
            <a:chExt cx="648" cy="482"/>
          </a:xfrm>
        </p:grpSpPr>
        <p:sp>
          <p:nvSpPr>
            <p:cNvPr id="97" name="Freeform 262"/>
            <p:cNvSpPr>
              <a:spLocks/>
            </p:cNvSpPr>
            <p:nvPr/>
          </p:nvSpPr>
          <p:spPr bwMode="auto">
            <a:xfrm>
              <a:off x="2688" y="2064"/>
              <a:ext cx="646" cy="2"/>
            </a:xfrm>
            <a:custGeom>
              <a:avLst/>
              <a:gdLst>
                <a:gd name="T0" fmla="*/ 0 w 646"/>
                <a:gd name="T1" fmla="*/ 2 h 2"/>
                <a:gd name="T2" fmla="*/ 646 w 646"/>
                <a:gd name="T3" fmla="*/ 0 h 2"/>
                <a:gd name="T4" fmla="*/ 0 60000 65536"/>
                <a:gd name="T5" fmla="*/ 0 60000 65536"/>
                <a:gd name="T6" fmla="*/ 0 w 646"/>
                <a:gd name="T7" fmla="*/ 0 h 2"/>
                <a:gd name="T8" fmla="*/ 646 w 646"/>
                <a:gd name="T9" fmla="*/ 2 h 2"/>
              </a:gdLst>
              <a:ahLst/>
              <a:cxnLst>
                <a:cxn ang="T4">
                  <a:pos x="T0" y="T1"/>
                </a:cxn>
                <a:cxn ang="T5">
                  <a:pos x="T2" y="T3"/>
                </a:cxn>
              </a:cxnLst>
              <a:rect l="T6" t="T7" r="T8" b="T9"/>
              <a:pathLst>
                <a:path w="646" h="2">
                  <a:moveTo>
                    <a:pt x="0" y="2"/>
                  </a:moveTo>
                  <a:lnTo>
                    <a:pt x="646" y="0"/>
                  </a:lnTo>
                </a:path>
              </a:pathLst>
            </a:custGeom>
            <a:noFill/>
            <a:ln w="9525">
              <a:solidFill>
                <a:schemeClr val="tx1"/>
              </a:solidFill>
              <a:round/>
              <a:headEnd/>
              <a:tailEnd/>
            </a:ln>
          </p:spPr>
          <p:txBody>
            <a:bodyPr/>
            <a:lstStyle/>
            <a:p>
              <a:endParaRPr lang="ru-RU">
                <a:solidFill>
                  <a:srgbClr val="004070"/>
                </a:solidFill>
              </a:endParaRPr>
            </a:p>
          </p:txBody>
        </p:sp>
        <p:sp>
          <p:nvSpPr>
            <p:cNvPr id="98" name="Freeform 263"/>
            <p:cNvSpPr>
              <a:spLocks/>
            </p:cNvSpPr>
            <p:nvPr/>
          </p:nvSpPr>
          <p:spPr bwMode="auto">
            <a:xfrm>
              <a:off x="2688" y="1824"/>
              <a:ext cx="648" cy="482"/>
            </a:xfrm>
            <a:custGeom>
              <a:avLst/>
              <a:gdLst>
                <a:gd name="T0" fmla="*/ 646 w 648"/>
                <a:gd name="T1" fmla="*/ 0 h 482"/>
                <a:gd name="T2" fmla="*/ 648 w 648"/>
                <a:gd name="T3" fmla="*/ 477 h 482"/>
                <a:gd name="T4" fmla="*/ 0 w 648"/>
                <a:gd name="T5" fmla="*/ 482 h 482"/>
                <a:gd name="T6" fmla="*/ 0 60000 65536"/>
                <a:gd name="T7" fmla="*/ 0 60000 65536"/>
                <a:gd name="T8" fmla="*/ 0 60000 65536"/>
                <a:gd name="T9" fmla="*/ 0 w 648"/>
                <a:gd name="T10" fmla="*/ 0 h 482"/>
                <a:gd name="T11" fmla="*/ 648 w 648"/>
                <a:gd name="T12" fmla="*/ 482 h 482"/>
              </a:gdLst>
              <a:ahLst/>
              <a:cxnLst>
                <a:cxn ang="T6">
                  <a:pos x="T0" y="T1"/>
                </a:cxn>
                <a:cxn ang="T7">
                  <a:pos x="T2" y="T3"/>
                </a:cxn>
                <a:cxn ang="T8">
                  <a:pos x="T4" y="T5"/>
                </a:cxn>
              </a:cxnLst>
              <a:rect l="T9" t="T10" r="T11" b="T12"/>
              <a:pathLst>
                <a:path w="648" h="482">
                  <a:moveTo>
                    <a:pt x="646" y="0"/>
                  </a:moveTo>
                  <a:lnTo>
                    <a:pt x="648" y="477"/>
                  </a:lnTo>
                  <a:lnTo>
                    <a:pt x="0" y="482"/>
                  </a:lnTo>
                </a:path>
              </a:pathLst>
            </a:custGeom>
            <a:noFill/>
            <a:ln w="9525">
              <a:solidFill>
                <a:schemeClr val="tx1"/>
              </a:solidFill>
              <a:round/>
              <a:headEnd/>
              <a:tailEnd/>
            </a:ln>
          </p:spPr>
          <p:txBody>
            <a:bodyPr/>
            <a:lstStyle/>
            <a:p>
              <a:endParaRPr lang="ru-RU">
                <a:solidFill>
                  <a:srgbClr val="004070"/>
                </a:solidFill>
              </a:endParaRPr>
            </a:p>
          </p:txBody>
        </p:sp>
      </p:grpSp>
      <p:sp>
        <p:nvSpPr>
          <p:cNvPr id="99" name="Rectangle 264"/>
          <p:cNvSpPr>
            <a:spLocks noChangeArrowheads="1"/>
          </p:cNvSpPr>
          <p:nvPr/>
        </p:nvSpPr>
        <p:spPr bwMode="auto">
          <a:xfrm>
            <a:off x="2173288" y="3206750"/>
            <a:ext cx="339725" cy="427038"/>
          </a:xfrm>
          <a:prstGeom prst="rect">
            <a:avLst/>
          </a:prstGeom>
          <a:noFill/>
          <a:ln w="12700" algn="ctr">
            <a:noFill/>
            <a:miter lim="800000"/>
            <a:headEnd/>
            <a:tailEnd/>
          </a:ln>
        </p:spPr>
        <p:txBody>
          <a:bodyPr wrap="none">
            <a:spAutoFit/>
          </a:bodyPr>
          <a:lstStyle/>
          <a:p>
            <a:r>
              <a:rPr lang="ru-RU" sz="2200">
                <a:solidFill>
                  <a:srgbClr val="004070"/>
                </a:solidFill>
              </a:rPr>
              <a:t>1</a:t>
            </a:r>
          </a:p>
        </p:txBody>
      </p:sp>
      <p:sp>
        <p:nvSpPr>
          <p:cNvPr id="100" name="Rectangle 265"/>
          <p:cNvSpPr>
            <a:spLocks noChangeArrowheads="1"/>
          </p:cNvSpPr>
          <p:nvPr/>
        </p:nvSpPr>
        <p:spPr bwMode="auto">
          <a:xfrm>
            <a:off x="2306638" y="3206750"/>
            <a:ext cx="397866" cy="430887"/>
          </a:xfrm>
          <a:prstGeom prst="rect">
            <a:avLst/>
          </a:prstGeom>
          <a:noFill/>
          <a:ln w="12700" algn="ctr">
            <a:noFill/>
            <a:miter lim="800000"/>
            <a:headEnd/>
            <a:tailEnd/>
          </a:ln>
        </p:spPr>
        <p:txBody>
          <a:bodyPr wrap="none">
            <a:spAutoFit/>
          </a:bodyPr>
          <a:lstStyle/>
          <a:p>
            <a:r>
              <a:rPr lang="ru-RU" sz="2200">
                <a:solidFill>
                  <a:srgbClr val="004070"/>
                </a:solidFill>
              </a:rPr>
              <a:t>,2</a:t>
            </a:r>
          </a:p>
        </p:txBody>
      </p:sp>
      <p:sp>
        <p:nvSpPr>
          <p:cNvPr id="101" name="Rectangle 266"/>
          <p:cNvSpPr>
            <a:spLocks noChangeArrowheads="1"/>
          </p:cNvSpPr>
          <p:nvPr/>
        </p:nvSpPr>
        <p:spPr bwMode="auto">
          <a:xfrm>
            <a:off x="2554288" y="3216275"/>
            <a:ext cx="1037463" cy="430887"/>
          </a:xfrm>
          <a:prstGeom prst="rect">
            <a:avLst/>
          </a:prstGeom>
          <a:noFill/>
          <a:ln w="12700" algn="ctr">
            <a:noFill/>
            <a:miter lim="800000"/>
            <a:headEnd/>
            <a:tailEnd/>
          </a:ln>
        </p:spPr>
        <p:txBody>
          <a:bodyPr wrap="none">
            <a:spAutoFit/>
          </a:bodyPr>
          <a:lstStyle/>
          <a:p>
            <a:r>
              <a:rPr lang="ru-RU" sz="2200">
                <a:solidFill>
                  <a:srgbClr val="004070"/>
                </a:solidFill>
              </a:rPr>
              <a:t>,3,4,5,6</a:t>
            </a:r>
          </a:p>
        </p:txBody>
      </p:sp>
      <p:sp>
        <p:nvSpPr>
          <p:cNvPr id="102" name="Rectangle 267"/>
          <p:cNvSpPr>
            <a:spLocks noChangeArrowheads="1"/>
          </p:cNvSpPr>
          <p:nvPr/>
        </p:nvSpPr>
        <p:spPr bwMode="auto">
          <a:xfrm>
            <a:off x="4002088" y="3216275"/>
            <a:ext cx="339725" cy="427038"/>
          </a:xfrm>
          <a:prstGeom prst="rect">
            <a:avLst/>
          </a:prstGeom>
          <a:noFill/>
          <a:ln w="12700" algn="ctr">
            <a:noFill/>
            <a:miter lim="800000"/>
            <a:headEnd/>
            <a:tailEnd/>
          </a:ln>
          <a:effectLst/>
        </p:spPr>
        <p:txBody>
          <a:bodyPr wrap="none">
            <a:spAutoFit/>
          </a:bodyPr>
          <a:lstStyle/>
          <a:p>
            <a:pPr>
              <a:defRPr/>
            </a:pPr>
            <a:r>
              <a:rPr lang="ru-RU" sz="2200">
                <a:solidFill>
                  <a:srgbClr val="004070"/>
                </a:solidFill>
                <a:effectLst>
                  <a:outerShdw blurRad="38100" dist="38100" dir="2700000" algn="tl">
                    <a:srgbClr val="C0C0C0"/>
                  </a:outerShdw>
                </a:effectLst>
              </a:rPr>
              <a:t>6</a:t>
            </a:r>
          </a:p>
        </p:txBody>
      </p:sp>
      <p:sp>
        <p:nvSpPr>
          <p:cNvPr id="103" name="Rectangle 268"/>
          <p:cNvSpPr>
            <a:spLocks noChangeArrowheads="1"/>
          </p:cNvSpPr>
          <p:nvPr/>
        </p:nvSpPr>
        <p:spPr bwMode="auto">
          <a:xfrm>
            <a:off x="493713" y="3611563"/>
            <a:ext cx="339725" cy="427037"/>
          </a:xfrm>
          <a:prstGeom prst="rect">
            <a:avLst/>
          </a:prstGeom>
          <a:noFill/>
          <a:ln w="12700" algn="ctr">
            <a:noFill/>
            <a:miter lim="800000"/>
            <a:headEnd/>
            <a:tailEnd/>
          </a:ln>
        </p:spPr>
        <p:txBody>
          <a:bodyPr wrap="none">
            <a:spAutoFit/>
          </a:bodyPr>
          <a:lstStyle/>
          <a:p>
            <a:r>
              <a:rPr lang="ru-RU" sz="2200">
                <a:solidFill>
                  <a:srgbClr val="004070"/>
                </a:solidFill>
              </a:rPr>
              <a:t>2</a:t>
            </a:r>
          </a:p>
        </p:txBody>
      </p:sp>
      <p:sp>
        <p:nvSpPr>
          <p:cNvPr id="104" name="Rectangle 269"/>
          <p:cNvSpPr>
            <a:spLocks noChangeArrowheads="1"/>
          </p:cNvSpPr>
          <p:nvPr/>
        </p:nvSpPr>
        <p:spPr bwMode="auto">
          <a:xfrm>
            <a:off x="1508125" y="3611563"/>
            <a:ext cx="339725" cy="427037"/>
          </a:xfrm>
          <a:prstGeom prst="rect">
            <a:avLst/>
          </a:prstGeom>
          <a:noFill/>
          <a:ln w="12700" algn="ctr">
            <a:noFill/>
            <a:miter lim="800000"/>
            <a:headEnd/>
            <a:tailEnd/>
          </a:ln>
        </p:spPr>
        <p:txBody>
          <a:bodyPr wrap="none">
            <a:spAutoFit/>
          </a:bodyPr>
          <a:lstStyle/>
          <a:p>
            <a:r>
              <a:rPr lang="ru-RU" sz="2200">
                <a:solidFill>
                  <a:srgbClr val="004070"/>
                </a:solidFill>
              </a:rPr>
              <a:t>1</a:t>
            </a:r>
          </a:p>
        </p:txBody>
      </p:sp>
      <p:sp>
        <p:nvSpPr>
          <p:cNvPr id="105" name="Rectangle 270"/>
          <p:cNvSpPr>
            <a:spLocks noChangeArrowheads="1"/>
          </p:cNvSpPr>
          <p:nvPr/>
        </p:nvSpPr>
        <p:spPr bwMode="auto">
          <a:xfrm>
            <a:off x="2165350" y="3625850"/>
            <a:ext cx="339725" cy="427038"/>
          </a:xfrm>
          <a:prstGeom prst="rect">
            <a:avLst/>
          </a:prstGeom>
          <a:noFill/>
          <a:ln w="12700" algn="ctr">
            <a:noFill/>
            <a:miter lim="800000"/>
            <a:headEnd/>
            <a:tailEnd/>
          </a:ln>
        </p:spPr>
        <p:txBody>
          <a:bodyPr wrap="none">
            <a:spAutoFit/>
          </a:bodyPr>
          <a:lstStyle/>
          <a:p>
            <a:r>
              <a:rPr lang="ru-RU" sz="2200">
                <a:solidFill>
                  <a:srgbClr val="004070"/>
                </a:solidFill>
              </a:rPr>
              <a:t>1</a:t>
            </a:r>
          </a:p>
        </p:txBody>
      </p:sp>
      <p:sp>
        <p:nvSpPr>
          <p:cNvPr id="106" name="Rectangle 271"/>
          <p:cNvSpPr>
            <a:spLocks noChangeArrowheads="1"/>
          </p:cNvSpPr>
          <p:nvPr/>
        </p:nvSpPr>
        <p:spPr bwMode="auto">
          <a:xfrm>
            <a:off x="2298700" y="3625850"/>
            <a:ext cx="397866" cy="430887"/>
          </a:xfrm>
          <a:prstGeom prst="rect">
            <a:avLst/>
          </a:prstGeom>
          <a:noFill/>
          <a:ln w="12700" algn="ctr">
            <a:noFill/>
            <a:miter lim="800000"/>
            <a:headEnd/>
            <a:tailEnd/>
          </a:ln>
        </p:spPr>
        <p:txBody>
          <a:bodyPr wrap="none">
            <a:spAutoFit/>
          </a:bodyPr>
          <a:lstStyle/>
          <a:p>
            <a:r>
              <a:rPr lang="ru-RU" sz="2200">
                <a:solidFill>
                  <a:srgbClr val="004070"/>
                </a:solidFill>
              </a:rPr>
              <a:t>,2</a:t>
            </a:r>
          </a:p>
        </p:txBody>
      </p:sp>
      <p:sp>
        <p:nvSpPr>
          <p:cNvPr id="107" name="Rectangle 272"/>
          <p:cNvSpPr>
            <a:spLocks noChangeArrowheads="1"/>
          </p:cNvSpPr>
          <p:nvPr/>
        </p:nvSpPr>
        <p:spPr bwMode="auto">
          <a:xfrm>
            <a:off x="2546350" y="3635375"/>
            <a:ext cx="1037463" cy="430887"/>
          </a:xfrm>
          <a:prstGeom prst="rect">
            <a:avLst/>
          </a:prstGeom>
          <a:noFill/>
          <a:ln w="12700" algn="ctr">
            <a:noFill/>
            <a:miter lim="800000"/>
            <a:headEnd/>
            <a:tailEnd/>
          </a:ln>
        </p:spPr>
        <p:txBody>
          <a:bodyPr wrap="none">
            <a:spAutoFit/>
          </a:bodyPr>
          <a:lstStyle/>
          <a:p>
            <a:r>
              <a:rPr lang="ru-RU" sz="2200">
                <a:solidFill>
                  <a:srgbClr val="004070"/>
                </a:solidFill>
              </a:rPr>
              <a:t>,3,4,5,6</a:t>
            </a:r>
          </a:p>
        </p:txBody>
      </p:sp>
      <p:sp>
        <p:nvSpPr>
          <p:cNvPr id="108" name="Rectangle 273"/>
          <p:cNvSpPr>
            <a:spLocks noChangeArrowheads="1"/>
          </p:cNvSpPr>
          <p:nvPr/>
        </p:nvSpPr>
        <p:spPr bwMode="auto">
          <a:xfrm>
            <a:off x="3994150" y="3635375"/>
            <a:ext cx="339725" cy="427038"/>
          </a:xfrm>
          <a:prstGeom prst="rect">
            <a:avLst/>
          </a:prstGeom>
          <a:noFill/>
          <a:ln w="12700" algn="ctr">
            <a:noFill/>
            <a:miter lim="800000"/>
            <a:headEnd/>
            <a:tailEnd/>
          </a:ln>
          <a:effectLst/>
        </p:spPr>
        <p:txBody>
          <a:bodyPr wrap="none">
            <a:spAutoFit/>
          </a:bodyPr>
          <a:lstStyle/>
          <a:p>
            <a:pPr>
              <a:defRPr/>
            </a:pPr>
            <a:r>
              <a:rPr lang="ru-RU" sz="2200">
                <a:solidFill>
                  <a:srgbClr val="004070"/>
                </a:solidFill>
                <a:effectLst>
                  <a:outerShdw blurRad="38100" dist="38100" dir="2700000" algn="tl">
                    <a:srgbClr val="C0C0C0"/>
                  </a:outerShdw>
                </a:effectLst>
              </a:rPr>
              <a:t>6</a:t>
            </a:r>
          </a:p>
        </p:txBody>
      </p:sp>
      <p:grpSp>
        <p:nvGrpSpPr>
          <p:cNvPr id="109" name="Group 274"/>
          <p:cNvGrpSpPr>
            <a:grpSpLocks/>
          </p:cNvGrpSpPr>
          <p:nvPr/>
        </p:nvGrpSpPr>
        <p:grpSpPr bwMode="auto">
          <a:xfrm>
            <a:off x="176213" y="4016375"/>
            <a:ext cx="3506787" cy="763588"/>
            <a:chOff x="106" y="1824"/>
            <a:chExt cx="2209" cy="481"/>
          </a:xfrm>
        </p:grpSpPr>
        <p:grpSp>
          <p:nvGrpSpPr>
            <p:cNvPr id="110" name="Group 275"/>
            <p:cNvGrpSpPr>
              <a:grpSpLocks/>
            </p:cNvGrpSpPr>
            <p:nvPr/>
          </p:nvGrpSpPr>
          <p:grpSpPr bwMode="auto">
            <a:xfrm>
              <a:off x="106" y="1824"/>
              <a:ext cx="2198" cy="481"/>
              <a:chOff x="192" y="1392"/>
              <a:chExt cx="2160" cy="481"/>
            </a:xfrm>
          </p:grpSpPr>
          <p:sp>
            <p:nvSpPr>
              <p:cNvPr id="116" name="Line 276"/>
              <p:cNvSpPr>
                <a:spLocks noChangeShapeType="1"/>
              </p:cNvSpPr>
              <p:nvPr/>
            </p:nvSpPr>
            <p:spPr bwMode="auto">
              <a:xfrm>
                <a:off x="192" y="1632"/>
                <a:ext cx="2160" cy="1"/>
              </a:xfrm>
              <a:prstGeom prst="line">
                <a:avLst/>
              </a:prstGeom>
              <a:noFill/>
              <a:ln w="9525">
                <a:solidFill>
                  <a:schemeClr val="tx1"/>
                </a:solidFill>
                <a:round/>
                <a:headEnd/>
                <a:tailEnd/>
              </a:ln>
            </p:spPr>
            <p:txBody>
              <a:bodyPr/>
              <a:lstStyle/>
              <a:p>
                <a:endParaRPr lang="ru-RU">
                  <a:solidFill>
                    <a:srgbClr val="004070"/>
                  </a:solidFill>
                </a:endParaRPr>
              </a:p>
            </p:txBody>
          </p:sp>
          <p:sp>
            <p:nvSpPr>
              <p:cNvPr id="117" name="Line 277"/>
              <p:cNvSpPr>
                <a:spLocks noChangeShapeType="1"/>
              </p:cNvSpPr>
              <p:nvPr/>
            </p:nvSpPr>
            <p:spPr bwMode="auto">
              <a:xfrm>
                <a:off x="192" y="1872"/>
                <a:ext cx="2160" cy="1"/>
              </a:xfrm>
              <a:prstGeom prst="line">
                <a:avLst/>
              </a:prstGeom>
              <a:noFill/>
              <a:ln w="9525">
                <a:solidFill>
                  <a:schemeClr val="tx1"/>
                </a:solidFill>
                <a:round/>
                <a:headEnd/>
                <a:tailEnd/>
              </a:ln>
            </p:spPr>
            <p:txBody>
              <a:bodyPr/>
              <a:lstStyle/>
              <a:p>
                <a:endParaRPr lang="ru-RU">
                  <a:solidFill>
                    <a:srgbClr val="004070"/>
                  </a:solidFill>
                </a:endParaRPr>
              </a:p>
            </p:txBody>
          </p:sp>
          <p:sp>
            <p:nvSpPr>
              <p:cNvPr id="118" name="Line 278"/>
              <p:cNvSpPr>
                <a:spLocks noChangeShapeType="1"/>
              </p:cNvSpPr>
              <p:nvPr/>
            </p:nvSpPr>
            <p:spPr bwMode="auto">
              <a:xfrm>
                <a:off x="192" y="1392"/>
                <a:ext cx="2160" cy="1"/>
              </a:xfrm>
              <a:prstGeom prst="line">
                <a:avLst/>
              </a:prstGeom>
              <a:noFill/>
              <a:ln w="9525">
                <a:solidFill>
                  <a:schemeClr val="tx1"/>
                </a:solidFill>
                <a:round/>
                <a:headEnd/>
                <a:tailEnd/>
              </a:ln>
            </p:spPr>
            <p:txBody>
              <a:bodyPr/>
              <a:lstStyle/>
              <a:p>
                <a:endParaRPr lang="ru-RU">
                  <a:solidFill>
                    <a:srgbClr val="004070"/>
                  </a:solidFill>
                </a:endParaRPr>
              </a:p>
            </p:txBody>
          </p:sp>
        </p:grpSp>
        <p:grpSp>
          <p:nvGrpSpPr>
            <p:cNvPr id="111" name="Group 279"/>
            <p:cNvGrpSpPr>
              <a:grpSpLocks/>
            </p:cNvGrpSpPr>
            <p:nvPr/>
          </p:nvGrpSpPr>
          <p:grpSpPr bwMode="auto">
            <a:xfrm>
              <a:off x="758" y="1824"/>
              <a:ext cx="624" cy="480"/>
              <a:chOff x="775" y="1152"/>
              <a:chExt cx="582" cy="1776"/>
            </a:xfrm>
          </p:grpSpPr>
          <p:sp>
            <p:nvSpPr>
              <p:cNvPr id="114" name="Line 280"/>
              <p:cNvSpPr>
                <a:spLocks noChangeShapeType="1"/>
              </p:cNvSpPr>
              <p:nvPr/>
            </p:nvSpPr>
            <p:spPr bwMode="auto">
              <a:xfrm>
                <a:off x="775" y="1152"/>
                <a:ext cx="1" cy="1776"/>
              </a:xfrm>
              <a:prstGeom prst="line">
                <a:avLst/>
              </a:prstGeom>
              <a:noFill/>
              <a:ln w="9525">
                <a:solidFill>
                  <a:schemeClr val="tx1"/>
                </a:solidFill>
                <a:round/>
                <a:headEnd/>
                <a:tailEnd/>
              </a:ln>
            </p:spPr>
            <p:txBody>
              <a:bodyPr/>
              <a:lstStyle/>
              <a:p>
                <a:endParaRPr lang="ru-RU">
                  <a:solidFill>
                    <a:srgbClr val="004070"/>
                  </a:solidFill>
                </a:endParaRPr>
              </a:p>
            </p:txBody>
          </p:sp>
          <p:sp>
            <p:nvSpPr>
              <p:cNvPr id="115" name="Line 281"/>
              <p:cNvSpPr>
                <a:spLocks noChangeShapeType="1"/>
              </p:cNvSpPr>
              <p:nvPr/>
            </p:nvSpPr>
            <p:spPr bwMode="auto">
              <a:xfrm>
                <a:off x="1356" y="1152"/>
                <a:ext cx="1" cy="1776"/>
              </a:xfrm>
              <a:prstGeom prst="line">
                <a:avLst/>
              </a:prstGeom>
              <a:noFill/>
              <a:ln w="9525">
                <a:solidFill>
                  <a:schemeClr val="tx1"/>
                </a:solidFill>
                <a:round/>
                <a:headEnd/>
                <a:tailEnd/>
              </a:ln>
            </p:spPr>
            <p:txBody>
              <a:bodyPr/>
              <a:lstStyle/>
              <a:p>
                <a:endParaRPr lang="ru-RU">
                  <a:solidFill>
                    <a:srgbClr val="004070"/>
                  </a:solidFill>
                </a:endParaRPr>
              </a:p>
            </p:txBody>
          </p:sp>
        </p:grpSp>
        <p:sp>
          <p:nvSpPr>
            <p:cNvPr id="112" name="Line 282"/>
            <p:cNvSpPr>
              <a:spLocks noChangeShapeType="1"/>
            </p:cNvSpPr>
            <p:nvPr/>
          </p:nvSpPr>
          <p:spPr bwMode="auto">
            <a:xfrm>
              <a:off x="2314" y="1824"/>
              <a:ext cx="1" cy="480"/>
            </a:xfrm>
            <a:prstGeom prst="line">
              <a:avLst/>
            </a:prstGeom>
            <a:noFill/>
            <a:ln w="9525">
              <a:solidFill>
                <a:schemeClr val="tx1"/>
              </a:solidFill>
              <a:round/>
              <a:headEnd/>
              <a:tailEnd/>
            </a:ln>
          </p:spPr>
          <p:txBody>
            <a:bodyPr/>
            <a:lstStyle/>
            <a:p>
              <a:endParaRPr lang="ru-RU">
                <a:solidFill>
                  <a:srgbClr val="004070"/>
                </a:solidFill>
              </a:endParaRPr>
            </a:p>
          </p:txBody>
        </p:sp>
        <p:sp>
          <p:nvSpPr>
            <p:cNvPr id="113" name="Line 283"/>
            <p:cNvSpPr>
              <a:spLocks noChangeShapeType="1"/>
            </p:cNvSpPr>
            <p:nvPr/>
          </p:nvSpPr>
          <p:spPr bwMode="auto">
            <a:xfrm>
              <a:off x="106" y="1824"/>
              <a:ext cx="1" cy="480"/>
            </a:xfrm>
            <a:prstGeom prst="line">
              <a:avLst/>
            </a:prstGeom>
            <a:noFill/>
            <a:ln w="9525">
              <a:solidFill>
                <a:schemeClr val="tx1"/>
              </a:solidFill>
              <a:round/>
              <a:headEnd/>
              <a:tailEnd/>
            </a:ln>
          </p:spPr>
          <p:txBody>
            <a:bodyPr/>
            <a:lstStyle/>
            <a:p>
              <a:endParaRPr lang="ru-RU">
                <a:solidFill>
                  <a:srgbClr val="004070"/>
                </a:solidFill>
              </a:endParaRPr>
            </a:p>
          </p:txBody>
        </p:sp>
      </p:grpSp>
      <p:grpSp>
        <p:nvGrpSpPr>
          <p:cNvPr id="119" name="Group 284"/>
          <p:cNvGrpSpPr>
            <a:grpSpLocks/>
          </p:cNvGrpSpPr>
          <p:nvPr/>
        </p:nvGrpSpPr>
        <p:grpSpPr bwMode="auto">
          <a:xfrm>
            <a:off x="3681413" y="4016375"/>
            <a:ext cx="1028700" cy="765175"/>
            <a:chOff x="2688" y="1824"/>
            <a:chExt cx="648" cy="482"/>
          </a:xfrm>
        </p:grpSpPr>
        <p:sp>
          <p:nvSpPr>
            <p:cNvPr id="120" name="Freeform 285"/>
            <p:cNvSpPr>
              <a:spLocks/>
            </p:cNvSpPr>
            <p:nvPr/>
          </p:nvSpPr>
          <p:spPr bwMode="auto">
            <a:xfrm>
              <a:off x="2688" y="2064"/>
              <a:ext cx="646" cy="2"/>
            </a:xfrm>
            <a:custGeom>
              <a:avLst/>
              <a:gdLst>
                <a:gd name="T0" fmla="*/ 0 w 646"/>
                <a:gd name="T1" fmla="*/ 2 h 2"/>
                <a:gd name="T2" fmla="*/ 646 w 646"/>
                <a:gd name="T3" fmla="*/ 0 h 2"/>
                <a:gd name="T4" fmla="*/ 0 60000 65536"/>
                <a:gd name="T5" fmla="*/ 0 60000 65536"/>
                <a:gd name="T6" fmla="*/ 0 w 646"/>
                <a:gd name="T7" fmla="*/ 0 h 2"/>
                <a:gd name="T8" fmla="*/ 646 w 646"/>
                <a:gd name="T9" fmla="*/ 2 h 2"/>
              </a:gdLst>
              <a:ahLst/>
              <a:cxnLst>
                <a:cxn ang="T4">
                  <a:pos x="T0" y="T1"/>
                </a:cxn>
                <a:cxn ang="T5">
                  <a:pos x="T2" y="T3"/>
                </a:cxn>
              </a:cxnLst>
              <a:rect l="T6" t="T7" r="T8" b="T9"/>
              <a:pathLst>
                <a:path w="646" h="2">
                  <a:moveTo>
                    <a:pt x="0" y="2"/>
                  </a:moveTo>
                  <a:lnTo>
                    <a:pt x="646" y="0"/>
                  </a:lnTo>
                </a:path>
              </a:pathLst>
            </a:custGeom>
            <a:noFill/>
            <a:ln w="9525">
              <a:solidFill>
                <a:schemeClr val="tx1"/>
              </a:solidFill>
              <a:round/>
              <a:headEnd/>
              <a:tailEnd/>
            </a:ln>
          </p:spPr>
          <p:txBody>
            <a:bodyPr/>
            <a:lstStyle/>
            <a:p>
              <a:endParaRPr lang="ru-RU">
                <a:solidFill>
                  <a:srgbClr val="004070"/>
                </a:solidFill>
              </a:endParaRPr>
            </a:p>
          </p:txBody>
        </p:sp>
        <p:sp>
          <p:nvSpPr>
            <p:cNvPr id="121" name="Freeform 286"/>
            <p:cNvSpPr>
              <a:spLocks/>
            </p:cNvSpPr>
            <p:nvPr/>
          </p:nvSpPr>
          <p:spPr bwMode="auto">
            <a:xfrm>
              <a:off x="2688" y="1824"/>
              <a:ext cx="648" cy="482"/>
            </a:xfrm>
            <a:custGeom>
              <a:avLst/>
              <a:gdLst>
                <a:gd name="T0" fmla="*/ 646 w 648"/>
                <a:gd name="T1" fmla="*/ 0 h 482"/>
                <a:gd name="T2" fmla="*/ 648 w 648"/>
                <a:gd name="T3" fmla="*/ 477 h 482"/>
                <a:gd name="T4" fmla="*/ 0 w 648"/>
                <a:gd name="T5" fmla="*/ 482 h 482"/>
                <a:gd name="T6" fmla="*/ 0 60000 65536"/>
                <a:gd name="T7" fmla="*/ 0 60000 65536"/>
                <a:gd name="T8" fmla="*/ 0 60000 65536"/>
                <a:gd name="T9" fmla="*/ 0 w 648"/>
                <a:gd name="T10" fmla="*/ 0 h 482"/>
                <a:gd name="T11" fmla="*/ 648 w 648"/>
                <a:gd name="T12" fmla="*/ 482 h 482"/>
              </a:gdLst>
              <a:ahLst/>
              <a:cxnLst>
                <a:cxn ang="T6">
                  <a:pos x="T0" y="T1"/>
                </a:cxn>
                <a:cxn ang="T7">
                  <a:pos x="T2" y="T3"/>
                </a:cxn>
                <a:cxn ang="T8">
                  <a:pos x="T4" y="T5"/>
                </a:cxn>
              </a:cxnLst>
              <a:rect l="T9" t="T10" r="T11" b="T12"/>
              <a:pathLst>
                <a:path w="648" h="482">
                  <a:moveTo>
                    <a:pt x="646" y="0"/>
                  </a:moveTo>
                  <a:lnTo>
                    <a:pt x="648" y="477"/>
                  </a:lnTo>
                  <a:lnTo>
                    <a:pt x="0" y="482"/>
                  </a:lnTo>
                </a:path>
              </a:pathLst>
            </a:custGeom>
            <a:noFill/>
            <a:ln w="9525">
              <a:solidFill>
                <a:schemeClr val="tx1"/>
              </a:solidFill>
              <a:round/>
              <a:headEnd/>
              <a:tailEnd/>
            </a:ln>
          </p:spPr>
          <p:txBody>
            <a:bodyPr/>
            <a:lstStyle/>
            <a:p>
              <a:endParaRPr lang="ru-RU">
                <a:solidFill>
                  <a:srgbClr val="004070"/>
                </a:solidFill>
              </a:endParaRPr>
            </a:p>
          </p:txBody>
        </p:sp>
      </p:grpSp>
      <p:sp useBgFill="1">
        <p:nvSpPr>
          <p:cNvPr id="122" name="Freeform 287"/>
          <p:cNvSpPr>
            <a:spLocks/>
          </p:cNvSpPr>
          <p:nvPr/>
        </p:nvSpPr>
        <p:spPr bwMode="auto">
          <a:xfrm>
            <a:off x="251520" y="4011910"/>
            <a:ext cx="4572000" cy="838200"/>
          </a:xfrm>
          <a:custGeom>
            <a:avLst/>
            <a:gdLst>
              <a:gd name="T0" fmla="*/ 0 w 2304"/>
              <a:gd name="T1" fmla="*/ 0 h 528"/>
              <a:gd name="T2" fmla="*/ 2147483647 w 2304"/>
              <a:gd name="T3" fmla="*/ 0 h 528"/>
              <a:gd name="T4" fmla="*/ 2147483647 w 2304"/>
              <a:gd name="T5" fmla="*/ 2147483647 h 528"/>
              <a:gd name="T6" fmla="*/ 0 w 2304"/>
              <a:gd name="T7" fmla="*/ 2147483647 h 528"/>
              <a:gd name="T8" fmla="*/ 0 w 2304"/>
              <a:gd name="T9" fmla="*/ 0 h 528"/>
              <a:gd name="T10" fmla="*/ 0 60000 65536"/>
              <a:gd name="T11" fmla="*/ 0 60000 65536"/>
              <a:gd name="T12" fmla="*/ 0 60000 65536"/>
              <a:gd name="T13" fmla="*/ 0 60000 65536"/>
              <a:gd name="T14" fmla="*/ 0 60000 65536"/>
              <a:gd name="T15" fmla="*/ 0 w 2304"/>
              <a:gd name="T16" fmla="*/ 0 h 528"/>
              <a:gd name="T17" fmla="*/ 2304 w 2304"/>
              <a:gd name="T18" fmla="*/ 528 h 528"/>
            </a:gdLst>
            <a:ahLst/>
            <a:cxnLst>
              <a:cxn ang="T10">
                <a:pos x="T0" y="T1"/>
              </a:cxn>
              <a:cxn ang="T11">
                <a:pos x="T2" y="T3"/>
              </a:cxn>
              <a:cxn ang="T12">
                <a:pos x="T4" y="T5"/>
              </a:cxn>
              <a:cxn ang="T13">
                <a:pos x="T6" y="T7"/>
              </a:cxn>
              <a:cxn ang="T14">
                <a:pos x="T8" y="T9"/>
              </a:cxn>
            </a:cxnLst>
            <a:rect l="T15" t="T16" r="T17" b="T18"/>
            <a:pathLst>
              <a:path w="2304" h="528">
                <a:moveTo>
                  <a:pt x="0" y="0"/>
                </a:moveTo>
                <a:lnTo>
                  <a:pt x="2304" y="0"/>
                </a:lnTo>
                <a:lnTo>
                  <a:pt x="2304" y="528"/>
                </a:lnTo>
                <a:lnTo>
                  <a:pt x="0" y="528"/>
                </a:lnTo>
                <a:lnTo>
                  <a:pt x="0" y="0"/>
                </a:lnTo>
                <a:close/>
              </a:path>
            </a:pathLst>
          </a:custGeom>
          <a:ln w="9525">
            <a:noFill/>
            <a:round/>
            <a:headEnd/>
            <a:tailEnd/>
          </a:ln>
        </p:spPr>
        <p:txBody>
          <a:bodyPr/>
          <a:lstStyle/>
          <a:p>
            <a:endParaRPr lang="ru-RU">
              <a:solidFill>
                <a:srgbClr val="004070"/>
              </a:solidFill>
            </a:endParaRPr>
          </a:p>
        </p:txBody>
      </p:sp>
      <p:grpSp>
        <p:nvGrpSpPr>
          <p:cNvPr id="124" name="Group 290"/>
          <p:cNvGrpSpPr>
            <a:grpSpLocks/>
          </p:cNvGrpSpPr>
          <p:nvPr/>
        </p:nvGrpSpPr>
        <p:grpSpPr bwMode="auto">
          <a:xfrm>
            <a:off x="4788024" y="4227934"/>
            <a:ext cx="868363" cy="430213"/>
            <a:chOff x="4416" y="2003"/>
            <a:chExt cx="547" cy="271"/>
          </a:xfrm>
        </p:grpSpPr>
        <p:graphicFrame>
          <p:nvGraphicFramePr>
            <p:cNvPr id="125" name="Object 2"/>
            <p:cNvGraphicFramePr>
              <a:graphicFrameLocks noChangeAspect="1"/>
            </p:cNvGraphicFramePr>
            <p:nvPr/>
          </p:nvGraphicFramePr>
          <p:xfrm>
            <a:off x="4416" y="2064"/>
            <a:ext cx="184" cy="184"/>
          </p:xfrm>
          <a:graphic>
            <a:graphicData uri="http://schemas.openxmlformats.org/presentationml/2006/ole">
              <p:oleObj spid="_x0000_s51202" name="Формула" r:id="rId4" imgW="126720" imgH="126720" progId="Equation.3">
                <p:embed/>
              </p:oleObj>
            </a:graphicData>
          </a:graphic>
        </p:graphicFrame>
        <p:sp>
          <p:nvSpPr>
            <p:cNvPr id="126" name="Rectangle 292"/>
            <p:cNvSpPr>
              <a:spLocks noChangeArrowheads="1"/>
            </p:cNvSpPr>
            <p:nvPr/>
          </p:nvSpPr>
          <p:spPr bwMode="auto">
            <a:xfrm>
              <a:off x="4533" y="2003"/>
              <a:ext cx="430" cy="271"/>
            </a:xfrm>
            <a:prstGeom prst="rect">
              <a:avLst/>
            </a:prstGeom>
            <a:noFill/>
            <a:ln w="12700" algn="ctr">
              <a:noFill/>
              <a:miter lim="800000"/>
              <a:headEnd/>
              <a:tailEnd/>
            </a:ln>
          </p:spPr>
          <p:txBody>
            <a:bodyPr wrap="none">
              <a:spAutoFit/>
            </a:bodyPr>
            <a:lstStyle/>
            <a:p>
              <a:r>
                <a:rPr lang="ru-RU" sz="2200">
                  <a:solidFill>
                    <a:srgbClr val="004070"/>
                  </a:solidFill>
                </a:rPr>
                <a:t>0,08</a:t>
              </a:r>
            </a:p>
          </p:txBody>
        </p:sp>
      </p:grpSp>
      <p:grpSp>
        <p:nvGrpSpPr>
          <p:cNvPr id="127" name="Group 293"/>
          <p:cNvGrpSpPr>
            <a:grpSpLocks/>
          </p:cNvGrpSpPr>
          <p:nvPr/>
        </p:nvGrpSpPr>
        <p:grpSpPr bwMode="auto">
          <a:xfrm>
            <a:off x="899592" y="4155926"/>
            <a:ext cx="1638300" cy="579438"/>
            <a:chOff x="192" y="1824"/>
            <a:chExt cx="1032" cy="365"/>
          </a:xfrm>
        </p:grpSpPr>
        <p:sp>
          <p:nvSpPr>
            <p:cNvPr id="128" name="Rectangle 294"/>
            <p:cNvSpPr>
              <a:spLocks noChangeArrowheads="1"/>
            </p:cNvSpPr>
            <p:nvPr/>
          </p:nvSpPr>
          <p:spPr bwMode="auto">
            <a:xfrm>
              <a:off x="192" y="1824"/>
              <a:ext cx="742" cy="365"/>
            </a:xfrm>
            <a:prstGeom prst="rect">
              <a:avLst/>
            </a:prstGeom>
            <a:noFill/>
            <a:ln w="19050">
              <a:noFill/>
              <a:miter lim="800000"/>
              <a:headEnd/>
              <a:tailEnd/>
            </a:ln>
            <a:effectLst/>
          </p:spPr>
          <p:txBody>
            <a:bodyPr wrap="none">
              <a:spAutoFit/>
            </a:bodyPr>
            <a:lstStyle/>
            <a:p>
              <a:pPr>
                <a:defRPr/>
              </a:pPr>
              <a:r>
                <a:rPr lang="en-US" sz="3200" i="1">
                  <a:solidFill>
                    <a:srgbClr val="004070"/>
                  </a:solidFill>
                  <a:effectLst>
                    <a:outerShdw blurRad="38100" dist="38100" dir="2700000" algn="tl">
                      <a:srgbClr val="C0C0C0"/>
                    </a:outerShdw>
                  </a:effectLst>
                  <a:latin typeface="Times New Roman" pitchFamily="18" charset="0"/>
                </a:rPr>
                <a:t> </a:t>
              </a:r>
              <a:r>
                <a:rPr lang="en-US" sz="800" i="1">
                  <a:solidFill>
                    <a:srgbClr val="004070"/>
                  </a:solidFill>
                  <a:effectLst>
                    <a:outerShdw blurRad="38100" dist="38100" dir="2700000" algn="tl">
                      <a:srgbClr val="C0C0C0"/>
                    </a:outerShdw>
                  </a:effectLst>
                  <a:latin typeface="Times New Roman" pitchFamily="18" charset="0"/>
                </a:rPr>
                <a:t> </a:t>
              </a:r>
              <a:r>
                <a:rPr lang="en-US" sz="3200" i="1">
                  <a:solidFill>
                    <a:srgbClr val="004070"/>
                  </a:solidFill>
                  <a:effectLst>
                    <a:outerShdw blurRad="38100" dist="38100" dir="2700000" algn="tl">
                      <a:srgbClr val="C0C0C0"/>
                    </a:outerShdw>
                  </a:effectLst>
                  <a:latin typeface="Times New Roman" pitchFamily="18" charset="0"/>
                </a:rPr>
                <a:t>P(A) </a:t>
              </a:r>
              <a:endParaRPr lang="ru-RU" sz="3200" i="1">
                <a:solidFill>
                  <a:srgbClr val="004070"/>
                </a:solidFill>
                <a:effectLst>
                  <a:outerShdw blurRad="38100" dist="38100" dir="2700000" algn="tl">
                    <a:srgbClr val="C0C0C0"/>
                  </a:outerShdw>
                </a:effectLst>
                <a:latin typeface="Times New Roman" pitchFamily="18" charset="0"/>
              </a:endParaRPr>
            </a:p>
          </p:txBody>
        </p:sp>
        <p:sp>
          <p:nvSpPr>
            <p:cNvPr id="129" name="Freeform 295"/>
            <p:cNvSpPr>
              <a:spLocks/>
            </p:cNvSpPr>
            <p:nvPr/>
          </p:nvSpPr>
          <p:spPr bwMode="auto">
            <a:xfrm>
              <a:off x="1015" y="2037"/>
              <a:ext cx="209" cy="1"/>
            </a:xfrm>
            <a:custGeom>
              <a:avLst/>
              <a:gdLst>
                <a:gd name="T0" fmla="*/ 0 w 209"/>
                <a:gd name="T1" fmla="*/ 0 h 1"/>
                <a:gd name="T2" fmla="*/ 209 w 209"/>
                <a:gd name="T3" fmla="*/ 0 h 1"/>
                <a:gd name="T4" fmla="*/ 0 60000 65536"/>
                <a:gd name="T5" fmla="*/ 0 60000 65536"/>
                <a:gd name="T6" fmla="*/ 0 w 209"/>
                <a:gd name="T7" fmla="*/ 0 h 1"/>
                <a:gd name="T8" fmla="*/ 209 w 209"/>
                <a:gd name="T9" fmla="*/ 1 h 1"/>
              </a:gdLst>
              <a:ahLst/>
              <a:cxnLst>
                <a:cxn ang="T4">
                  <a:pos x="T0" y="T1"/>
                </a:cxn>
                <a:cxn ang="T5">
                  <a:pos x="T2" y="T3"/>
                </a:cxn>
              </a:cxnLst>
              <a:rect l="T6" t="T7" r="T8" b="T9"/>
              <a:pathLst>
                <a:path w="209" h="1">
                  <a:moveTo>
                    <a:pt x="0" y="0"/>
                  </a:moveTo>
                  <a:lnTo>
                    <a:pt x="209" y="0"/>
                  </a:lnTo>
                </a:path>
              </a:pathLst>
            </a:custGeom>
            <a:noFill/>
            <a:ln w="19050" cmpd="sng">
              <a:solidFill>
                <a:schemeClr val="tx1"/>
              </a:solidFill>
              <a:round/>
              <a:headEnd/>
              <a:tailEnd/>
            </a:ln>
          </p:spPr>
          <p:txBody>
            <a:bodyPr/>
            <a:lstStyle/>
            <a:p>
              <a:endParaRPr lang="ru-RU">
                <a:solidFill>
                  <a:srgbClr val="004070"/>
                </a:solidFill>
              </a:endParaRPr>
            </a:p>
          </p:txBody>
        </p:sp>
        <p:sp>
          <p:nvSpPr>
            <p:cNvPr id="130" name="Rectangle 296"/>
            <p:cNvSpPr>
              <a:spLocks noChangeArrowheads="1"/>
            </p:cNvSpPr>
            <p:nvPr/>
          </p:nvSpPr>
          <p:spPr bwMode="auto">
            <a:xfrm>
              <a:off x="739" y="1901"/>
              <a:ext cx="248" cy="271"/>
            </a:xfrm>
            <a:prstGeom prst="rect">
              <a:avLst/>
            </a:prstGeom>
            <a:noFill/>
            <a:ln w="19050">
              <a:noFill/>
              <a:miter lim="800000"/>
              <a:headEnd/>
              <a:tailEnd/>
            </a:ln>
            <a:effectLst/>
          </p:spPr>
          <p:txBody>
            <a:bodyPr wrap="none">
              <a:spAutoFit/>
            </a:bodyPr>
            <a:lstStyle/>
            <a:p>
              <a:pPr>
                <a:defRPr/>
              </a:pPr>
              <a:r>
                <a:rPr lang="en-US" sz="800" b="1">
                  <a:solidFill>
                    <a:srgbClr val="004070"/>
                  </a:solidFill>
                  <a:effectLst>
                    <a:outerShdw blurRad="38100" dist="38100" dir="2700000" algn="tl">
                      <a:srgbClr val="C0C0C0"/>
                    </a:outerShdw>
                  </a:effectLst>
                </a:rPr>
                <a:t>   </a:t>
              </a:r>
              <a:r>
                <a:rPr lang="en-US" sz="2200">
                  <a:solidFill>
                    <a:srgbClr val="004070"/>
                  </a:solidFill>
                  <a:effectLst>
                    <a:outerShdw blurRad="38100" dist="38100" dir="2700000" algn="tl">
                      <a:srgbClr val="C0C0C0"/>
                    </a:outerShdw>
                  </a:effectLst>
                </a:rPr>
                <a:t>=</a:t>
              </a:r>
              <a:endParaRPr lang="ru-RU" sz="2200">
                <a:solidFill>
                  <a:srgbClr val="004070"/>
                </a:solidFill>
                <a:effectLst>
                  <a:outerShdw blurRad="38100" dist="38100" dir="2700000" algn="tl">
                    <a:srgbClr val="C0C0C0"/>
                  </a:outerShdw>
                </a:effectLst>
              </a:endParaRPr>
            </a:p>
          </p:txBody>
        </p:sp>
      </p:grpSp>
      <p:sp>
        <p:nvSpPr>
          <p:cNvPr id="131" name="Rectangle 297"/>
          <p:cNvSpPr>
            <a:spLocks noChangeArrowheads="1"/>
          </p:cNvSpPr>
          <p:nvPr/>
        </p:nvSpPr>
        <p:spPr bwMode="auto">
          <a:xfrm>
            <a:off x="2050529" y="4122589"/>
            <a:ext cx="534121" cy="430887"/>
          </a:xfrm>
          <a:prstGeom prst="rect">
            <a:avLst/>
          </a:prstGeom>
          <a:noFill/>
          <a:ln w="12700" algn="ctr">
            <a:noFill/>
            <a:miter lim="800000"/>
            <a:headEnd/>
            <a:tailEnd/>
          </a:ln>
        </p:spPr>
        <p:txBody>
          <a:bodyPr wrap="none">
            <a:spAutoFit/>
          </a:bodyPr>
          <a:lstStyle/>
          <a:p>
            <a:r>
              <a:rPr lang="ru-RU" sz="2200">
                <a:solidFill>
                  <a:srgbClr val="004070"/>
                </a:solidFill>
              </a:rPr>
              <a:t> 17</a:t>
            </a:r>
          </a:p>
        </p:txBody>
      </p:sp>
      <p:sp>
        <p:nvSpPr>
          <p:cNvPr id="132" name="Rectangle 298"/>
          <p:cNvSpPr>
            <a:spLocks noChangeArrowheads="1"/>
          </p:cNvSpPr>
          <p:nvPr/>
        </p:nvSpPr>
        <p:spPr bwMode="auto">
          <a:xfrm>
            <a:off x="2195736" y="4443958"/>
            <a:ext cx="533400" cy="427038"/>
          </a:xfrm>
          <a:prstGeom prst="rect">
            <a:avLst/>
          </a:prstGeom>
          <a:noFill/>
          <a:ln w="12700" algn="ctr">
            <a:noFill/>
            <a:miter lim="800000"/>
            <a:headEnd/>
            <a:tailEnd/>
          </a:ln>
        </p:spPr>
        <p:txBody>
          <a:bodyPr>
            <a:spAutoFit/>
          </a:bodyPr>
          <a:lstStyle/>
          <a:p>
            <a:r>
              <a:rPr lang="ru-RU" sz="2200" dirty="0">
                <a:solidFill>
                  <a:srgbClr val="004070"/>
                </a:solidFill>
              </a:rPr>
              <a:t>6</a:t>
            </a:r>
            <a:r>
              <a:rPr lang="ru-RU" sz="2200" baseline="30000" dirty="0">
                <a:solidFill>
                  <a:srgbClr val="004070"/>
                </a:solidFill>
              </a:rPr>
              <a:t>3</a:t>
            </a:r>
            <a:endParaRPr lang="ru-RU" sz="2200" dirty="0">
              <a:solidFill>
                <a:srgbClr val="004070"/>
              </a:solidFill>
            </a:endParaRPr>
          </a:p>
        </p:txBody>
      </p:sp>
      <p:sp>
        <p:nvSpPr>
          <p:cNvPr id="133" name="Rectangle 299"/>
          <p:cNvSpPr>
            <a:spLocks noChangeArrowheads="1"/>
          </p:cNvSpPr>
          <p:nvPr/>
        </p:nvSpPr>
        <p:spPr bwMode="auto">
          <a:xfrm>
            <a:off x="3635896" y="4227934"/>
            <a:ext cx="1226618" cy="430887"/>
          </a:xfrm>
          <a:prstGeom prst="rect">
            <a:avLst/>
          </a:prstGeom>
          <a:noFill/>
          <a:ln w="12700" algn="ctr">
            <a:noFill/>
            <a:miter lim="800000"/>
            <a:headEnd/>
            <a:tailEnd/>
          </a:ln>
        </p:spPr>
        <p:txBody>
          <a:bodyPr wrap="none">
            <a:spAutoFit/>
          </a:bodyPr>
          <a:lstStyle/>
          <a:p>
            <a:r>
              <a:rPr lang="ru-RU" sz="2200" dirty="0">
                <a:solidFill>
                  <a:srgbClr val="004070"/>
                </a:solidFill>
              </a:rPr>
              <a:t>= 0,078…</a:t>
            </a:r>
          </a:p>
        </p:txBody>
      </p:sp>
      <p:grpSp>
        <p:nvGrpSpPr>
          <p:cNvPr id="134" name="Group 300"/>
          <p:cNvGrpSpPr>
            <a:grpSpLocks/>
          </p:cNvGrpSpPr>
          <p:nvPr/>
        </p:nvGrpSpPr>
        <p:grpSpPr bwMode="auto">
          <a:xfrm>
            <a:off x="2686497" y="4104705"/>
            <a:ext cx="1295400" cy="766762"/>
            <a:chOff x="1760" y="3456"/>
            <a:chExt cx="528" cy="483"/>
          </a:xfrm>
        </p:grpSpPr>
        <p:sp>
          <p:nvSpPr>
            <p:cNvPr id="135" name="Rectangle 301"/>
            <p:cNvSpPr>
              <a:spLocks noChangeArrowheads="1"/>
            </p:cNvSpPr>
            <p:nvPr/>
          </p:nvSpPr>
          <p:spPr bwMode="auto">
            <a:xfrm>
              <a:off x="1878" y="3670"/>
              <a:ext cx="410" cy="269"/>
            </a:xfrm>
            <a:prstGeom prst="rect">
              <a:avLst/>
            </a:prstGeom>
            <a:noFill/>
            <a:ln w="9525">
              <a:noFill/>
              <a:miter lim="800000"/>
              <a:headEnd/>
              <a:tailEnd/>
            </a:ln>
          </p:spPr>
          <p:txBody>
            <a:bodyPr>
              <a:spAutoFit/>
            </a:bodyPr>
            <a:lstStyle/>
            <a:p>
              <a:r>
                <a:rPr lang="ru-RU" sz="2200" dirty="0">
                  <a:solidFill>
                    <a:srgbClr val="004070"/>
                  </a:solidFill>
                </a:rPr>
                <a:t> 216</a:t>
              </a:r>
            </a:p>
          </p:txBody>
        </p:sp>
        <p:sp>
          <p:nvSpPr>
            <p:cNvPr id="136" name="Rectangle 302"/>
            <p:cNvSpPr>
              <a:spLocks noChangeArrowheads="1"/>
            </p:cNvSpPr>
            <p:nvPr/>
          </p:nvSpPr>
          <p:spPr bwMode="auto">
            <a:xfrm>
              <a:off x="1882" y="3456"/>
              <a:ext cx="234" cy="271"/>
            </a:xfrm>
            <a:prstGeom prst="rect">
              <a:avLst/>
            </a:prstGeom>
            <a:noFill/>
            <a:ln w="9525">
              <a:noFill/>
              <a:miter lim="800000"/>
              <a:headEnd/>
              <a:tailEnd/>
            </a:ln>
          </p:spPr>
          <p:txBody>
            <a:bodyPr wrap="none">
              <a:spAutoFit/>
            </a:bodyPr>
            <a:lstStyle/>
            <a:p>
              <a:r>
                <a:rPr lang="ru-RU" sz="2200">
                  <a:solidFill>
                    <a:srgbClr val="004070"/>
                  </a:solidFill>
                </a:rPr>
                <a:t> </a:t>
              </a:r>
              <a:r>
                <a:rPr lang="ru-RU" sz="1400">
                  <a:solidFill>
                    <a:srgbClr val="004070"/>
                  </a:solidFill>
                </a:rPr>
                <a:t> </a:t>
              </a:r>
              <a:r>
                <a:rPr lang="ru-RU" sz="2200">
                  <a:solidFill>
                    <a:srgbClr val="004070"/>
                  </a:solidFill>
                </a:rPr>
                <a:t>17</a:t>
              </a:r>
            </a:p>
          </p:txBody>
        </p:sp>
        <p:sp>
          <p:nvSpPr>
            <p:cNvPr id="137" name="Freeform 303"/>
            <p:cNvSpPr>
              <a:spLocks/>
            </p:cNvSpPr>
            <p:nvPr/>
          </p:nvSpPr>
          <p:spPr bwMode="auto">
            <a:xfrm>
              <a:off x="1956" y="3697"/>
              <a:ext cx="178" cy="1"/>
            </a:xfrm>
            <a:custGeom>
              <a:avLst/>
              <a:gdLst>
                <a:gd name="T0" fmla="*/ 0 w 178"/>
                <a:gd name="T1" fmla="*/ 0 h 1"/>
                <a:gd name="T2" fmla="*/ 178 w 178"/>
                <a:gd name="T3" fmla="*/ 0 h 1"/>
                <a:gd name="T4" fmla="*/ 0 60000 65536"/>
                <a:gd name="T5" fmla="*/ 0 60000 65536"/>
                <a:gd name="T6" fmla="*/ 0 w 178"/>
                <a:gd name="T7" fmla="*/ 0 h 1"/>
                <a:gd name="T8" fmla="*/ 178 w 178"/>
                <a:gd name="T9" fmla="*/ 1 h 1"/>
              </a:gdLst>
              <a:ahLst/>
              <a:cxnLst>
                <a:cxn ang="T4">
                  <a:pos x="T0" y="T1"/>
                </a:cxn>
                <a:cxn ang="T5">
                  <a:pos x="T2" y="T3"/>
                </a:cxn>
              </a:cxnLst>
              <a:rect l="T6" t="T7" r="T8" b="T9"/>
              <a:pathLst>
                <a:path w="178" h="1">
                  <a:moveTo>
                    <a:pt x="0" y="0"/>
                  </a:moveTo>
                  <a:lnTo>
                    <a:pt x="178" y="0"/>
                  </a:lnTo>
                </a:path>
              </a:pathLst>
            </a:custGeom>
            <a:noFill/>
            <a:ln w="15875" cmpd="sng">
              <a:solidFill>
                <a:schemeClr val="tx1"/>
              </a:solidFill>
              <a:round/>
              <a:headEnd/>
              <a:tailEnd/>
            </a:ln>
          </p:spPr>
          <p:txBody>
            <a:bodyPr/>
            <a:lstStyle/>
            <a:p>
              <a:endParaRPr lang="ru-RU">
                <a:solidFill>
                  <a:srgbClr val="004070"/>
                </a:solidFill>
              </a:endParaRPr>
            </a:p>
          </p:txBody>
        </p:sp>
        <p:sp>
          <p:nvSpPr>
            <p:cNvPr id="138" name="Rectangle 304"/>
            <p:cNvSpPr>
              <a:spLocks noChangeArrowheads="1"/>
            </p:cNvSpPr>
            <p:nvPr/>
          </p:nvSpPr>
          <p:spPr bwMode="auto">
            <a:xfrm>
              <a:off x="1760" y="3554"/>
              <a:ext cx="185" cy="271"/>
            </a:xfrm>
            <a:prstGeom prst="rect">
              <a:avLst/>
            </a:prstGeom>
            <a:noFill/>
            <a:ln w="9525">
              <a:noFill/>
              <a:miter lim="800000"/>
              <a:headEnd/>
              <a:tailEnd/>
            </a:ln>
          </p:spPr>
          <p:txBody>
            <a:bodyPr wrap="none">
              <a:spAutoFit/>
            </a:bodyPr>
            <a:lstStyle/>
            <a:p>
              <a:r>
                <a:rPr lang="ru-RU" sz="2200">
                  <a:solidFill>
                    <a:srgbClr val="004070"/>
                  </a:solidFill>
                </a:rPr>
                <a:t>  =</a:t>
              </a:r>
            </a:p>
          </p:txBody>
        </p:sp>
      </p:grpSp>
      <p:sp>
        <p:nvSpPr>
          <p:cNvPr id="139" name="Text Box 260"/>
          <p:cNvSpPr txBox="1">
            <a:spLocks noChangeArrowheads="1"/>
          </p:cNvSpPr>
          <p:nvPr/>
        </p:nvSpPr>
        <p:spPr bwMode="auto">
          <a:xfrm>
            <a:off x="76200" y="1203598"/>
            <a:ext cx="9067800" cy="1107996"/>
          </a:xfrm>
          <a:prstGeom prst="rect">
            <a:avLst/>
          </a:prstGeom>
          <a:noFill/>
          <a:ln w="9525">
            <a:noFill/>
            <a:miter lim="800000"/>
            <a:headEnd/>
            <a:tailEnd/>
          </a:ln>
          <a:effectLst/>
        </p:spPr>
        <p:txBody>
          <a:bodyPr wrap="square">
            <a:spAutoFit/>
          </a:bodyPr>
          <a:lstStyle/>
          <a:p>
            <a:pPr>
              <a:defRPr/>
            </a:pPr>
            <a:r>
              <a:rPr lang="ru-RU" sz="2200" dirty="0">
                <a:solidFill>
                  <a:srgbClr val="004070"/>
                </a:solidFill>
              </a:rPr>
              <a:t>     </a:t>
            </a:r>
            <a:r>
              <a:rPr lang="ru-RU" sz="2200" b="1" dirty="0" smtClean="0">
                <a:solidFill>
                  <a:srgbClr val="004070"/>
                </a:solidFill>
              </a:rPr>
              <a:t>Задача №15. </a:t>
            </a:r>
            <a:r>
              <a:rPr lang="ru-RU" sz="2200" dirty="0">
                <a:solidFill>
                  <a:srgbClr val="004070"/>
                </a:solidFill>
              </a:rPr>
              <a:t>Игральную кость бросали до тех пор, пока сумма всех выпавших очков не превысила число 3. Какова вероятность того, что для этого потребовалось три</a:t>
            </a:r>
            <a:r>
              <a:rPr lang="ru-RU" sz="1600" dirty="0">
                <a:solidFill>
                  <a:srgbClr val="004070"/>
                </a:solidFill>
              </a:rPr>
              <a:t> </a:t>
            </a:r>
            <a:r>
              <a:rPr lang="ru-RU" sz="2200" dirty="0">
                <a:solidFill>
                  <a:srgbClr val="004070"/>
                </a:solidFill>
              </a:rPr>
              <a:t>броска?</a:t>
            </a:r>
            <a:r>
              <a:rPr lang="ru-RU" sz="1400" dirty="0">
                <a:solidFill>
                  <a:srgbClr val="004070"/>
                </a:solidFill>
              </a:rPr>
              <a:t> </a:t>
            </a:r>
            <a:r>
              <a:rPr lang="ru-RU" sz="2200" dirty="0">
                <a:solidFill>
                  <a:srgbClr val="004070"/>
                </a:solidFill>
              </a:rPr>
              <a:t>Ответ</a:t>
            </a:r>
            <a:r>
              <a:rPr lang="ru-RU" sz="1400" dirty="0">
                <a:solidFill>
                  <a:srgbClr val="004070"/>
                </a:solidFill>
              </a:rPr>
              <a:t> </a:t>
            </a:r>
            <a:r>
              <a:rPr lang="ru-RU" sz="2200" dirty="0">
                <a:solidFill>
                  <a:srgbClr val="004070"/>
                </a:solidFill>
              </a:rPr>
              <a:t>округлите</a:t>
            </a:r>
            <a:r>
              <a:rPr lang="ru-RU" sz="1200" dirty="0">
                <a:solidFill>
                  <a:srgbClr val="004070"/>
                </a:solidFill>
              </a:rPr>
              <a:t> </a:t>
            </a:r>
            <a:r>
              <a:rPr lang="ru-RU" sz="2200" dirty="0">
                <a:solidFill>
                  <a:srgbClr val="004070"/>
                </a:solidFill>
              </a:rPr>
              <a:t>до</a:t>
            </a:r>
            <a:r>
              <a:rPr lang="ru-RU" sz="1600" dirty="0">
                <a:solidFill>
                  <a:srgbClr val="004070"/>
                </a:solidFill>
              </a:rPr>
              <a:t> </a:t>
            </a:r>
            <a:r>
              <a:rPr lang="ru-RU" sz="2200" dirty="0">
                <a:solidFill>
                  <a:srgbClr val="004070"/>
                </a:solidFill>
              </a:rPr>
              <a:t>сотых.</a:t>
            </a:r>
          </a:p>
        </p:txBody>
      </p:sp>
      <p:sp>
        <p:nvSpPr>
          <p:cNvPr id="140" name="Заголовок 1"/>
          <p:cNvSpPr txBox="1">
            <a:spLocks/>
          </p:cNvSpPr>
          <p:nvPr/>
        </p:nvSpPr>
        <p:spPr>
          <a:xfrm>
            <a:off x="1259632" y="195486"/>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141" name="Прямоугольник 140"/>
          <p:cNvSpPr/>
          <p:nvPr/>
        </p:nvSpPr>
        <p:spPr>
          <a:xfrm>
            <a:off x="683568" y="699542"/>
            <a:ext cx="7704856" cy="400110"/>
          </a:xfrm>
          <a:prstGeom prst="rect">
            <a:avLst/>
          </a:prstGeom>
        </p:spPr>
        <p:txBody>
          <a:bodyPr wrap="square">
            <a:spAutoFit/>
          </a:bodyPr>
          <a:lstStyle/>
          <a:p>
            <a:pPr algn="ctr"/>
            <a:r>
              <a:rPr lang="ru-RU" sz="2000" b="1" i="1" dirty="0" smtClean="0">
                <a:solidFill>
                  <a:srgbClr val="004070"/>
                </a:solidFill>
              </a:rPr>
              <a:t>Подбрасывание кубика до определенного момента</a:t>
            </a:r>
          </a:p>
        </p:txBody>
      </p:sp>
      <p:pic>
        <p:nvPicPr>
          <p:cNvPr id="142" name="Picture 1"/>
          <p:cNvPicPr>
            <a:picLocks noChangeAspect="1" noChangeArrowheads="1"/>
          </p:cNvPicPr>
          <p:nvPr/>
        </p:nvPicPr>
        <p:blipFill>
          <a:blip r:embed="rId5" cstate="print"/>
          <a:srcRect/>
          <a:stretch>
            <a:fillRect/>
          </a:stretch>
        </p:blipFill>
        <p:spPr bwMode="auto">
          <a:xfrm rot="5400000">
            <a:off x="7669446" y="3434744"/>
            <a:ext cx="861732" cy="1440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9"/>
                                        </p:tgtEl>
                                        <p:attrNameLst>
                                          <p:attrName>style.visibility</p:attrName>
                                        </p:attrNameLst>
                                      </p:cBhvr>
                                      <p:to>
                                        <p:strVal val="visible"/>
                                      </p:to>
                                    </p:set>
                                    <p:animEffect transition="in" filter="wipe(left)">
                                      <p:cBhvr>
                                        <p:cTn id="7" dur="500"/>
                                        <p:tgtEl>
                                          <p:spTgt spid="13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0"/>
                                        </p:tgtEl>
                                        <p:attrNameLst>
                                          <p:attrName>style.visibility</p:attrName>
                                        </p:attrNameLst>
                                      </p:cBhvr>
                                      <p:to>
                                        <p:strVal val="visible"/>
                                      </p:to>
                                    </p:set>
                                    <p:animEffect transition="in" filter="wipe(left)">
                                      <p:cBhvr>
                                        <p:cTn id="12" dur="500"/>
                                        <p:tgtEl>
                                          <p:spTgt spid="9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8"/>
                                        </p:tgtEl>
                                        <p:attrNameLst>
                                          <p:attrName>style.visibility</p:attrName>
                                        </p:attrNameLst>
                                      </p:cBhvr>
                                      <p:to>
                                        <p:strVal val="visible"/>
                                      </p:to>
                                    </p:set>
                                    <p:animEffect transition="in" filter="wipe(up)">
                                      <p:cBhvr>
                                        <p:cTn id="17" dur="500"/>
                                        <p:tgtEl>
                                          <p:spTgt spid="78"/>
                                        </p:tgtEl>
                                      </p:cBhvr>
                                    </p:animEffect>
                                  </p:childTnLst>
                                </p:cTn>
                              </p:par>
                              <p:par>
                                <p:cTn id="18" presetID="22" presetClass="entr" presetSubtype="1" fill="hold" nodeType="withEffect">
                                  <p:stCondLst>
                                    <p:cond delay="0"/>
                                  </p:stCondLst>
                                  <p:childTnLst>
                                    <p:set>
                                      <p:cBhvr>
                                        <p:cTn id="19" dur="1" fill="hold">
                                          <p:stCondLst>
                                            <p:cond delay="0"/>
                                          </p:stCondLst>
                                        </p:cTn>
                                        <p:tgtEl>
                                          <p:spTgt spid="75"/>
                                        </p:tgtEl>
                                        <p:attrNameLst>
                                          <p:attrName>style.visibility</p:attrName>
                                        </p:attrNameLst>
                                      </p:cBhvr>
                                      <p:to>
                                        <p:strVal val="visible"/>
                                      </p:to>
                                    </p:set>
                                    <p:animEffect transition="in" filter="wipe(up)">
                                      <p:cBhvr>
                                        <p:cTn id="20" dur="500"/>
                                        <p:tgtEl>
                                          <p:spTgt spid="75"/>
                                        </p:tgtEl>
                                      </p:cBhvr>
                                    </p:animEffect>
                                  </p:childTnLst>
                                </p:cTn>
                              </p:par>
                            </p:childTnLst>
                          </p:cTn>
                        </p:par>
                        <p:par>
                          <p:cTn id="21" fill="hold">
                            <p:stCondLst>
                              <p:cond delay="500"/>
                            </p:stCondLst>
                            <p:childTnLst>
                              <p:par>
                                <p:cTn id="22" presetID="22" presetClass="entr" presetSubtype="1" fill="hold" nodeType="afterEffect">
                                  <p:stCondLst>
                                    <p:cond delay="0"/>
                                  </p:stCondLst>
                                  <p:childTnLst>
                                    <p:set>
                                      <p:cBhvr>
                                        <p:cTn id="23" dur="1" fill="hold">
                                          <p:stCondLst>
                                            <p:cond delay="0"/>
                                          </p:stCondLst>
                                        </p:cTn>
                                        <p:tgtEl>
                                          <p:spTgt spid="109"/>
                                        </p:tgtEl>
                                        <p:attrNameLst>
                                          <p:attrName>style.visibility</p:attrName>
                                        </p:attrNameLst>
                                      </p:cBhvr>
                                      <p:to>
                                        <p:strVal val="visible"/>
                                      </p:to>
                                    </p:set>
                                    <p:animEffect transition="in" filter="wipe(up)">
                                      <p:cBhvr>
                                        <p:cTn id="24" dur="500"/>
                                        <p:tgtEl>
                                          <p:spTgt spid="10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72"/>
                                        </p:tgtEl>
                                        <p:attrNameLst>
                                          <p:attrName>style.visibility</p:attrName>
                                        </p:attrNameLst>
                                      </p:cBhvr>
                                      <p:to>
                                        <p:strVal val="visible"/>
                                      </p:to>
                                    </p:set>
                                    <p:animEffect transition="in" filter="wipe(left)">
                                      <p:cBhvr>
                                        <p:cTn id="29" dur="500"/>
                                        <p:tgtEl>
                                          <p:spTgt spid="7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73"/>
                                        </p:tgtEl>
                                        <p:attrNameLst>
                                          <p:attrName>style.visibility</p:attrName>
                                        </p:attrNameLst>
                                      </p:cBhvr>
                                      <p:to>
                                        <p:strVal val="visible"/>
                                      </p:to>
                                    </p:set>
                                    <p:animEffect transition="in" filter="wipe(left)">
                                      <p:cBhvr>
                                        <p:cTn id="34" dur="500"/>
                                        <p:tgtEl>
                                          <p:spTgt spid="7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74"/>
                                        </p:tgtEl>
                                        <p:attrNameLst>
                                          <p:attrName>style.visibility</p:attrName>
                                        </p:attrNameLst>
                                      </p:cBhvr>
                                      <p:to>
                                        <p:strVal val="visible"/>
                                      </p:to>
                                    </p:set>
                                    <p:animEffect transition="in" filter="wipe(left)">
                                      <p:cBhvr>
                                        <p:cTn id="39" dur="500"/>
                                        <p:tgtEl>
                                          <p:spTgt spid="7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85"/>
                                        </p:tgtEl>
                                        <p:attrNameLst>
                                          <p:attrName>style.visibility</p:attrName>
                                        </p:attrNameLst>
                                      </p:cBhvr>
                                      <p:to>
                                        <p:strVal val="visible"/>
                                      </p:to>
                                    </p:set>
                                    <p:animEffect transition="in" filter="wipe(left)">
                                      <p:cBhvr>
                                        <p:cTn id="44" dur="500"/>
                                        <p:tgtEl>
                                          <p:spTgt spid="85"/>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86"/>
                                        </p:tgtEl>
                                        <p:attrNameLst>
                                          <p:attrName>style.visibility</p:attrName>
                                        </p:attrNameLst>
                                      </p:cBhvr>
                                      <p:to>
                                        <p:strVal val="visible"/>
                                      </p:to>
                                    </p:set>
                                    <p:animEffect transition="in" filter="wipe(left)">
                                      <p:cBhvr>
                                        <p:cTn id="49" dur="500"/>
                                        <p:tgtEl>
                                          <p:spTgt spid="8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87"/>
                                        </p:tgtEl>
                                        <p:attrNameLst>
                                          <p:attrName>style.visibility</p:attrName>
                                        </p:attrNameLst>
                                      </p:cBhvr>
                                      <p:to>
                                        <p:strVal val="visible"/>
                                      </p:to>
                                    </p:set>
                                    <p:animEffect transition="in" filter="wipe(left)">
                                      <p:cBhvr>
                                        <p:cTn id="54" dur="500"/>
                                        <p:tgtEl>
                                          <p:spTgt spid="8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88"/>
                                        </p:tgtEl>
                                        <p:attrNameLst>
                                          <p:attrName>style.visibility</p:attrName>
                                        </p:attrNameLst>
                                      </p:cBhvr>
                                      <p:to>
                                        <p:strVal val="visible"/>
                                      </p:to>
                                    </p:set>
                                    <p:animEffect transition="in" filter="wipe(left)">
                                      <p:cBhvr>
                                        <p:cTn id="59" dur="500"/>
                                        <p:tgtEl>
                                          <p:spTgt spid="88"/>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93"/>
                                        </p:tgtEl>
                                        <p:attrNameLst>
                                          <p:attrName>style.visibility</p:attrName>
                                        </p:attrNameLst>
                                      </p:cBhvr>
                                      <p:to>
                                        <p:strVal val="visible"/>
                                      </p:to>
                                    </p:set>
                                    <p:animEffect transition="in" filter="wipe(left)">
                                      <p:cBhvr>
                                        <p:cTn id="64" dur="500"/>
                                        <p:tgtEl>
                                          <p:spTgt spid="93"/>
                                        </p:tgtEl>
                                      </p:cBhvr>
                                    </p:animEffect>
                                  </p:childTnLst>
                                </p:cTn>
                              </p:par>
                            </p:childTnLst>
                          </p:cTn>
                        </p:par>
                        <p:par>
                          <p:cTn id="65" fill="hold">
                            <p:stCondLst>
                              <p:cond delay="500"/>
                            </p:stCondLst>
                            <p:childTnLst>
                              <p:par>
                                <p:cTn id="66" presetID="22" presetClass="entr" presetSubtype="8" fill="hold" nodeType="afterEffect">
                                  <p:stCondLst>
                                    <p:cond delay="0"/>
                                  </p:stCondLst>
                                  <p:childTnLst>
                                    <p:set>
                                      <p:cBhvr>
                                        <p:cTn id="67" dur="1" fill="hold">
                                          <p:stCondLst>
                                            <p:cond delay="0"/>
                                          </p:stCondLst>
                                        </p:cTn>
                                        <p:tgtEl>
                                          <p:spTgt spid="96"/>
                                        </p:tgtEl>
                                        <p:attrNameLst>
                                          <p:attrName>style.visibility</p:attrName>
                                        </p:attrNameLst>
                                      </p:cBhvr>
                                      <p:to>
                                        <p:strVal val="visible"/>
                                      </p:to>
                                    </p:set>
                                    <p:animEffect transition="in" filter="wipe(left)">
                                      <p:cBhvr>
                                        <p:cTn id="68" dur="500"/>
                                        <p:tgtEl>
                                          <p:spTgt spid="96"/>
                                        </p:tgtEl>
                                      </p:cBhvr>
                                    </p:animEffect>
                                  </p:childTnLst>
                                </p:cTn>
                              </p:par>
                            </p:childTnLst>
                          </p:cTn>
                        </p:par>
                        <p:par>
                          <p:cTn id="69" fill="hold">
                            <p:stCondLst>
                              <p:cond delay="1000"/>
                            </p:stCondLst>
                            <p:childTnLst>
                              <p:par>
                                <p:cTn id="70" presetID="22" presetClass="entr" presetSubtype="8" fill="hold" nodeType="afterEffect">
                                  <p:stCondLst>
                                    <p:cond delay="0"/>
                                  </p:stCondLst>
                                  <p:childTnLst>
                                    <p:set>
                                      <p:cBhvr>
                                        <p:cTn id="71" dur="1" fill="hold">
                                          <p:stCondLst>
                                            <p:cond delay="0"/>
                                          </p:stCondLst>
                                        </p:cTn>
                                        <p:tgtEl>
                                          <p:spTgt spid="119"/>
                                        </p:tgtEl>
                                        <p:attrNameLst>
                                          <p:attrName>style.visibility</p:attrName>
                                        </p:attrNameLst>
                                      </p:cBhvr>
                                      <p:to>
                                        <p:strVal val="visible"/>
                                      </p:to>
                                    </p:set>
                                    <p:animEffect transition="in" filter="wipe(left)">
                                      <p:cBhvr>
                                        <p:cTn id="72" dur="500"/>
                                        <p:tgtEl>
                                          <p:spTgt spid="119"/>
                                        </p:tgtEl>
                                      </p:cBhvr>
                                    </p:animEffect>
                                  </p:childTnLst>
                                </p:cTn>
                              </p:par>
                            </p:childTnLst>
                          </p:cTn>
                        </p:par>
                        <p:par>
                          <p:cTn id="73" fill="hold">
                            <p:stCondLst>
                              <p:cond delay="1500"/>
                            </p:stCondLst>
                            <p:childTnLst>
                              <p:par>
                                <p:cTn id="74" presetID="22" presetClass="entr" presetSubtype="8" fill="hold" grpId="0" nodeType="afterEffect">
                                  <p:stCondLst>
                                    <p:cond delay="0"/>
                                  </p:stCondLst>
                                  <p:childTnLst>
                                    <p:set>
                                      <p:cBhvr>
                                        <p:cTn id="75" dur="1" fill="hold">
                                          <p:stCondLst>
                                            <p:cond delay="0"/>
                                          </p:stCondLst>
                                        </p:cTn>
                                        <p:tgtEl>
                                          <p:spTgt spid="84"/>
                                        </p:tgtEl>
                                        <p:attrNameLst>
                                          <p:attrName>style.visibility</p:attrName>
                                        </p:attrNameLst>
                                      </p:cBhvr>
                                      <p:to>
                                        <p:strVal val="visible"/>
                                      </p:to>
                                    </p:set>
                                    <p:animEffect transition="in" filter="wipe(left)">
                                      <p:cBhvr>
                                        <p:cTn id="76" dur="500"/>
                                        <p:tgtEl>
                                          <p:spTgt spid="84"/>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89"/>
                                        </p:tgtEl>
                                        <p:attrNameLst>
                                          <p:attrName>style.visibility</p:attrName>
                                        </p:attrNameLst>
                                      </p:cBhvr>
                                      <p:to>
                                        <p:strVal val="visible"/>
                                      </p:to>
                                    </p:set>
                                    <p:animEffect transition="in" filter="wipe(left)">
                                      <p:cBhvr>
                                        <p:cTn id="81" dur="500"/>
                                        <p:tgtEl>
                                          <p:spTgt spid="89"/>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91"/>
                                        </p:tgtEl>
                                        <p:attrNameLst>
                                          <p:attrName>style.visibility</p:attrName>
                                        </p:attrNameLst>
                                      </p:cBhvr>
                                      <p:to>
                                        <p:strVal val="visible"/>
                                      </p:to>
                                    </p:set>
                                    <p:animEffect transition="in" filter="wipe(left)">
                                      <p:cBhvr>
                                        <p:cTn id="86" dur="500"/>
                                        <p:tgtEl>
                                          <p:spTgt spid="91"/>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92"/>
                                        </p:tgtEl>
                                        <p:attrNameLst>
                                          <p:attrName>style.visibility</p:attrName>
                                        </p:attrNameLst>
                                      </p:cBhvr>
                                      <p:to>
                                        <p:strVal val="visible"/>
                                      </p:to>
                                    </p:set>
                                    <p:animEffect transition="in" filter="wipe(left)">
                                      <p:cBhvr>
                                        <p:cTn id="91" dur="500"/>
                                        <p:tgtEl>
                                          <p:spTgt spid="92"/>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99"/>
                                        </p:tgtEl>
                                        <p:attrNameLst>
                                          <p:attrName>style.visibility</p:attrName>
                                        </p:attrNameLst>
                                      </p:cBhvr>
                                      <p:to>
                                        <p:strVal val="visible"/>
                                      </p:to>
                                    </p:set>
                                    <p:animEffect transition="in" filter="wipe(left)">
                                      <p:cBhvr>
                                        <p:cTn id="96" dur="500"/>
                                        <p:tgtEl>
                                          <p:spTgt spid="99"/>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00"/>
                                        </p:tgtEl>
                                        <p:attrNameLst>
                                          <p:attrName>style.visibility</p:attrName>
                                        </p:attrNameLst>
                                      </p:cBhvr>
                                      <p:to>
                                        <p:strVal val="visible"/>
                                      </p:to>
                                    </p:set>
                                    <p:animEffect transition="in" filter="wipe(left)">
                                      <p:cBhvr>
                                        <p:cTn id="101" dur="500"/>
                                        <p:tgtEl>
                                          <p:spTgt spid="100"/>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8" fill="hold" grpId="0" nodeType="clickEffect">
                                  <p:stCondLst>
                                    <p:cond delay="0"/>
                                  </p:stCondLst>
                                  <p:childTnLst>
                                    <p:set>
                                      <p:cBhvr>
                                        <p:cTn id="105" dur="1" fill="hold">
                                          <p:stCondLst>
                                            <p:cond delay="0"/>
                                          </p:stCondLst>
                                        </p:cTn>
                                        <p:tgtEl>
                                          <p:spTgt spid="101"/>
                                        </p:tgtEl>
                                        <p:attrNameLst>
                                          <p:attrName>style.visibility</p:attrName>
                                        </p:attrNameLst>
                                      </p:cBhvr>
                                      <p:to>
                                        <p:strVal val="visible"/>
                                      </p:to>
                                    </p:set>
                                    <p:animEffect transition="in" filter="wipe(left)">
                                      <p:cBhvr>
                                        <p:cTn id="106" dur="500"/>
                                        <p:tgtEl>
                                          <p:spTgt spid="101"/>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8" fill="hold" grpId="0" nodeType="clickEffect">
                                  <p:stCondLst>
                                    <p:cond delay="0"/>
                                  </p:stCondLst>
                                  <p:childTnLst>
                                    <p:set>
                                      <p:cBhvr>
                                        <p:cTn id="110" dur="1" fill="hold">
                                          <p:stCondLst>
                                            <p:cond delay="0"/>
                                          </p:stCondLst>
                                        </p:cTn>
                                        <p:tgtEl>
                                          <p:spTgt spid="102"/>
                                        </p:tgtEl>
                                        <p:attrNameLst>
                                          <p:attrName>style.visibility</p:attrName>
                                        </p:attrNameLst>
                                      </p:cBhvr>
                                      <p:to>
                                        <p:strVal val="visible"/>
                                      </p:to>
                                    </p:set>
                                    <p:animEffect transition="in" filter="wipe(left)">
                                      <p:cBhvr>
                                        <p:cTn id="111" dur="500"/>
                                        <p:tgtEl>
                                          <p:spTgt spid="102"/>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8" fill="hold" grpId="0" nodeType="clickEffect">
                                  <p:stCondLst>
                                    <p:cond delay="0"/>
                                  </p:stCondLst>
                                  <p:childTnLst>
                                    <p:set>
                                      <p:cBhvr>
                                        <p:cTn id="115" dur="1" fill="hold">
                                          <p:stCondLst>
                                            <p:cond delay="0"/>
                                          </p:stCondLst>
                                        </p:cTn>
                                        <p:tgtEl>
                                          <p:spTgt spid="103"/>
                                        </p:tgtEl>
                                        <p:attrNameLst>
                                          <p:attrName>style.visibility</p:attrName>
                                        </p:attrNameLst>
                                      </p:cBhvr>
                                      <p:to>
                                        <p:strVal val="visible"/>
                                      </p:to>
                                    </p:set>
                                    <p:animEffect transition="in" filter="wipe(left)">
                                      <p:cBhvr>
                                        <p:cTn id="116" dur="500"/>
                                        <p:tgtEl>
                                          <p:spTgt spid="103"/>
                                        </p:tgtEl>
                                      </p:cBhvr>
                                    </p:animEffect>
                                  </p:childTnLst>
                                </p:cTn>
                              </p:par>
                            </p:childTnLst>
                          </p:cTn>
                        </p:par>
                      </p:childTnLst>
                    </p:cTn>
                  </p:par>
                  <p:par>
                    <p:cTn id="117" fill="hold">
                      <p:stCondLst>
                        <p:cond delay="indefinite"/>
                      </p:stCondLst>
                      <p:childTnLst>
                        <p:par>
                          <p:cTn id="118" fill="hold">
                            <p:stCondLst>
                              <p:cond delay="0"/>
                            </p:stCondLst>
                            <p:childTnLst>
                              <p:par>
                                <p:cTn id="119" presetID="22" presetClass="entr" presetSubtype="8" fill="hold" grpId="0" nodeType="clickEffect">
                                  <p:stCondLst>
                                    <p:cond delay="0"/>
                                  </p:stCondLst>
                                  <p:childTnLst>
                                    <p:set>
                                      <p:cBhvr>
                                        <p:cTn id="120" dur="1" fill="hold">
                                          <p:stCondLst>
                                            <p:cond delay="0"/>
                                          </p:stCondLst>
                                        </p:cTn>
                                        <p:tgtEl>
                                          <p:spTgt spid="104"/>
                                        </p:tgtEl>
                                        <p:attrNameLst>
                                          <p:attrName>style.visibility</p:attrName>
                                        </p:attrNameLst>
                                      </p:cBhvr>
                                      <p:to>
                                        <p:strVal val="visible"/>
                                      </p:to>
                                    </p:set>
                                    <p:animEffect transition="in" filter="wipe(left)">
                                      <p:cBhvr>
                                        <p:cTn id="121" dur="500"/>
                                        <p:tgtEl>
                                          <p:spTgt spid="104"/>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105"/>
                                        </p:tgtEl>
                                        <p:attrNameLst>
                                          <p:attrName>style.visibility</p:attrName>
                                        </p:attrNameLst>
                                      </p:cBhvr>
                                      <p:to>
                                        <p:strVal val="visible"/>
                                      </p:to>
                                    </p:set>
                                    <p:animEffect transition="in" filter="wipe(left)">
                                      <p:cBhvr>
                                        <p:cTn id="126" dur="500"/>
                                        <p:tgtEl>
                                          <p:spTgt spid="105"/>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106"/>
                                        </p:tgtEl>
                                        <p:attrNameLst>
                                          <p:attrName>style.visibility</p:attrName>
                                        </p:attrNameLst>
                                      </p:cBhvr>
                                      <p:to>
                                        <p:strVal val="visible"/>
                                      </p:to>
                                    </p:set>
                                    <p:animEffect transition="in" filter="wipe(left)">
                                      <p:cBhvr>
                                        <p:cTn id="131" dur="500"/>
                                        <p:tgtEl>
                                          <p:spTgt spid="106"/>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8" fill="hold" grpId="0" nodeType="clickEffect">
                                  <p:stCondLst>
                                    <p:cond delay="0"/>
                                  </p:stCondLst>
                                  <p:childTnLst>
                                    <p:set>
                                      <p:cBhvr>
                                        <p:cTn id="135" dur="1" fill="hold">
                                          <p:stCondLst>
                                            <p:cond delay="0"/>
                                          </p:stCondLst>
                                        </p:cTn>
                                        <p:tgtEl>
                                          <p:spTgt spid="107"/>
                                        </p:tgtEl>
                                        <p:attrNameLst>
                                          <p:attrName>style.visibility</p:attrName>
                                        </p:attrNameLst>
                                      </p:cBhvr>
                                      <p:to>
                                        <p:strVal val="visible"/>
                                      </p:to>
                                    </p:set>
                                    <p:animEffect transition="in" filter="wipe(left)">
                                      <p:cBhvr>
                                        <p:cTn id="136" dur="500"/>
                                        <p:tgtEl>
                                          <p:spTgt spid="107"/>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8" fill="hold" grpId="0" nodeType="clickEffect">
                                  <p:stCondLst>
                                    <p:cond delay="0"/>
                                  </p:stCondLst>
                                  <p:childTnLst>
                                    <p:set>
                                      <p:cBhvr>
                                        <p:cTn id="140" dur="1" fill="hold">
                                          <p:stCondLst>
                                            <p:cond delay="0"/>
                                          </p:stCondLst>
                                        </p:cTn>
                                        <p:tgtEl>
                                          <p:spTgt spid="108"/>
                                        </p:tgtEl>
                                        <p:attrNameLst>
                                          <p:attrName>style.visibility</p:attrName>
                                        </p:attrNameLst>
                                      </p:cBhvr>
                                      <p:to>
                                        <p:strVal val="visible"/>
                                      </p:to>
                                    </p:set>
                                    <p:animEffect transition="in" filter="wipe(left)">
                                      <p:cBhvr>
                                        <p:cTn id="141" dur="500"/>
                                        <p:tgtEl>
                                          <p:spTgt spid="108"/>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4" fill="hold" grpId="0" nodeType="clickEffect">
                                  <p:stCondLst>
                                    <p:cond delay="0"/>
                                  </p:stCondLst>
                                  <p:childTnLst>
                                    <p:set>
                                      <p:cBhvr>
                                        <p:cTn id="145" dur="1" fill="hold">
                                          <p:stCondLst>
                                            <p:cond delay="0"/>
                                          </p:stCondLst>
                                        </p:cTn>
                                        <p:tgtEl>
                                          <p:spTgt spid="122"/>
                                        </p:tgtEl>
                                        <p:attrNameLst>
                                          <p:attrName>style.visibility</p:attrName>
                                        </p:attrNameLst>
                                      </p:cBhvr>
                                      <p:to>
                                        <p:strVal val="visible"/>
                                      </p:to>
                                    </p:set>
                                    <p:animEffect transition="in" filter="wipe(down)">
                                      <p:cBhvr>
                                        <p:cTn id="146" dur="500"/>
                                        <p:tgtEl>
                                          <p:spTgt spid="122"/>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ntr" presetSubtype="8" fill="hold" nodeType="clickEffect">
                                  <p:stCondLst>
                                    <p:cond delay="0"/>
                                  </p:stCondLst>
                                  <p:childTnLst>
                                    <p:set>
                                      <p:cBhvr>
                                        <p:cTn id="150" dur="1" fill="hold">
                                          <p:stCondLst>
                                            <p:cond delay="0"/>
                                          </p:stCondLst>
                                        </p:cTn>
                                        <p:tgtEl>
                                          <p:spTgt spid="127"/>
                                        </p:tgtEl>
                                        <p:attrNameLst>
                                          <p:attrName>style.visibility</p:attrName>
                                        </p:attrNameLst>
                                      </p:cBhvr>
                                      <p:to>
                                        <p:strVal val="visible"/>
                                      </p:to>
                                    </p:set>
                                    <p:animEffect transition="in" filter="wipe(left)">
                                      <p:cBhvr>
                                        <p:cTn id="151" dur="500"/>
                                        <p:tgtEl>
                                          <p:spTgt spid="127"/>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8" fill="hold" grpId="0" nodeType="clickEffect">
                                  <p:stCondLst>
                                    <p:cond delay="0"/>
                                  </p:stCondLst>
                                  <p:childTnLst>
                                    <p:set>
                                      <p:cBhvr>
                                        <p:cTn id="155" dur="1" fill="hold">
                                          <p:stCondLst>
                                            <p:cond delay="0"/>
                                          </p:stCondLst>
                                        </p:cTn>
                                        <p:tgtEl>
                                          <p:spTgt spid="131"/>
                                        </p:tgtEl>
                                        <p:attrNameLst>
                                          <p:attrName>style.visibility</p:attrName>
                                        </p:attrNameLst>
                                      </p:cBhvr>
                                      <p:to>
                                        <p:strVal val="visible"/>
                                      </p:to>
                                    </p:set>
                                    <p:animEffect transition="in" filter="wipe(left)">
                                      <p:cBhvr>
                                        <p:cTn id="156" dur="500"/>
                                        <p:tgtEl>
                                          <p:spTgt spid="131"/>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8" fill="hold" grpId="0" nodeType="clickEffect">
                                  <p:stCondLst>
                                    <p:cond delay="0"/>
                                  </p:stCondLst>
                                  <p:childTnLst>
                                    <p:set>
                                      <p:cBhvr>
                                        <p:cTn id="160" dur="1" fill="hold">
                                          <p:stCondLst>
                                            <p:cond delay="0"/>
                                          </p:stCondLst>
                                        </p:cTn>
                                        <p:tgtEl>
                                          <p:spTgt spid="132"/>
                                        </p:tgtEl>
                                        <p:attrNameLst>
                                          <p:attrName>style.visibility</p:attrName>
                                        </p:attrNameLst>
                                      </p:cBhvr>
                                      <p:to>
                                        <p:strVal val="visible"/>
                                      </p:to>
                                    </p:set>
                                    <p:animEffect transition="in" filter="wipe(left)">
                                      <p:cBhvr>
                                        <p:cTn id="161" dur="500"/>
                                        <p:tgtEl>
                                          <p:spTgt spid="132"/>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nodeType="clickEffect">
                                  <p:stCondLst>
                                    <p:cond delay="0"/>
                                  </p:stCondLst>
                                  <p:childTnLst>
                                    <p:set>
                                      <p:cBhvr>
                                        <p:cTn id="165" dur="1" fill="hold">
                                          <p:stCondLst>
                                            <p:cond delay="0"/>
                                          </p:stCondLst>
                                        </p:cTn>
                                        <p:tgtEl>
                                          <p:spTgt spid="134"/>
                                        </p:tgtEl>
                                        <p:attrNameLst>
                                          <p:attrName>style.visibility</p:attrName>
                                        </p:attrNameLst>
                                      </p:cBhvr>
                                      <p:to>
                                        <p:strVal val="visible"/>
                                      </p:to>
                                    </p:set>
                                    <p:animEffect transition="in" filter="wipe(left)">
                                      <p:cBhvr>
                                        <p:cTn id="166" dur="500"/>
                                        <p:tgtEl>
                                          <p:spTgt spid="134"/>
                                        </p:tgtEl>
                                      </p:cBhvr>
                                    </p:animEffect>
                                  </p:childTnLst>
                                </p:cTn>
                              </p:par>
                            </p:childTnLst>
                          </p:cTn>
                        </p:par>
                      </p:childTnLst>
                    </p:cTn>
                  </p:par>
                  <p:par>
                    <p:cTn id="167" fill="hold">
                      <p:stCondLst>
                        <p:cond delay="indefinite"/>
                      </p:stCondLst>
                      <p:childTnLst>
                        <p:par>
                          <p:cTn id="168" fill="hold">
                            <p:stCondLst>
                              <p:cond delay="0"/>
                            </p:stCondLst>
                            <p:childTnLst>
                              <p:par>
                                <p:cTn id="169" presetID="22" presetClass="entr" presetSubtype="8" fill="hold" grpId="0" nodeType="clickEffect">
                                  <p:stCondLst>
                                    <p:cond delay="0"/>
                                  </p:stCondLst>
                                  <p:childTnLst>
                                    <p:set>
                                      <p:cBhvr>
                                        <p:cTn id="170" dur="1" fill="hold">
                                          <p:stCondLst>
                                            <p:cond delay="0"/>
                                          </p:stCondLst>
                                        </p:cTn>
                                        <p:tgtEl>
                                          <p:spTgt spid="133"/>
                                        </p:tgtEl>
                                        <p:attrNameLst>
                                          <p:attrName>style.visibility</p:attrName>
                                        </p:attrNameLst>
                                      </p:cBhvr>
                                      <p:to>
                                        <p:strVal val="visible"/>
                                      </p:to>
                                    </p:set>
                                    <p:animEffect transition="in" filter="wipe(left)">
                                      <p:cBhvr>
                                        <p:cTn id="171" dur="500"/>
                                        <p:tgtEl>
                                          <p:spTgt spid="133"/>
                                        </p:tgtEl>
                                      </p:cBhvr>
                                    </p:animEffect>
                                  </p:childTnLst>
                                </p:cTn>
                              </p:par>
                            </p:childTnLst>
                          </p:cTn>
                        </p:par>
                      </p:childTnLst>
                    </p:cTn>
                  </p:par>
                  <p:par>
                    <p:cTn id="172" fill="hold">
                      <p:stCondLst>
                        <p:cond delay="indefinite"/>
                      </p:stCondLst>
                      <p:childTnLst>
                        <p:par>
                          <p:cTn id="173" fill="hold">
                            <p:stCondLst>
                              <p:cond delay="0"/>
                            </p:stCondLst>
                            <p:childTnLst>
                              <p:par>
                                <p:cTn id="174" presetID="22" presetClass="entr" presetSubtype="8" fill="hold" nodeType="clickEffect">
                                  <p:stCondLst>
                                    <p:cond delay="0"/>
                                  </p:stCondLst>
                                  <p:childTnLst>
                                    <p:set>
                                      <p:cBhvr>
                                        <p:cTn id="175" dur="1" fill="hold">
                                          <p:stCondLst>
                                            <p:cond delay="0"/>
                                          </p:stCondLst>
                                        </p:cTn>
                                        <p:tgtEl>
                                          <p:spTgt spid="124"/>
                                        </p:tgtEl>
                                        <p:attrNameLst>
                                          <p:attrName>style.visibility</p:attrName>
                                        </p:attrNameLst>
                                      </p:cBhvr>
                                      <p:to>
                                        <p:strVal val="visible"/>
                                      </p:to>
                                    </p:set>
                                    <p:animEffect transition="in" filter="wipe(left)">
                                      <p:cBhvr>
                                        <p:cTn id="176"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3" grpId="0"/>
      <p:bldP spid="74" grpId="0"/>
      <p:bldP spid="84" grpId="0"/>
      <p:bldP spid="85" grpId="0"/>
      <p:bldP spid="86" grpId="0"/>
      <p:bldP spid="87" grpId="0"/>
      <p:bldP spid="88" grpId="0"/>
      <p:bldP spid="89" grpId="0"/>
      <p:bldP spid="90" grpId="0"/>
      <p:bldP spid="91" grpId="0"/>
      <p:bldP spid="92" grpId="0"/>
      <p:bldP spid="99" grpId="0"/>
      <p:bldP spid="100" grpId="0"/>
      <p:bldP spid="101" grpId="0"/>
      <p:bldP spid="102" grpId="0"/>
      <p:bldP spid="103" grpId="0"/>
      <p:bldP spid="104" grpId="0"/>
      <p:bldP spid="105" grpId="0"/>
      <p:bldP spid="106" grpId="0"/>
      <p:bldP spid="107" grpId="0"/>
      <p:bldP spid="108" grpId="0"/>
      <p:bldP spid="122" grpId="0" animBg="1"/>
      <p:bldP spid="131" grpId="0"/>
      <p:bldP spid="132" grpId="0"/>
      <p:bldP spid="133" grpId="0"/>
      <p:bldP spid="139"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3" name="Text Box 83"/>
          <p:cNvSpPr txBox="1">
            <a:spLocks noChangeArrowheads="1"/>
          </p:cNvSpPr>
          <p:nvPr/>
        </p:nvSpPr>
        <p:spPr bwMode="auto">
          <a:xfrm>
            <a:off x="251520" y="1059582"/>
            <a:ext cx="8515672" cy="1015663"/>
          </a:xfrm>
          <a:prstGeom prst="rect">
            <a:avLst/>
          </a:prstGeom>
          <a:noFill/>
          <a:ln w="9525">
            <a:noFill/>
            <a:miter lim="800000"/>
            <a:headEnd/>
            <a:tailEnd/>
          </a:ln>
        </p:spPr>
        <p:txBody>
          <a:bodyPr wrap="square">
            <a:spAutoFit/>
          </a:bodyPr>
          <a:lstStyle/>
          <a:p>
            <a:pPr indent="358775" algn="just"/>
            <a:r>
              <a:rPr lang="ru-RU" sz="2000" dirty="0">
                <a:solidFill>
                  <a:srgbClr val="004070"/>
                </a:solidFill>
              </a:rPr>
              <a:t> </a:t>
            </a:r>
            <a:r>
              <a:rPr lang="ru-RU" sz="2000" b="1" dirty="0" smtClean="0">
                <a:solidFill>
                  <a:srgbClr val="004070"/>
                </a:solidFill>
              </a:rPr>
              <a:t>Задача №16.</a:t>
            </a:r>
            <a:r>
              <a:rPr lang="ru-RU" sz="2000" dirty="0" smtClean="0">
                <a:solidFill>
                  <a:srgbClr val="004070"/>
                </a:solidFill>
              </a:rPr>
              <a:t> </a:t>
            </a:r>
            <a:r>
              <a:rPr lang="ru-RU" sz="2000" dirty="0">
                <a:solidFill>
                  <a:srgbClr val="004070"/>
                </a:solidFill>
              </a:rPr>
              <a:t>Игральный кубик бросили один или несколько раз. Оказалось, что сумма всех выпавших очков равна 3. Какова вероятность того, что было сделано два броска? Ответ округлите до сотых. </a:t>
            </a:r>
          </a:p>
        </p:txBody>
      </p:sp>
      <p:sp>
        <p:nvSpPr>
          <p:cNvPr id="4" name="Rectangle 163"/>
          <p:cNvSpPr>
            <a:spLocks noChangeArrowheads="1"/>
          </p:cNvSpPr>
          <p:nvPr/>
        </p:nvSpPr>
        <p:spPr bwMode="auto">
          <a:xfrm>
            <a:off x="333252" y="3249191"/>
            <a:ext cx="857927" cy="338554"/>
          </a:xfrm>
          <a:prstGeom prst="rect">
            <a:avLst/>
          </a:prstGeom>
          <a:noFill/>
          <a:ln w="12700" algn="ctr">
            <a:noFill/>
            <a:miter lim="800000"/>
            <a:headEnd/>
            <a:tailEnd/>
          </a:ln>
          <a:effectLst>
            <a:outerShdw dist="17961" dir="2700000" algn="ctr" rotWithShape="0">
              <a:srgbClr val="002BB4">
                <a:alpha val="50000"/>
              </a:srgbClr>
            </a:outerShdw>
          </a:effectLst>
        </p:spPr>
        <p:txBody>
          <a:bodyPr wrap="none">
            <a:spAutoFit/>
          </a:bodyPr>
          <a:lstStyle/>
          <a:p>
            <a:pPr>
              <a:defRPr/>
            </a:pPr>
            <a:r>
              <a:rPr lang="ru-RU" sz="1600" dirty="0">
                <a:solidFill>
                  <a:srgbClr val="004070"/>
                </a:solidFill>
                <a:latin typeface="Arial Narrow" pitchFamily="34" charset="0"/>
              </a:rPr>
              <a:t>1 бросок</a:t>
            </a:r>
          </a:p>
        </p:txBody>
      </p:sp>
      <p:sp>
        <p:nvSpPr>
          <p:cNvPr id="5" name="Rectangle 164"/>
          <p:cNvSpPr>
            <a:spLocks noChangeArrowheads="1"/>
          </p:cNvSpPr>
          <p:nvPr/>
        </p:nvSpPr>
        <p:spPr bwMode="auto">
          <a:xfrm>
            <a:off x="1452439" y="3180929"/>
            <a:ext cx="339725" cy="427037"/>
          </a:xfrm>
          <a:prstGeom prst="rect">
            <a:avLst/>
          </a:prstGeom>
          <a:noFill/>
          <a:ln w="12700" algn="ctr">
            <a:noFill/>
            <a:miter lim="800000"/>
            <a:headEnd/>
            <a:tailEnd/>
          </a:ln>
        </p:spPr>
        <p:txBody>
          <a:bodyPr wrap="none">
            <a:spAutoFit/>
          </a:bodyPr>
          <a:lstStyle/>
          <a:p>
            <a:r>
              <a:rPr lang="ru-RU" sz="2200">
                <a:solidFill>
                  <a:srgbClr val="004070"/>
                </a:solidFill>
              </a:rPr>
              <a:t>3</a:t>
            </a:r>
          </a:p>
        </p:txBody>
      </p:sp>
      <p:sp>
        <p:nvSpPr>
          <p:cNvPr id="6" name="Rectangle 165"/>
          <p:cNvSpPr>
            <a:spLocks noChangeArrowheads="1"/>
          </p:cNvSpPr>
          <p:nvPr/>
        </p:nvSpPr>
        <p:spPr bwMode="auto">
          <a:xfrm>
            <a:off x="328166" y="2210966"/>
            <a:ext cx="946798" cy="584775"/>
          </a:xfrm>
          <a:prstGeom prst="rect">
            <a:avLst/>
          </a:prstGeom>
          <a:noFill/>
          <a:ln w="12700" algn="ctr">
            <a:noFill/>
            <a:miter lim="800000"/>
            <a:headEnd/>
            <a:tailEnd/>
          </a:ln>
          <a:effectLst/>
        </p:spPr>
        <p:txBody>
          <a:bodyPr wrap="none">
            <a:spAutoFit/>
          </a:bodyPr>
          <a:lstStyle/>
          <a:p>
            <a:pPr algn="ctr">
              <a:defRPr/>
            </a:pPr>
            <a:r>
              <a:rPr lang="ru-RU" sz="1600">
                <a:solidFill>
                  <a:srgbClr val="004070"/>
                </a:solidFill>
                <a:effectLst>
                  <a:outerShdw blurRad="38100" dist="38100" dir="2700000" algn="tl">
                    <a:srgbClr val="C0C0C0"/>
                  </a:outerShdw>
                </a:effectLst>
              </a:rPr>
              <a:t>Число </a:t>
            </a:r>
          </a:p>
          <a:p>
            <a:pPr algn="ctr">
              <a:defRPr/>
            </a:pPr>
            <a:r>
              <a:rPr lang="ru-RU" sz="1600">
                <a:solidFill>
                  <a:srgbClr val="004070"/>
                </a:solidFill>
                <a:effectLst>
                  <a:outerShdw blurRad="38100" dist="38100" dir="2700000" algn="tl">
                    <a:srgbClr val="C0C0C0"/>
                  </a:outerShdw>
                </a:effectLst>
              </a:rPr>
              <a:t>бросков</a:t>
            </a:r>
          </a:p>
        </p:txBody>
      </p:sp>
      <p:sp>
        <p:nvSpPr>
          <p:cNvPr id="7" name="Rectangle 166"/>
          <p:cNvSpPr>
            <a:spLocks noChangeArrowheads="1"/>
          </p:cNvSpPr>
          <p:nvPr/>
        </p:nvSpPr>
        <p:spPr bwMode="auto">
          <a:xfrm>
            <a:off x="1119064" y="2199854"/>
            <a:ext cx="2068513" cy="825500"/>
          </a:xfrm>
          <a:prstGeom prst="rect">
            <a:avLst/>
          </a:prstGeom>
          <a:noFill/>
          <a:ln w="12700" algn="ctr">
            <a:noFill/>
            <a:miter lim="800000"/>
            <a:headEnd/>
            <a:tailEnd/>
          </a:ln>
          <a:effectLst/>
        </p:spPr>
        <p:txBody>
          <a:bodyPr>
            <a:spAutoFit/>
          </a:bodyPr>
          <a:lstStyle/>
          <a:p>
            <a:pPr algn="ctr">
              <a:defRPr/>
            </a:pPr>
            <a:r>
              <a:rPr lang="ru-RU" sz="1600" dirty="0">
                <a:solidFill>
                  <a:srgbClr val="004070"/>
                </a:solidFill>
                <a:effectLst>
                  <a:outerShdw blurRad="38100" dist="38100" dir="2700000" algn="tl">
                    <a:srgbClr val="C0C0C0"/>
                  </a:outerShdw>
                </a:effectLst>
              </a:rPr>
              <a:t>Исходы «сумма выпавших очков равна 3»</a:t>
            </a:r>
          </a:p>
        </p:txBody>
      </p:sp>
      <p:sp>
        <p:nvSpPr>
          <p:cNvPr id="8" name="Rectangle 167"/>
          <p:cNvSpPr>
            <a:spLocks noChangeArrowheads="1"/>
          </p:cNvSpPr>
          <p:nvPr/>
        </p:nvSpPr>
        <p:spPr bwMode="auto">
          <a:xfrm>
            <a:off x="3176464" y="2203029"/>
            <a:ext cx="401638" cy="519112"/>
          </a:xfrm>
          <a:prstGeom prst="rect">
            <a:avLst/>
          </a:prstGeom>
          <a:noFill/>
          <a:ln w="12700" algn="ctr">
            <a:noFill/>
            <a:miter lim="800000"/>
            <a:headEnd/>
            <a:tailEnd/>
          </a:ln>
          <a:effectLst/>
        </p:spPr>
        <p:txBody>
          <a:bodyPr wrap="none">
            <a:spAutoFit/>
          </a:bodyPr>
          <a:lstStyle/>
          <a:p>
            <a:pPr algn="ctr">
              <a:defRPr/>
            </a:pPr>
            <a:r>
              <a:rPr lang="en-US" sz="2800" i="1">
                <a:solidFill>
                  <a:srgbClr val="004070"/>
                </a:solidFill>
                <a:effectLst>
                  <a:outerShdw blurRad="38100" dist="38100" dir="2700000" algn="tl">
                    <a:srgbClr val="C0C0C0"/>
                  </a:outerShdw>
                </a:effectLst>
                <a:latin typeface="Times New Roman" pitchFamily="18" charset="0"/>
              </a:rPr>
              <a:t>P</a:t>
            </a:r>
            <a:endParaRPr lang="ru-RU" sz="2800" i="1">
              <a:solidFill>
                <a:srgbClr val="004070"/>
              </a:solidFill>
              <a:effectLst>
                <a:outerShdw blurRad="38100" dist="38100" dir="2700000" algn="tl">
                  <a:srgbClr val="C0C0C0"/>
                </a:outerShdw>
              </a:effectLst>
              <a:latin typeface="Times New Roman" pitchFamily="18" charset="0"/>
            </a:endParaRPr>
          </a:p>
        </p:txBody>
      </p:sp>
      <p:sp>
        <p:nvSpPr>
          <p:cNvPr id="9" name="Rectangle 168"/>
          <p:cNvSpPr>
            <a:spLocks noChangeArrowheads="1"/>
          </p:cNvSpPr>
          <p:nvPr/>
        </p:nvSpPr>
        <p:spPr bwMode="auto">
          <a:xfrm>
            <a:off x="333252" y="3896891"/>
            <a:ext cx="857927" cy="338554"/>
          </a:xfrm>
          <a:prstGeom prst="rect">
            <a:avLst/>
          </a:prstGeom>
          <a:noFill/>
          <a:ln w="12700" algn="ctr">
            <a:noFill/>
            <a:miter lim="800000"/>
            <a:headEnd/>
            <a:tailEnd/>
          </a:ln>
          <a:effectLst>
            <a:outerShdw dist="17961" dir="2700000" algn="ctr" rotWithShape="0">
              <a:srgbClr val="002BB4">
                <a:alpha val="50000"/>
              </a:srgbClr>
            </a:outerShdw>
          </a:effectLst>
        </p:spPr>
        <p:txBody>
          <a:bodyPr wrap="none">
            <a:spAutoFit/>
          </a:bodyPr>
          <a:lstStyle/>
          <a:p>
            <a:pPr>
              <a:defRPr/>
            </a:pPr>
            <a:r>
              <a:rPr lang="ru-RU" sz="1600" dirty="0">
                <a:solidFill>
                  <a:srgbClr val="004070"/>
                </a:solidFill>
                <a:latin typeface="Arial Narrow" pitchFamily="34" charset="0"/>
              </a:rPr>
              <a:t>2 броска</a:t>
            </a:r>
          </a:p>
        </p:txBody>
      </p:sp>
      <p:sp>
        <p:nvSpPr>
          <p:cNvPr id="10" name="Rectangle 169"/>
          <p:cNvSpPr>
            <a:spLocks noChangeArrowheads="1"/>
          </p:cNvSpPr>
          <p:nvPr/>
        </p:nvSpPr>
        <p:spPr bwMode="auto">
          <a:xfrm>
            <a:off x="333252" y="4546179"/>
            <a:ext cx="857927" cy="338554"/>
          </a:xfrm>
          <a:prstGeom prst="rect">
            <a:avLst/>
          </a:prstGeom>
          <a:noFill/>
          <a:ln w="12700" algn="ctr">
            <a:noFill/>
            <a:miter lim="800000"/>
            <a:headEnd/>
            <a:tailEnd/>
          </a:ln>
          <a:effectLst>
            <a:outerShdw dist="17961" dir="2700000" algn="ctr" rotWithShape="0">
              <a:srgbClr val="002BB4">
                <a:alpha val="50000"/>
              </a:srgbClr>
            </a:outerShdw>
          </a:effectLst>
        </p:spPr>
        <p:txBody>
          <a:bodyPr wrap="none">
            <a:spAutoFit/>
          </a:bodyPr>
          <a:lstStyle/>
          <a:p>
            <a:pPr>
              <a:defRPr/>
            </a:pPr>
            <a:r>
              <a:rPr lang="ru-RU" sz="1600" dirty="0">
                <a:solidFill>
                  <a:srgbClr val="004070"/>
                </a:solidFill>
                <a:latin typeface="Arial Narrow" pitchFamily="34" charset="0"/>
              </a:rPr>
              <a:t>3 броска</a:t>
            </a:r>
          </a:p>
        </p:txBody>
      </p:sp>
      <p:grpSp>
        <p:nvGrpSpPr>
          <p:cNvPr id="11" name="Group 174"/>
          <p:cNvGrpSpPr>
            <a:grpSpLocks/>
          </p:cNvGrpSpPr>
          <p:nvPr/>
        </p:nvGrpSpPr>
        <p:grpSpPr bwMode="auto">
          <a:xfrm>
            <a:off x="3092327" y="2961855"/>
            <a:ext cx="508000" cy="760589"/>
            <a:chOff x="3272" y="2296"/>
            <a:chExt cx="320" cy="462"/>
          </a:xfrm>
        </p:grpSpPr>
        <p:sp>
          <p:nvSpPr>
            <p:cNvPr id="12" name="Freeform 175"/>
            <p:cNvSpPr>
              <a:spLocks/>
            </p:cNvSpPr>
            <p:nvPr/>
          </p:nvSpPr>
          <p:spPr bwMode="auto">
            <a:xfrm>
              <a:off x="3325" y="2520"/>
              <a:ext cx="115" cy="1"/>
            </a:xfrm>
            <a:custGeom>
              <a:avLst/>
              <a:gdLst>
                <a:gd name="T0" fmla="*/ 0 w 102"/>
                <a:gd name="T1" fmla="*/ 0 h 1"/>
                <a:gd name="T2" fmla="*/ 130 w 102"/>
                <a:gd name="T3" fmla="*/ 0 h 1"/>
                <a:gd name="T4" fmla="*/ 0 60000 65536"/>
                <a:gd name="T5" fmla="*/ 0 60000 65536"/>
                <a:gd name="T6" fmla="*/ 0 w 102"/>
                <a:gd name="T7" fmla="*/ 0 h 1"/>
                <a:gd name="T8" fmla="*/ 102 w 102"/>
                <a:gd name="T9" fmla="*/ 1 h 1"/>
              </a:gdLst>
              <a:ahLst/>
              <a:cxnLst>
                <a:cxn ang="T4">
                  <a:pos x="T0" y="T1"/>
                </a:cxn>
                <a:cxn ang="T5">
                  <a:pos x="T2" y="T3"/>
                </a:cxn>
              </a:cxnLst>
              <a:rect l="T6" t="T7" r="T8" b="T9"/>
              <a:pathLst>
                <a:path w="102" h="1">
                  <a:moveTo>
                    <a:pt x="0" y="0"/>
                  </a:moveTo>
                  <a:lnTo>
                    <a:pt x="102" y="0"/>
                  </a:lnTo>
                </a:path>
              </a:pathLst>
            </a:custGeom>
            <a:noFill/>
            <a:ln w="19050" cmpd="sng">
              <a:solidFill>
                <a:schemeClr val="tx1"/>
              </a:solidFill>
              <a:round/>
              <a:headEnd/>
              <a:tailEnd/>
            </a:ln>
          </p:spPr>
          <p:txBody>
            <a:bodyPr/>
            <a:lstStyle/>
            <a:p>
              <a:endParaRPr lang="ru-RU">
                <a:solidFill>
                  <a:srgbClr val="004070"/>
                </a:solidFill>
              </a:endParaRPr>
            </a:p>
          </p:txBody>
        </p:sp>
        <p:sp>
          <p:nvSpPr>
            <p:cNvPr id="13" name="Rectangle 176"/>
            <p:cNvSpPr>
              <a:spLocks noChangeArrowheads="1"/>
            </p:cNvSpPr>
            <p:nvPr/>
          </p:nvSpPr>
          <p:spPr bwMode="auto">
            <a:xfrm>
              <a:off x="3272" y="2296"/>
              <a:ext cx="320" cy="262"/>
            </a:xfrm>
            <a:prstGeom prst="rect">
              <a:avLst/>
            </a:prstGeom>
            <a:noFill/>
            <a:ln w="9525">
              <a:noFill/>
              <a:miter lim="800000"/>
              <a:headEnd/>
              <a:tailEnd/>
            </a:ln>
          </p:spPr>
          <p:txBody>
            <a:bodyPr>
              <a:spAutoFit/>
            </a:bodyPr>
            <a:lstStyle/>
            <a:p>
              <a:r>
                <a:rPr lang="en-US" sz="2200">
                  <a:solidFill>
                    <a:srgbClr val="004070"/>
                  </a:solidFill>
                </a:rPr>
                <a:t>1</a:t>
              </a:r>
              <a:r>
                <a:rPr lang="en-US" sz="2000">
                  <a:solidFill>
                    <a:srgbClr val="004070"/>
                  </a:solidFill>
                </a:rPr>
                <a:t> </a:t>
              </a:r>
              <a:endParaRPr lang="ru-RU" sz="2000">
                <a:solidFill>
                  <a:srgbClr val="004070"/>
                </a:solidFill>
              </a:endParaRPr>
            </a:p>
          </p:txBody>
        </p:sp>
        <p:sp>
          <p:nvSpPr>
            <p:cNvPr id="14" name="Rectangle 177"/>
            <p:cNvSpPr>
              <a:spLocks noChangeArrowheads="1"/>
            </p:cNvSpPr>
            <p:nvPr/>
          </p:nvSpPr>
          <p:spPr bwMode="auto">
            <a:xfrm>
              <a:off x="3280" y="2496"/>
              <a:ext cx="263" cy="262"/>
            </a:xfrm>
            <a:prstGeom prst="rect">
              <a:avLst/>
            </a:prstGeom>
            <a:noFill/>
            <a:ln w="9525">
              <a:noFill/>
              <a:miter lim="800000"/>
              <a:headEnd/>
              <a:tailEnd/>
            </a:ln>
          </p:spPr>
          <p:txBody>
            <a:bodyPr>
              <a:spAutoFit/>
            </a:bodyPr>
            <a:lstStyle/>
            <a:p>
              <a:r>
                <a:rPr lang="ru-RU" sz="2200">
                  <a:solidFill>
                    <a:srgbClr val="004070"/>
                  </a:solidFill>
                </a:rPr>
                <a:t>6</a:t>
              </a:r>
            </a:p>
          </p:txBody>
        </p:sp>
      </p:grpSp>
      <p:sp>
        <p:nvSpPr>
          <p:cNvPr id="15" name="Rectangle 178"/>
          <p:cNvSpPr>
            <a:spLocks noChangeArrowheads="1"/>
          </p:cNvSpPr>
          <p:nvPr/>
        </p:nvSpPr>
        <p:spPr bwMode="auto">
          <a:xfrm>
            <a:off x="1376239" y="3847679"/>
            <a:ext cx="608013" cy="427037"/>
          </a:xfrm>
          <a:prstGeom prst="rect">
            <a:avLst/>
          </a:prstGeom>
          <a:noFill/>
          <a:ln w="12700" algn="ctr">
            <a:noFill/>
            <a:miter lim="800000"/>
            <a:headEnd/>
            <a:tailEnd/>
          </a:ln>
        </p:spPr>
        <p:txBody>
          <a:bodyPr wrap="none">
            <a:spAutoFit/>
          </a:bodyPr>
          <a:lstStyle/>
          <a:p>
            <a:r>
              <a:rPr lang="ru-RU" sz="2200">
                <a:solidFill>
                  <a:srgbClr val="004070"/>
                </a:solidFill>
              </a:rPr>
              <a:t>1</a:t>
            </a:r>
            <a:r>
              <a:rPr lang="en-US" sz="2200">
                <a:solidFill>
                  <a:srgbClr val="004070"/>
                </a:solidFill>
              </a:rPr>
              <a:t>;</a:t>
            </a:r>
            <a:r>
              <a:rPr lang="en-US" sz="1000">
                <a:solidFill>
                  <a:srgbClr val="004070"/>
                </a:solidFill>
              </a:rPr>
              <a:t> </a:t>
            </a:r>
            <a:r>
              <a:rPr lang="en-US" sz="2200">
                <a:solidFill>
                  <a:srgbClr val="004070"/>
                </a:solidFill>
              </a:rPr>
              <a:t>2</a:t>
            </a:r>
            <a:endParaRPr lang="ru-RU" sz="2200">
              <a:solidFill>
                <a:srgbClr val="004070"/>
              </a:solidFill>
            </a:endParaRPr>
          </a:p>
        </p:txBody>
      </p:sp>
      <p:sp>
        <p:nvSpPr>
          <p:cNvPr id="16" name="Rectangle 179"/>
          <p:cNvSpPr>
            <a:spLocks noChangeArrowheads="1"/>
          </p:cNvSpPr>
          <p:nvPr/>
        </p:nvSpPr>
        <p:spPr bwMode="auto">
          <a:xfrm>
            <a:off x="2214439" y="3839741"/>
            <a:ext cx="608013" cy="427038"/>
          </a:xfrm>
          <a:prstGeom prst="rect">
            <a:avLst/>
          </a:prstGeom>
          <a:noFill/>
          <a:ln w="12700" algn="ctr">
            <a:noFill/>
            <a:miter lim="800000"/>
            <a:headEnd/>
            <a:tailEnd/>
          </a:ln>
        </p:spPr>
        <p:txBody>
          <a:bodyPr wrap="none">
            <a:spAutoFit/>
          </a:bodyPr>
          <a:lstStyle/>
          <a:p>
            <a:r>
              <a:rPr lang="en-US" sz="2200">
                <a:solidFill>
                  <a:srgbClr val="004070"/>
                </a:solidFill>
              </a:rPr>
              <a:t>2;</a:t>
            </a:r>
            <a:r>
              <a:rPr lang="en-US" sz="1000">
                <a:solidFill>
                  <a:srgbClr val="004070"/>
                </a:solidFill>
              </a:rPr>
              <a:t> </a:t>
            </a:r>
            <a:r>
              <a:rPr lang="en-US" sz="2200">
                <a:solidFill>
                  <a:srgbClr val="004070"/>
                </a:solidFill>
              </a:rPr>
              <a:t>1</a:t>
            </a:r>
            <a:endParaRPr lang="ru-RU" sz="2200">
              <a:solidFill>
                <a:srgbClr val="004070"/>
              </a:solidFill>
            </a:endParaRPr>
          </a:p>
        </p:txBody>
      </p:sp>
      <p:sp>
        <p:nvSpPr>
          <p:cNvPr id="17" name="Freeform 184"/>
          <p:cNvSpPr>
            <a:spLocks/>
          </p:cNvSpPr>
          <p:nvPr/>
        </p:nvSpPr>
        <p:spPr bwMode="auto">
          <a:xfrm>
            <a:off x="3219327" y="4001666"/>
            <a:ext cx="206375" cy="1588"/>
          </a:xfrm>
          <a:custGeom>
            <a:avLst/>
            <a:gdLst>
              <a:gd name="T0" fmla="*/ 0 w 130"/>
              <a:gd name="T1" fmla="*/ 0 h 1"/>
              <a:gd name="T2" fmla="*/ 327620258 w 130"/>
              <a:gd name="T3" fmla="*/ 2521744 h 1"/>
              <a:gd name="T4" fmla="*/ 0 60000 65536"/>
              <a:gd name="T5" fmla="*/ 0 60000 65536"/>
              <a:gd name="T6" fmla="*/ 0 w 130"/>
              <a:gd name="T7" fmla="*/ 0 h 1"/>
              <a:gd name="T8" fmla="*/ 130 w 130"/>
              <a:gd name="T9" fmla="*/ 1 h 1"/>
            </a:gdLst>
            <a:ahLst/>
            <a:cxnLst>
              <a:cxn ang="T4">
                <a:pos x="T0" y="T1"/>
              </a:cxn>
              <a:cxn ang="T5">
                <a:pos x="T2" y="T3"/>
              </a:cxn>
            </a:cxnLst>
            <a:rect l="T6" t="T7" r="T8" b="T9"/>
            <a:pathLst>
              <a:path w="130" h="1">
                <a:moveTo>
                  <a:pt x="0" y="0"/>
                </a:moveTo>
                <a:lnTo>
                  <a:pt x="130" y="1"/>
                </a:lnTo>
              </a:path>
            </a:pathLst>
          </a:custGeom>
          <a:noFill/>
          <a:ln w="15875" cmpd="sng">
            <a:solidFill>
              <a:schemeClr val="tx1"/>
            </a:solidFill>
            <a:round/>
            <a:headEnd/>
            <a:tailEnd/>
          </a:ln>
        </p:spPr>
        <p:txBody>
          <a:bodyPr/>
          <a:lstStyle/>
          <a:p>
            <a:endParaRPr lang="ru-RU">
              <a:solidFill>
                <a:srgbClr val="004070"/>
              </a:solidFill>
            </a:endParaRPr>
          </a:p>
        </p:txBody>
      </p:sp>
      <p:sp>
        <p:nvSpPr>
          <p:cNvPr id="18" name="Rectangle 185"/>
          <p:cNvSpPr>
            <a:spLocks noChangeArrowheads="1"/>
          </p:cNvSpPr>
          <p:nvPr/>
        </p:nvSpPr>
        <p:spPr bwMode="auto">
          <a:xfrm>
            <a:off x="3112964" y="3946104"/>
            <a:ext cx="446088" cy="427037"/>
          </a:xfrm>
          <a:prstGeom prst="rect">
            <a:avLst/>
          </a:prstGeom>
          <a:noFill/>
          <a:ln w="9525">
            <a:noFill/>
            <a:miter lim="800000"/>
            <a:headEnd/>
            <a:tailEnd/>
          </a:ln>
        </p:spPr>
        <p:txBody>
          <a:bodyPr wrap="none">
            <a:spAutoFit/>
          </a:bodyPr>
          <a:lstStyle/>
          <a:p>
            <a:r>
              <a:rPr lang="ru-RU" sz="2200">
                <a:solidFill>
                  <a:srgbClr val="004070"/>
                </a:solidFill>
              </a:rPr>
              <a:t>6</a:t>
            </a:r>
            <a:r>
              <a:rPr lang="en-US" sz="2200" baseline="30000">
                <a:solidFill>
                  <a:srgbClr val="004070"/>
                </a:solidFill>
              </a:rPr>
              <a:t>2</a:t>
            </a:r>
            <a:endParaRPr lang="ru-RU" sz="2200">
              <a:solidFill>
                <a:srgbClr val="004070"/>
              </a:solidFill>
            </a:endParaRPr>
          </a:p>
        </p:txBody>
      </p:sp>
      <p:sp>
        <p:nvSpPr>
          <p:cNvPr id="19" name="Rectangle 186"/>
          <p:cNvSpPr>
            <a:spLocks noChangeArrowheads="1"/>
          </p:cNvSpPr>
          <p:nvPr/>
        </p:nvSpPr>
        <p:spPr bwMode="auto">
          <a:xfrm>
            <a:off x="3143127" y="3646066"/>
            <a:ext cx="339725" cy="427038"/>
          </a:xfrm>
          <a:prstGeom prst="rect">
            <a:avLst/>
          </a:prstGeom>
          <a:noFill/>
          <a:ln w="9525">
            <a:noFill/>
            <a:miter lim="800000"/>
            <a:headEnd/>
            <a:tailEnd/>
          </a:ln>
        </p:spPr>
        <p:txBody>
          <a:bodyPr wrap="none">
            <a:spAutoFit/>
          </a:bodyPr>
          <a:lstStyle/>
          <a:p>
            <a:r>
              <a:rPr lang="en-US" sz="2200">
                <a:solidFill>
                  <a:srgbClr val="004070"/>
                </a:solidFill>
              </a:rPr>
              <a:t>2</a:t>
            </a:r>
            <a:endParaRPr lang="ru-RU" sz="2200">
              <a:solidFill>
                <a:srgbClr val="004070"/>
              </a:solidFill>
            </a:endParaRPr>
          </a:p>
        </p:txBody>
      </p:sp>
      <p:sp>
        <p:nvSpPr>
          <p:cNvPr id="20" name="Rectangle 187"/>
          <p:cNvSpPr>
            <a:spLocks noChangeArrowheads="1"/>
          </p:cNvSpPr>
          <p:nvPr/>
        </p:nvSpPr>
        <p:spPr bwMode="auto">
          <a:xfrm>
            <a:off x="1373064" y="4504904"/>
            <a:ext cx="876300" cy="427037"/>
          </a:xfrm>
          <a:prstGeom prst="rect">
            <a:avLst/>
          </a:prstGeom>
          <a:noFill/>
          <a:ln w="12700" algn="ctr">
            <a:noFill/>
            <a:miter lim="800000"/>
            <a:headEnd/>
            <a:tailEnd/>
          </a:ln>
        </p:spPr>
        <p:txBody>
          <a:bodyPr wrap="none">
            <a:spAutoFit/>
          </a:bodyPr>
          <a:lstStyle/>
          <a:p>
            <a:r>
              <a:rPr lang="ru-RU" sz="2200">
                <a:solidFill>
                  <a:srgbClr val="004070"/>
                </a:solidFill>
              </a:rPr>
              <a:t>1</a:t>
            </a:r>
            <a:r>
              <a:rPr lang="en-US" sz="2200">
                <a:solidFill>
                  <a:srgbClr val="004070"/>
                </a:solidFill>
              </a:rPr>
              <a:t>;</a:t>
            </a:r>
            <a:r>
              <a:rPr lang="en-US" sz="1000">
                <a:solidFill>
                  <a:srgbClr val="004070"/>
                </a:solidFill>
              </a:rPr>
              <a:t> </a:t>
            </a:r>
            <a:r>
              <a:rPr lang="en-US" sz="2200">
                <a:solidFill>
                  <a:srgbClr val="004070"/>
                </a:solidFill>
              </a:rPr>
              <a:t>1;</a:t>
            </a:r>
            <a:r>
              <a:rPr lang="en-US" sz="1000">
                <a:solidFill>
                  <a:srgbClr val="004070"/>
                </a:solidFill>
              </a:rPr>
              <a:t> </a:t>
            </a:r>
            <a:r>
              <a:rPr lang="en-US" sz="2200">
                <a:solidFill>
                  <a:srgbClr val="004070"/>
                </a:solidFill>
              </a:rPr>
              <a:t>1</a:t>
            </a:r>
            <a:endParaRPr lang="ru-RU" sz="2200">
              <a:solidFill>
                <a:srgbClr val="004070"/>
              </a:solidFill>
            </a:endParaRPr>
          </a:p>
        </p:txBody>
      </p:sp>
      <p:sp>
        <p:nvSpPr>
          <p:cNvPr id="21" name="Freeform 188"/>
          <p:cNvSpPr>
            <a:spLocks/>
          </p:cNvSpPr>
          <p:nvPr/>
        </p:nvSpPr>
        <p:spPr bwMode="auto">
          <a:xfrm>
            <a:off x="3232027" y="4617616"/>
            <a:ext cx="206375" cy="1588"/>
          </a:xfrm>
          <a:custGeom>
            <a:avLst/>
            <a:gdLst>
              <a:gd name="T0" fmla="*/ 0 w 130"/>
              <a:gd name="T1" fmla="*/ 0 h 1"/>
              <a:gd name="T2" fmla="*/ 327620258 w 130"/>
              <a:gd name="T3" fmla="*/ 2521744 h 1"/>
              <a:gd name="T4" fmla="*/ 0 60000 65536"/>
              <a:gd name="T5" fmla="*/ 0 60000 65536"/>
              <a:gd name="T6" fmla="*/ 0 w 130"/>
              <a:gd name="T7" fmla="*/ 0 h 1"/>
              <a:gd name="T8" fmla="*/ 130 w 130"/>
              <a:gd name="T9" fmla="*/ 1 h 1"/>
            </a:gdLst>
            <a:ahLst/>
            <a:cxnLst>
              <a:cxn ang="T4">
                <a:pos x="T0" y="T1"/>
              </a:cxn>
              <a:cxn ang="T5">
                <a:pos x="T2" y="T3"/>
              </a:cxn>
            </a:cxnLst>
            <a:rect l="T6" t="T7" r="T8" b="T9"/>
            <a:pathLst>
              <a:path w="130" h="1">
                <a:moveTo>
                  <a:pt x="0" y="0"/>
                </a:moveTo>
                <a:lnTo>
                  <a:pt x="130" y="1"/>
                </a:lnTo>
              </a:path>
            </a:pathLst>
          </a:custGeom>
          <a:noFill/>
          <a:ln w="15875" cmpd="sng">
            <a:solidFill>
              <a:schemeClr val="tx1"/>
            </a:solidFill>
            <a:round/>
            <a:headEnd/>
            <a:tailEnd/>
          </a:ln>
        </p:spPr>
        <p:txBody>
          <a:bodyPr/>
          <a:lstStyle/>
          <a:p>
            <a:endParaRPr lang="ru-RU">
              <a:solidFill>
                <a:srgbClr val="004070"/>
              </a:solidFill>
            </a:endParaRPr>
          </a:p>
        </p:txBody>
      </p:sp>
      <p:sp>
        <p:nvSpPr>
          <p:cNvPr id="22" name="Rectangle 189"/>
          <p:cNvSpPr>
            <a:spLocks noChangeArrowheads="1"/>
          </p:cNvSpPr>
          <p:nvPr/>
        </p:nvSpPr>
        <p:spPr bwMode="auto">
          <a:xfrm>
            <a:off x="3132014" y="4568404"/>
            <a:ext cx="446088" cy="427037"/>
          </a:xfrm>
          <a:prstGeom prst="rect">
            <a:avLst/>
          </a:prstGeom>
          <a:noFill/>
          <a:ln w="9525">
            <a:noFill/>
            <a:miter lim="800000"/>
            <a:headEnd/>
            <a:tailEnd/>
          </a:ln>
        </p:spPr>
        <p:txBody>
          <a:bodyPr wrap="none">
            <a:spAutoFit/>
          </a:bodyPr>
          <a:lstStyle/>
          <a:p>
            <a:r>
              <a:rPr lang="ru-RU" sz="2200">
                <a:solidFill>
                  <a:srgbClr val="004070"/>
                </a:solidFill>
              </a:rPr>
              <a:t>6</a:t>
            </a:r>
            <a:r>
              <a:rPr lang="en-US" sz="2200" baseline="30000">
                <a:solidFill>
                  <a:srgbClr val="004070"/>
                </a:solidFill>
              </a:rPr>
              <a:t>3</a:t>
            </a:r>
            <a:endParaRPr lang="ru-RU" sz="2200">
              <a:solidFill>
                <a:srgbClr val="004070"/>
              </a:solidFill>
            </a:endParaRPr>
          </a:p>
        </p:txBody>
      </p:sp>
      <p:sp>
        <p:nvSpPr>
          <p:cNvPr id="23" name="Rectangle 190"/>
          <p:cNvSpPr>
            <a:spLocks noChangeArrowheads="1"/>
          </p:cNvSpPr>
          <p:nvPr/>
        </p:nvSpPr>
        <p:spPr bwMode="auto">
          <a:xfrm>
            <a:off x="3146302" y="4268366"/>
            <a:ext cx="339725" cy="427038"/>
          </a:xfrm>
          <a:prstGeom prst="rect">
            <a:avLst/>
          </a:prstGeom>
          <a:noFill/>
          <a:ln w="9525">
            <a:noFill/>
            <a:miter lim="800000"/>
            <a:headEnd/>
            <a:tailEnd/>
          </a:ln>
        </p:spPr>
        <p:txBody>
          <a:bodyPr wrap="none">
            <a:spAutoFit/>
          </a:bodyPr>
          <a:lstStyle/>
          <a:p>
            <a:r>
              <a:rPr lang="en-US" sz="2200">
                <a:solidFill>
                  <a:srgbClr val="004070"/>
                </a:solidFill>
              </a:rPr>
              <a:t>1</a:t>
            </a:r>
            <a:endParaRPr lang="ru-RU" sz="2200">
              <a:solidFill>
                <a:srgbClr val="004070"/>
              </a:solidFill>
            </a:endParaRPr>
          </a:p>
        </p:txBody>
      </p:sp>
      <p:sp>
        <p:nvSpPr>
          <p:cNvPr id="24" name="Rectangle 191"/>
          <p:cNvSpPr>
            <a:spLocks noChangeArrowheads="1"/>
          </p:cNvSpPr>
          <p:nvPr/>
        </p:nvSpPr>
        <p:spPr bwMode="auto">
          <a:xfrm>
            <a:off x="1838202" y="3800054"/>
            <a:ext cx="285750" cy="457200"/>
          </a:xfrm>
          <a:prstGeom prst="rect">
            <a:avLst/>
          </a:prstGeom>
          <a:noFill/>
          <a:ln w="12700" algn="ctr">
            <a:noFill/>
            <a:miter lim="800000"/>
            <a:headEnd/>
            <a:tailEnd/>
          </a:ln>
        </p:spPr>
        <p:txBody>
          <a:bodyPr wrap="none">
            <a:spAutoFit/>
          </a:bodyPr>
          <a:lstStyle/>
          <a:p>
            <a:r>
              <a:rPr lang="en-US" sz="2400" b="1">
                <a:solidFill>
                  <a:srgbClr val="004070"/>
                </a:solidFill>
                <a:latin typeface="Times New Roman" pitchFamily="18" charset="0"/>
              </a:rPr>
              <a:t>;</a:t>
            </a:r>
            <a:endParaRPr lang="ru-RU" sz="2400" b="1">
              <a:solidFill>
                <a:srgbClr val="004070"/>
              </a:solidFill>
              <a:latin typeface="Times New Roman" pitchFamily="18" charset="0"/>
            </a:endParaRPr>
          </a:p>
        </p:txBody>
      </p:sp>
      <p:grpSp>
        <p:nvGrpSpPr>
          <p:cNvPr id="25" name="Group 301"/>
          <p:cNvGrpSpPr>
            <a:grpSpLocks/>
          </p:cNvGrpSpPr>
          <p:nvPr/>
        </p:nvGrpSpPr>
        <p:grpSpPr bwMode="auto">
          <a:xfrm>
            <a:off x="357064" y="2134766"/>
            <a:ext cx="3429000" cy="2819400"/>
            <a:chOff x="96" y="2160"/>
            <a:chExt cx="2160" cy="1776"/>
          </a:xfrm>
        </p:grpSpPr>
        <p:sp>
          <p:nvSpPr>
            <p:cNvPr id="26" name="Freeform 276"/>
            <p:cNvSpPr>
              <a:spLocks/>
            </p:cNvSpPr>
            <p:nvPr/>
          </p:nvSpPr>
          <p:spPr bwMode="auto">
            <a:xfrm>
              <a:off x="96" y="2160"/>
              <a:ext cx="2160" cy="1776"/>
            </a:xfrm>
            <a:custGeom>
              <a:avLst/>
              <a:gdLst>
                <a:gd name="T0" fmla="*/ 0 w 2160"/>
                <a:gd name="T1" fmla="*/ 0 h 1872"/>
                <a:gd name="T2" fmla="*/ 2160 w 2160"/>
                <a:gd name="T3" fmla="*/ 0 h 1872"/>
                <a:gd name="T4" fmla="*/ 2160 w 2160"/>
                <a:gd name="T5" fmla="*/ 1685 h 1872"/>
                <a:gd name="T6" fmla="*/ 0 w 2160"/>
                <a:gd name="T7" fmla="*/ 1685 h 1872"/>
                <a:gd name="T8" fmla="*/ 0 w 2160"/>
                <a:gd name="T9" fmla="*/ 0 h 1872"/>
                <a:gd name="T10" fmla="*/ 0 60000 65536"/>
                <a:gd name="T11" fmla="*/ 0 60000 65536"/>
                <a:gd name="T12" fmla="*/ 0 60000 65536"/>
                <a:gd name="T13" fmla="*/ 0 60000 65536"/>
                <a:gd name="T14" fmla="*/ 0 60000 65536"/>
                <a:gd name="T15" fmla="*/ 0 w 2160"/>
                <a:gd name="T16" fmla="*/ 0 h 1872"/>
                <a:gd name="T17" fmla="*/ 2160 w 2160"/>
                <a:gd name="T18" fmla="*/ 1872 h 1872"/>
              </a:gdLst>
              <a:ahLst/>
              <a:cxnLst>
                <a:cxn ang="T10">
                  <a:pos x="T0" y="T1"/>
                </a:cxn>
                <a:cxn ang="T11">
                  <a:pos x="T2" y="T3"/>
                </a:cxn>
                <a:cxn ang="T12">
                  <a:pos x="T4" y="T5"/>
                </a:cxn>
                <a:cxn ang="T13">
                  <a:pos x="T6" y="T7"/>
                </a:cxn>
                <a:cxn ang="T14">
                  <a:pos x="T8" y="T9"/>
                </a:cxn>
              </a:cxnLst>
              <a:rect l="T15" t="T16" r="T17" b="T18"/>
              <a:pathLst>
                <a:path w="2160" h="1872">
                  <a:moveTo>
                    <a:pt x="0" y="0"/>
                  </a:moveTo>
                  <a:lnTo>
                    <a:pt x="2160" y="0"/>
                  </a:lnTo>
                  <a:lnTo>
                    <a:pt x="2160" y="1872"/>
                  </a:lnTo>
                  <a:lnTo>
                    <a:pt x="0" y="1872"/>
                  </a:lnTo>
                  <a:lnTo>
                    <a:pt x="0" y="0"/>
                  </a:lnTo>
                  <a:close/>
                </a:path>
              </a:pathLst>
            </a:custGeom>
            <a:noFill/>
            <a:ln w="9525">
              <a:solidFill>
                <a:schemeClr val="tx1"/>
              </a:solidFill>
              <a:round/>
              <a:headEnd/>
              <a:tailEnd/>
            </a:ln>
          </p:spPr>
          <p:txBody>
            <a:bodyPr/>
            <a:lstStyle/>
            <a:p>
              <a:endParaRPr lang="ru-RU">
                <a:solidFill>
                  <a:srgbClr val="004070"/>
                </a:solidFill>
              </a:endParaRPr>
            </a:p>
          </p:txBody>
        </p:sp>
        <p:grpSp>
          <p:nvGrpSpPr>
            <p:cNvPr id="27" name="Group 296"/>
            <p:cNvGrpSpPr>
              <a:grpSpLocks/>
            </p:cNvGrpSpPr>
            <p:nvPr/>
          </p:nvGrpSpPr>
          <p:grpSpPr bwMode="auto">
            <a:xfrm>
              <a:off x="697" y="2160"/>
              <a:ext cx="1080" cy="1776"/>
              <a:chOff x="697" y="2160"/>
              <a:chExt cx="1080" cy="1872"/>
            </a:xfrm>
          </p:grpSpPr>
          <p:sp>
            <p:nvSpPr>
              <p:cNvPr id="28" name="Line 289"/>
              <p:cNvSpPr>
                <a:spLocks noChangeShapeType="1"/>
              </p:cNvSpPr>
              <p:nvPr/>
            </p:nvSpPr>
            <p:spPr bwMode="auto">
              <a:xfrm>
                <a:off x="697" y="2160"/>
                <a:ext cx="1" cy="1872"/>
              </a:xfrm>
              <a:prstGeom prst="line">
                <a:avLst/>
              </a:prstGeom>
              <a:noFill/>
              <a:ln w="9525">
                <a:solidFill>
                  <a:schemeClr val="tx1"/>
                </a:solidFill>
                <a:round/>
                <a:headEnd/>
                <a:tailEnd/>
              </a:ln>
            </p:spPr>
            <p:txBody>
              <a:bodyPr/>
              <a:lstStyle/>
              <a:p>
                <a:endParaRPr lang="ru-RU">
                  <a:solidFill>
                    <a:srgbClr val="004070"/>
                  </a:solidFill>
                </a:endParaRPr>
              </a:p>
            </p:txBody>
          </p:sp>
          <p:sp>
            <p:nvSpPr>
              <p:cNvPr id="29" name="Line 290"/>
              <p:cNvSpPr>
                <a:spLocks noChangeShapeType="1"/>
              </p:cNvSpPr>
              <p:nvPr/>
            </p:nvSpPr>
            <p:spPr bwMode="auto">
              <a:xfrm>
                <a:off x="1776" y="2160"/>
                <a:ext cx="1" cy="1872"/>
              </a:xfrm>
              <a:prstGeom prst="line">
                <a:avLst/>
              </a:prstGeom>
              <a:noFill/>
              <a:ln w="9525">
                <a:solidFill>
                  <a:schemeClr val="tx1"/>
                </a:solidFill>
                <a:round/>
                <a:headEnd/>
                <a:tailEnd/>
              </a:ln>
            </p:spPr>
            <p:txBody>
              <a:bodyPr/>
              <a:lstStyle/>
              <a:p>
                <a:endParaRPr lang="ru-RU">
                  <a:solidFill>
                    <a:srgbClr val="004070"/>
                  </a:solidFill>
                </a:endParaRPr>
              </a:p>
            </p:txBody>
          </p:sp>
        </p:grpSp>
      </p:grpSp>
      <p:grpSp>
        <p:nvGrpSpPr>
          <p:cNvPr id="30" name="Group 307"/>
          <p:cNvGrpSpPr>
            <a:grpSpLocks/>
          </p:cNvGrpSpPr>
          <p:nvPr/>
        </p:nvGrpSpPr>
        <p:grpSpPr bwMode="auto">
          <a:xfrm>
            <a:off x="357064" y="3049166"/>
            <a:ext cx="3429000" cy="1273175"/>
            <a:chOff x="96" y="2736"/>
            <a:chExt cx="2160" cy="802"/>
          </a:xfrm>
        </p:grpSpPr>
        <p:sp>
          <p:nvSpPr>
            <p:cNvPr id="31" name="Line 291"/>
            <p:cNvSpPr>
              <a:spLocks noChangeShapeType="1"/>
            </p:cNvSpPr>
            <p:nvPr/>
          </p:nvSpPr>
          <p:spPr bwMode="auto">
            <a:xfrm>
              <a:off x="96" y="2736"/>
              <a:ext cx="2160" cy="1"/>
            </a:xfrm>
            <a:prstGeom prst="line">
              <a:avLst/>
            </a:prstGeom>
            <a:noFill/>
            <a:ln w="9525">
              <a:solidFill>
                <a:schemeClr val="tx1"/>
              </a:solidFill>
              <a:round/>
              <a:headEnd/>
              <a:tailEnd/>
            </a:ln>
          </p:spPr>
          <p:txBody>
            <a:bodyPr/>
            <a:lstStyle/>
            <a:p>
              <a:endParaRPr lang="ru-RU">
                <a:solidFill>
                  <a:srgbClr val="004070"/>
                </a:solidFill>
              </a:endParaRPr>
            </a:p>
          </p:txBody>
        </p:sp>
        <p:sp>
          <p:nvSpPr>
            <p:cNvPr id="32" name="Line 292"/>
            <p:cNvSpPr>
              <a:spLocks noChangeShapeType="1"/>
            </p:cNvSpPr>
            <p:nvPr/>
          </p:nvSpPr>
          <p:spPr bwMode="auto">
            <a:xfrm>
              <a:off x="96" y="3120"/>
              <a:ext cx="2160" cy="1"/>
            </a:xfrm>
            <a:prstGeom prst="line">
              <a:avLst/>
            </a:prstGeom>
            <a:noFill/>
            <a:ln w="9525">
              <a:solidFill>
                <a:schemeClr val="tx1"/>
              </a:solidFill>
              <a:round/>
              <a:headEnd/>
              <a:tailEnd/>
            </a:ln>
          </p:spPr>
          <p:txBody>
            <a:bodyPr/>
            <a:lstStyle/>
            <a:p>
              <a:endParaRPr lang="ru-RU">
                <a:solidFill>
                  <a:srgbClr val="004070"/>
                </a:solidFill>
              </a:endParaRPr>
            </a:p>
          </p:txBody>
        </p:sp>
        <p:sp>
          <p:nvSpPr>
            <p:cNvPr id="33" name="Line 293"/>
            <p:cNvSpPr>
              <a:spLocks noChangeShapeType="1"/>
            </p:cNvSpPr>
            <p:nvPr/>
          </p:nvSpPr>
          <p:spPr bwMode="auto">
            <a:xfrm>
              <a:off x="96" y="3537"/>
              <a:ext cx="2160" cy="1"/>
            </a:xfrm>
            <a:prstGeom prst="line">
              <a:avLst/>
            </a:prstGeom>
            <a:noFill/>
            <a:ln w="9525">
              <a:solidFill>
                <a:schemeClr val="tx1"/>
              </a:solidFill>
              <a:round/>
              <a:headEnd/>
              <a:tailEnd/>
            </a:ln>
          </p:spPr>
          <p:txBody>
            <a:bodyPr/>
            <a:lstStyle/>
            <a:p>
              <a:endParaRPr lang="ru-RU">
                <a:solidFill>
                  <a:srgbClr val="004070"/>
                </a:solidFill>
              </a:endParaRPr>
            </a:p>
          </p:txBody>
        </p:sp>
      </p:grpSp>
      <p:sp>
        <p:nvSpPr>
          <p:cNvPr id="4915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49153"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788024" y="3507854"/>
            <a:ext cx="1930902" cy="765862"/>
          </a:xfrm>
          <a:prstGeom prst="rect">
            <a:avLst/>
          </a:prstGeom>
          <a:noFill/>
        </p:spPr>
      </p:pic>
      <p:sp>
        <p:nvSpPr>
          <p:cNvPr id="49155" name="Rectangle 3"/>
          <p:cNvSpPr>
            <a:spLocks noChangeArrowheads="1"/>
          </p:cNvSpPr>
          <p:nvPr/>
        </p:nvSpPr>
        <p:spPr bwMode="auto">
          <a:xfrm>
            <a:off x="0" y="20288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49156" name="Picture 4"/>
          <p:cNvPicPr>
            <a:picLocks noChangeAspect="1" noChangeArrowheads="1"/>
          </p:cNvPicPr>
          <p:nvPr/>
        </p:nvPicPr>
        <p:blipFill>
          <a:blip r:embed="rId4" cstate="print"/>
          <a:srcRect/>
          <a:stretch>
            <a:fillRect/>
          </a:stretch>
        </p:blipFill>
        <p:spPr bwMode="auto">
          <a:xfrm>
            <a:off x="4716016" y="2283718"/>
            <a:ext cx="2496319" cy="927204"/>
          </a:xfrm>
          <a:prstGeom prst="rect">
            <a:avLst/>
          </a:prstGeom>
          <a:noFill/>
          <a:ln w="9525">
            <a:noFill/>
            <a:miter lim="800000"/>
            <a:headEnd/>
            <a:tailEnd/>
          </a:ln>
        </p:spPr>
      </p:pic>
      <p:sp>
        <p:nvSpPr>
          <p:cNvPr id="83" name="Заголовок 1"/>
          <p:cNvSpPr txBox="1">
            <a:spLocks/>
          </p:cNvSpPr>
          <p:nvPr/>
        </p:nvSpPr>
        <p:spPr>
          <a:xfrm>
            <a:off x="1259632" y="195486"/>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несколько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84" name="Прямоугольник 83"/>
          <p:cNvSpPr/>
          <p:nvPr/>
        </p:nvSpPr>
        <p:spPr>
          <a:xfrm>
            <a:off x="683568" y="699542"/>
            <a:ext cx="7704856" cy="400110"/>
          </a:xfrm>
          <a:prstGeom prst="rect">
            <a:avLst/>
          </a:prstGeom>
        </p:spPr>
        <p:txBody>
          <a:bodyPr wrap="square">
            <a:spAutoFit/>
          </a:bodyPr>
          <a:lstStyle/>
          <a:p>
            <a:pPr algn="ctr"/>
            <a:r>
              <a:rPr lang="ru-RU" sz="2000" b="1" i="1" dirty="0" smtClean="0">
                <a:solidFill>
                  <a:srgbClr val="004070"/>
                </a:solidFill>
              </a:rPr>
              <a:t>Подбрасывание кубика до определенного момента</a:t>
            </a:r>
          </a:p>
        </p:txBody>
      </p:sp>
      <p:pic>
        <p:nvPicPr>
          <p:cNvPr id="40" name="Picture 1"/>
          <p:cNvPicPr>
            <a:picLocks noChangeAspect="1" noChangeArrowheads="1"/>
          </p:cNvPicPr>
          <p:nvPr/>
        </p:nvPicPr>
        <p:blipFill>
          <a:blip r:embed="rId5" cstate="print"/>
          <a:srcRect/>
          <a:stretch>
            <a:fillRect/>
          </a:stretch>
        </p:blipFill>
        <p:spPr bwMode="auto">
          <a:xfrm rot="5400000">
            <a:off x="7669446" y="3434744"/>
            <a:ext cx="861732" cy="1440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wipe(left)">
                                      <p:cBhvr>
                                        <p:cTn id="11" dur="5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left)">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left)">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left)">
                                      <p:cBhvr>
                                        <p:cTn id="46" dur="5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ipe(left)">
                                      <p:cBhvr>
                                        <p:cTn id="51" dur="500"/>
                                        <p:tgtEl>
                                          <p:spTgt spid="15"/>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wipe(left)">
                                      <p:cBhvr>
                                        <p:cTn id="56" dur="500"/>
                                        <p:tgtEl>
                                          <p:spTgt spid="24"/>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wipe(left)">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wipe(left)">
                                      <p:cBhvr>
                                        <p:cTn id="65" dur="500"/>
                                        <p:tgtEl>
                                          <p:spTgt spid="1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wipe(left)">
                                      <p:cBhvr>
                                        <p:cTn id="70" dur="500"/>
                                        <p:tgtEl>
                                          <p:spTgt spid="18"/>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wipe(left)">
                                      <p:cBhvr>
                                        <p:cTn id="75" dur="500"/>
                                        <p:tgtEl>
                                          <p:spTgt spid="19"/>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10"/>
                                        </p:tgtEl>
                                        <p:attrNameLst>
                                          <p:attrName>style.visibility</p:attrName>
                                        </p:attrNameLst>
                                      </p:cBhvr>
                                      <p:to>
                                        <p:strVal val="visible"/>
                                      </p:to>
                                    </p:set>
                                    <p:animEffect transition="in" filter="wipe(left)">
                                      <p:cBhvr>
                                        <p:cTn id="80" dur="500"/>
                                        <p:tgtEl>
                                          <p:spTgt spid="10"/>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20"/>
                                        </p:tgtEl>
                                        <p:attrNameLst>
                                          <p:attrName>style.visibility</p:attrName>
                                        </p:attrNameLst>
                                      </p:cBhvr>
                                      <p:to>
                                        <p:strVal val="visible"/>
                                      </p:to>
                                    </p:set>
                                    <p:animEffect transition="in" filter="wipe(left)">
                                      <p:cBhvr>
                                        <p:cTn id="85" dur="500"/>
                                        <p:tgtEl>
                                          <p:spTgt spid="20"/>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1"/>
                                        </p:tgtEl>
                                        <p:attrNameLst>
                                          <p:attrName>style.visibility</p:attrName>
                                        </p:attrNameLst>
                                      </p:cBhvr>
                                      <p:to>
                                        <p:strVal val="visible"/>
                                      </p:to>
                                    </p:set>
                                    <p:animEffect transition="in" filter="wipe(left)">
                                      <p:cBhvr>
                                        <p:cTn id="90" dur="500"/>
                                        <p:tgtEl>
                                          <p:spTgt spid="21"/>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2"/>
                                        </p:tgtEl>
                                        <p:attrNameLst>
                                          <p:attrName>style.visibility</p:attrName>
                                        </p:attrNameLst>
                                      </p:cBhvr>
                                      <p:to>
                                        <p:strVal val="visible"/>
                                      </p:to>
                                    </p:set>
                                    <p:animEffect transition="in" filter="wipe(left)">
                                      <p:cBhvr>
                                        <p:cTn id="95" dur="500"/>
                                        <p:tgtEl>
                                          <p:spTgt spid="22"/>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grpId="0" nodeType="clickEffect">
                                  <p:stCondLst>
                                    <p:cond delay="0"/>
                                  </p:stCondLst>
                                  <p:childTnLst>
                                    <p:set>
                                      <p:cBhvr>
                                        <p:cTn id="99" dur="1" fill="hold">
                                          <p:stCondLst>
                                            <p:cond delay="0"/>
                                          </p:stCondLst>
                                        </p:cTn>
                                        <p:tgtEl>
                                          <p:spTgt spid="23"/>
                                        </p:tgtEl>
                                        <p:attrNameLst>
                                          <p:attrName>style.visibility</p:attrName>
                                        </p:attrNameLst>
                                      </p:cBhvr>
                                      <p:to>
                                        <p:strVal val="visible"/>
                                      </p:to>
                                    </p:set>
                                    <p:animEffect transition="in" filter="wipe(left)">
                                      <p:cBhvr>
                                        <p:cTn id="100" dur="500"/>
                                        <p:tgtEl>
                                          <p:spTgt spid="23"/>
                                        </p:tgtEl>
                                      </p:cBhvr>
                                    </p:animEffec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nodeType="clickEffect">
                                  <p:stCondLst>
                                    <p:cond delay="0"/>
                                  </p:stCondLst>
                                  <p:childTnLst>
                                    <p:set>
                                      <p:cBhvr>
                                        <p:cTn id="104" dur="1" fill="hold">
                                          <p:stCondLst>
                                            <p:cond delay="0"/>
                                          </p:stCondLst>
                                        </p:cTn>
                                        <p:tgtEl>
                                          <p:spTgt spid="49156"/>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nodeType="clickEffect">
                                  <p:stCondLst>
                                    <p:cond delay="0"/>
                                  </p:stCondLst>
                                  <p:childTnLst>
                                    <p:set>
                                      <p:cBhvr>
                                        <p:cTn id="108" dur="1" fill="hold">
                                          <p:stCondLst>
                                            <p:cond delay="0"/>
                                          </p:stCondLst>
                                        </p:cTn>
                                        <p:tgtEl>
                                          <p:spTgt spid="491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5" grpId="0"/>
      <p:bldP spid="16" grpId="0"/>
      <p:bldP spid="17" grpId="0" animBg="1"/>
      <p:bldP spid="18" grpId="0"/>
      <p:bldP spid="19" grpId="0"/>
      <p:bldP spid="20" grpId="0"/>
      <p:bldP spid="21" grpId="0" animBg="1"/>
      <p:bldP spid="22" grpId="0"/>
      <p:bldP spid="23" grpId="0"/>
      <p:bldP spid="2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4000"/>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683568" y="1419622"/>
            <a:ext cx="7776864" cy="646331"/>
          </a:xfrm>
          <a:prstGeom prst="rect">
            <a:avLst/>
          </a:prstGeom>
        </p:spPr>
        <p:txBody>
          <a:bodyPr wrap="square">
            <a:spAutoFit/>
          </a:bodyPr>
          <a:lstStyle/>
          <a:p>
            <a:pPr algn="ctr"/>
            <a:r>
              <a:rPr lang="ru-RU" sz="3600" b="1" i="1" dirty="0" smtClean="0">
                <a:solidFill>
                  <a:srgbClr val="004070"/>
                </a:solidFill>
              </a:rPr>
              <a:t>«Лучший бросок кости — за окно»</a:t>
            </a:r>
            <a:endParaRPr lang="ru-RU" sz="3600" b="1" i="1" dirty="0">
              <a:solidFill>
                <a:srgbClr val="004070"/>
              </a:solidFill>
            </a:endParaRPr>
          </a:p>
        </p:txBody>
      </p:sp>
      <p:sp>
        <p:nvSpPr>
          <p:cNvPr id="5" name="Прямоугольник 4"/>
          <p:cNvSpPr/>
          <p:nvPr/>
        </p:nvSpPr>
        <p:spPr>
          <a:xfrm>
            <a:off x="4860032" y="2499742"/>
            <a:ext cx="3600400" cy="1323439"/>
          </a:xfrm>
          <a:prstGeom prst="rect">
            <a:avLst/>
          </a:prstGeom>
        </p:spPr>
        <p:txBody>
          <a:bodyPr wrap="square">
            <a:spAutoFit/>
          </a:bodyPr>
          <a:lstStyle/>
          <a:p>
            <a:endParaRPr lang="ru-RU" sz="2000" b="1" i="1" dirty="0" smtClean="0">
              <a:solidFill>
                <a:srgbClr val="004070"/>
              </a:solidFill>
            </a:endParaRPr>
          </a:p>
          <a:p>
            <a:r>
              <a:rPr lang="ru-RU" sz="2000" b="1" i="1" dirty="0" err="1" smtClean="0">
                <a:solidFill>
                  <a:srgbClr val="004070"/>
                </a:solidFill>
              </a:rPr>
              <a:t>Хорас</a:t>
            </a:r>
            <a:r>
              <a:rPr lang="ru-RU" sz="2000" b="1" i="1" dirty="0" smtClean="0">
                <a:solidFill>
                  <a:srgbClr val="004070"/>
                </a:solidFill>
              </a:rPr>
              <a:t> Смит (Гораций Смит), </a:t>
            </a:r>
            <a:r>
              <a:rPr lang="ru-RU" sz="2000" i="1" dirty="0" smtClean="0">
                <a:solidFill>
                  <a:srgbClr val="004070"/>
                </a:solidFill>
              </a:rPr>
              <a:t>американский оружейник и изобретатель</a:t>
            </a:r>
            <a:endParaRPr lang="ru-RU" sz="2000" i="1" dirty="0">
              <a:solidFill>
                <a:srgbClr val="00407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4" name="TextBox 3"/>
          <p:cNvSpPr txBox="1"/>
          <p:nvPr/>
        </p:nvSpPr>
        <p:spPr>
          <a:xfrm>
            <a:off x="1043608" y="1059582"/>
            <a:ext cx="6866535" cy="2123658"/>
          </a:xfrm>
          <a:prstGeom prst="rect">
            <a:avLst/>
          </a:prstGeom>
          <a:noFill/>
        </p:spPr>
        <p:txBody>
          <a:bodyPr wrap="square" rtlCol="0">
            <a:spAutoFit/>
          </a:bodyPr>
          <a:lstStyle/>
          <a:p>
            <a:pPr algn="ctr"/>
            <a:r>
              <a:rPr lang="ru-RU" sz="3600" b="1" dirty="0" err="1" smtClean="0">
                <a:solidFill>
                  <a:srgbClr val="004070"/>
                </a:solidFill>
              </a:rPr>
              <a:t>Поползин</a:t>
            </a:r>
            <a:r>
              <a:rPr lang="ru-RU" sz="3600" b="1" dirty="0" smtClean="0">
                <a:solidFill>
                  <a:srgbClr val="004070"/>
                </a:solidFill>
              </a:rPr>
              <a:t> Кирилл Евгеньевич,</a:t>
            </a:r>
          </a:p>
          <a:p>
            <a:pPr algn="ctr"/>
            <a:r>
              <a:rPr lang="ru-RU" sz="2400" b="1" i="1" dirty="0" smtClean="0">
                <a:solidFill>
                  <a:srgbClr val="004070"/>
                </a:solidFill>
              </a:rPr>
              <a:t>учитель математики МБОУ «Гимназия №123»</a:t>
            </a:r>
            <a:endParaRPr lang="en-US" sz="2400" b="1" i="1" dirty="0" smtClean="0">
              <a:solidFill>
                <a:srgbClr val="004070"/>
              </a:solidFill>
            </a:endParaRPr>
          </a:p>
          <a:p>
            <a:pPr algn="ctr"/>
            <a:endParaRPr lang="ru-RU" sz="3600" b="1" dirty="0" smtClean="0">
              <a:solidFill>
                <a:srgbClr val="004070"/>
              </a:solidFill>
            </a:endParaRPr>
          </a:p>
          <a:p>
            <a:pPr algn="ctr"/>
            <a:r>
              <a:rPr lang="en-US" sz="3600" b="1" dirty="0" smtClean="0">
                <a:solidFill>
                  <a:srgbClr val="004070"/>
                </a:solidFill>
              </a:rPr>
              <a:t>e-mail</a:t>
            </a:r>
            <a:r>
              <a:rPr lang="ru-RU" sz="3600" b="1" dirty="0" smtClean="0">
                <a:solidFill>
                  <a:srgbClr val="004070"/>
                </a:solidFill>
              </a:rPr>
              <a:t>: </a:t>
            </a:r>
            <a:r>
              <a:rPr lang="en-US" sz="3600" b="1" dirty="0" smtClean="0">
                <a:solidFill>
                  <a:srgbClr val="004070"/>
                </a:solidFill>
              </a:rPr>
              <a:t>popolzin-kirill22@mail.ru</a:t>
            </a:r>
            <a:endParaRPr lang="ru-RU" sz="3600" b="1" dirty="0">
              <a:solidFill>
                <a:srgbClr val="00407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627784" y="267494"/>
            <a:ext cx="3477362" cy="646331"/>
          </a:xfrm>
          <a:prstGeom prst="rect">
            <a:avLst/>
          </a:prstGeom>
        </p:spPr>
        <p:txBody>
          <a:bodyPr wrap="none">
            <a:spAutoFit/>
          </a:bodyPr>
          <a:lstStyle/>
          <a:p>
            <a:r>
              <a:rPr lang="ru-RU" sz="3600" b="1" dirty="0" smtClean="0">
                <a:solidFill>
                  <a:srgbClr val="004070"/>
                </a:solidFill>
              </a:rPr>
              <a:t>Игральная кость</a:t>
            </a:r>
            <a:endParaRPr lang="ru-RU" sz="3600" dirty="0">
              <a:solidFill>
                <a:srgbClr val="004070"/>
              </a:solidFill>
            </a:endParaRPr>
          </a:p>
        </p:txBody>
      </p:sp>
      <p:sp>
        <p:nvSpPr>
          <p:cNvPr id="3" name="Объект 2"/>
          <p:cNvSpPr txBox="1">
            <a:spLocks/>
          </p:cNvSpPr>
          <p:nvPr/>
        </p:nvSpPr>
        <p:spPr>
          <a:xfrm>
            <a:off x="539552" y="1059582"/>
            <a:ext cx="5976664" cy="3088159"/>
          </a:xfrm>
          <a:prstGeom prst="rect">
            <a:avLst/>
          </a:prstGeom>
        </p:spPr>
        <p:txBody>
          <a:bodyPr>
            <a:normAutofit lnSpcReduction="10000"/>
          </a:bodyPr>
          <a:lstStyle/>
          <a:p>
            <a:pPr marR="0" lvl="0" indent="355600" algn="just" defTabSz="914400" rtl="0" eaLnBrk="1" fontAlgn="auto" latinLnBrk="0" hangingPunct="1">
              <a:spcBef>
                <a:spcPct val="20000"/>
              </a:spcBef>
              <a:spcAft>
                <a:spcPts val="0"/>
              </a:spcAft>
              <a:buClrTx/>
              <a:buSzTx/>
              <a:tabLst/>
              <a:defRPr/>
            </a:pPr>
            <a:r>
              <a:rPr kumimoji="0" lang="ru-RU" sz="2400" b="0" i="0" u="none" strike="noStrike" kern="1200" cap="none" spc="0" normalizeH="0" baseline="0" noProof="0" dirty="0" smtClean="0">
                <a:ln>
                  <a:noFill/>
                </a:ln>
                <a:solidFill>
                  <a:schemeClr val="accent1">
                    <a:lumMod val="50000"/>
                  </a:schemeClr>
                </a:solidFill>
                <a:effectLst/>
                <a:uLnTx/>
                <a:uFillTx/>
                <a:ea typeface="+mn-ea"/>
                <a:cs typeface="+mn-cs"/>
              </a:rPr>
              <a:t>Игральный кубик или игральная кость служат прекрасным средством для получения случайных событий. Игральная кость имеет уникальную историю.</a:t>
            </a:r>
          </a:p>
          <a:p>
            <a:pPr marR="0" lvl="0" indent="355600" algn="just" defTabSz="914400" rtl="0" eaLnBrk="1" fontAlgn="auto" latinLnBrk="0" hangingPunct="1">
              <a:spcBef>
                <a:spcPct val="20000"/>
              </a:spcBef>
              <a:spcAft>
                <a:spcPts val="0"/>
              </a:spcAft>
              <a:buClrTx/>
              <a:buSzTx/>
              <a:tabLst/>
              <a:defRPr/>
            </a:pPr>
            <a:r>
              <a:rPr kumimoji="0" lang="ru-RU" sz="2400" b="0" i="0" u="none" strike="noStrike" kern="1200" cap="none" spc="0" normalizeH="0" baseline="0" noProof="0" dirty="0" smtClean="0">
                <a:ln>
                  <a:noFill/>
                </a:ln>
                <a:solidFill>
                  <a:schemeClr val="accent1">
                    <a:lumMod val="50000"/>
                  </a:schemeClr>
                </a:solidFill>
                <a:effectLst/>
                <a:uLnTx/>
                <a:uFillTx/>
                <a:ea typeface="+mn-ea"/>
                <a:cs typeface="+mn-cs"/>
              </a:rPr>
              <a:t>Игра в кости – одна из древнейших. Она была известна в глубокой древности в Индии, Китае, Лидии, Египте, Греции и Риме.</a:t>
            </a:r>
            <a:endParaRPr kumimoji="0" lang="ru-RU" sz="2400" b="0" i="0" u="none" strike="noStrike" kern="1200" cap="none" spc="0" normalizeH="0" baseline="0" noProof="0" dirty="0">
              <a:ln>
                <a:noFill/>
              </a:ln>
              <a:solidFill>
                <a:schemeClr val="accent1">
                  <a:lumMod val="50000"/>
                </a:schemeClr>
              </a:solidFill>
              <a:effectLst/>
              <a:uLnTx/>
              <a:uFillTx/>
              <a:ea typeface="+mn-ea"/>
              <a:cs typeface="+mn-cs"/>
            </a:endParaRPr>
          </a:p>
        </p:txBody>
      </p:sp>
      <p:pic>
        <p:nvPicPr>
          <p:cNvPr id="6" name="Picture 1"/>
          <p:cNvPicPr>
            <a:picLocks noChangeAspect="1" noChangeArrowheads="1"/>
          </p:cNvPicPr>
          <p:nvPr/>
        </p:nvPicPr>
        <p:blipFill>
          <a:blip r:embed="rId3" cstate="print"/>
          <a:srcRect/>
          <a:stretch>
            <a:fillRect/>
          </a:stretch>
        </p:blipFill>
        <p:spPr bwMode="auto">
          <a:xfrm>
            <a:off x="6948264" y="843558"/>
            <a:ext cx="1822088" cy="304480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115616" y="195486"/>
            <a:ext cx="6894003" cy="646331"/>
          </a:xfrm>
          <a:prstGeom prst="rect">
            <a:avLst/>
          </a:prstGeom>
        </p:spPr>
        <p:txBody>
          <a:bodyPr wrap="none">
            <a:spAutoFit/>
          </a:bodyPr>
          <a:lstStyle/>
          <a:p>
            <a:r>
              <a:rPr lang="ru-RU" sz="3600" b="1" dirty="0" smtClean="0">
                <a:solidFill>
                  <a:srgbClr val="004070"/>
                </a:solidFill>
              </a:rPr>
              <a:t>Математическая игральная кость</a:t>
            </a:r>
            <a:endParaRPr lang="ru-RU" sz="3600" dirty="0">
              <a:solidFill>
                <a:srgbClr val="004070"/>
              </a:solidFill>
            </a:endParaRPr>
          </a:p>
        </p:txBody>
      </p:sp>
      <p:sp>
        <p:nvSpPr>
          <p:cNvPr id="3" name="Объект 2"/>
          <p:cNvSpPr txBox="1">
            <a:spLocks/>
          </p:cNvSpPr>
          <p:nvPr/>
        </p:nvSpPr>
        <p:spPr>
          <a:xfrm>
            <a:off x="539552" y="987574"/>
            <a:ext cx="6192688" cy="3243872"/>
          </a:xfrm>
          <a:prstGeom prst="rect">
            <a:avLst/>
          </a:prstGeom>
        </p:spPr>
        <p:txBody>
          <a:bodyPr>
            <a:normAutofit fontScale="92500" lnSpcReduction="10000"/>
          </a:bodyPr>
          <a:lstStyle/>
          <a:p>
            <a:pPr marL="342900" marR="0" lvl="0" indent="-342900" algn="just" defTabSz="914400" rtl="0" eaLnBrk="1" fontAlgn="auto" latinLnBrk="0" hangingPunct="1">
              <a:spcBef>
                <a:spcPct val="20000"/>
              </a:spcBef>
              <a:spcAft>
                <a:spcPts val="0"/>
              </a:spcAft>
              <a:buClrTx/>
              <a:buSzTx/>
              <a:buFont typeface="Arial" panose="020B0604020202020204" pitchFamily="34" charset="0"/>
              <a:buChar char="•"/>
              <a:tabLst/>
              <a:defRPr/>
            </a:pPr>
            <a:r>
              <a:rPr kumimoji="0" lang="ru-RU" sz="2400" b="0" i="0" u="none" strike="noStrike" kern="1200" cap="none" spc="0" normalizeH="0" baseline="0" noProof="0" dirty="0" smtClean="0">
                <a:ln>
                  <a:noFill/>
                </a:ln>
                <a:solidFill>
                  <a:schemeClr val="accent1">
                    <a:lumMod val="50000"/>
                  </a:schemeClr>
                </a:solidFill>
                <a:effectLst/>
                <a:uLnTx/>
                <a:uFillTx/>
                <a:ea typeface="+mn-ea"/>
                <a:cs typeface="+mn-cs"/>
              </a:rPr>
              <a:t>Правильные (симметричные кости) </a:t>
            </a:r>
            <a:r>
              <a:rPr kumimoji="0" lang="ru-RU" sz="2400" b="0" i="0" u="none" strike="noStrike" kern="1200" cap="none" spc="0" normalizeH="0" baseline="0" noProof="0" dirty="0" err="1" smtClean="0">
                <a:ln>
                  <a:noFill/>
                </a:ln>
                <a:solidFill>
                  <a:schemeClr val="accent1">
                    <a:lumMod val="50000"/>
                  </a:schemeClr>
                </a:solidFill>
                <a:effectLst/>
                <a:uLnTx/>
                <a:uFillTx/>
                <a:ea typeface="+mn-ea"/>
                <a:cs typeface="+mn-cs"/>
              </a:rPr>
              <a:t>кости</a:t>
            </a:r>
            <a:r>
              <a:rPr kumimoji="0" lang="ru-RU" sz="2400" b="0" i="0" u="none" strike="noStrike" kern="1200" cap="none" spc="0" normalizeH="0" baseline="0" noProof="0" dirty="0" smtClean="0">
                <a:ln>
                  <a:noFill/>
                </a:ln>
                <a:solidFill>
                  <a:schemeClr val="accent1">
                    <a:lumMod val="50000"/>
                  </a:schemeClr>
                </a:solidFill>
                <a:effectLst/>
                <a:uLnTx/>
                <a:uFillTx/>
                <a:ea typeface="+mn-ea"/>
                <a:cs typeface="+mn-cs"/>
              </a:rPr>
              <a:t> обеспечивают одинаковые шансы выпадения каждой грани. </a:t>
            </a:r>
          </a:p>
          <a:p>
            <a:pPr marL="342900" marR="0" lvl="0" indent="-342900" algn="just" defTabSz="914400" rtl="0" eaLnBrk="1" fontAlgn="auto" latinLnBrk="0" hangingPunct="1">
              <a:spcBef>
                <a:spcPct val="20000"/>
              </a:spcBef>
              <a:spcAft>
                <a:spcPts val="0"/>
              </a:spcAft>
              <a:buClrTx/>
              <a:buSzTx/>
              <a:buFont typeface="Arial" panose="020B0604020202020204" pitchFamily="34" charset="0"/>
              <a:buChar char="•"/>
              <a:tabLst/>
              <a:defRPr/>
            </a:pPr>
            <a:r>
              <a:rPr kumimoji="0" lang="ru-RU" sz="2400" b="0" i="0" u="none" strike="noStrike" kern="1200" cap="none" spc="0" normalizeH="0" baseline="0" noProof="0" dirty="0" smtClean="0">
                <a:ln>
                  <a:noFill/>
                </a:ln>
                <a:solidFill>
                  <a:schemeClr val="accent1">
                    <a:lumMod val="50000"/>
                  </a:schemeClr>
                </a:solidFill>
                <a:effectLst/>
                <a:uLnTx/>
                <a:uFillTx/>
                <a:ea typeface="+mn-ea"/>
                <a:cs typeface="+mn-cs"/>
              </a:rPr>
              <a:t>Сумма очков на противоположных гранях правильной кости равна 7.</a:t>
            </a:r>
          </a:p>
          <a:p>
            <a:pPr marL="342900" marR="0" lvl="0" indent="-342900" algn="just" defTabSz="914400" rtl="0" eaLnBrk="1" fontAlgn="auto" latinLnBrk="0" hangingPunct="1">
              <a:spcBef>
                <a:spcPct val="20000"/>
              </a:spcBef>
              <a:spcAft>
                <a:spcPts val="0"/>
              </a:spcAft>
              <a:buClrTx/>
              <a:buSzTx/>
              <a:buFont typeface="Arial" panose="020B0604020202020204" pitchFamily="34" charset="0"/>
              <a:buChar char="•"/>
              <a:tabLst/>
              <a:defRPr/>
            </a:pPr>
            <a:r>
              <a:rPr kumimoji="0" lang="ru-RU" sz="2400" b="0" i="0" u="none" strike="noStrike" kern="1200" cap="none" spc="0" normalizeH="0" baseline="0" noProof="0" dirty="0" smtClean="0">
                <a:ln>
                  <a:noFill/>
                </a:ln>
                <a:solidFill>
                  <a:schemeClr val="accent1">
                    <a:lumMod val="50000"/>
                  </a:schemeClr>
                </a:solidFill>
                <a:effectLst/>
                <a:uLnTx/>
                <a:uFillTx/>
                <a:ea typeface="+mn-ea"/>
                <a:cs typeface="+mn-cs"/>
              </a:rPr>
              <a:t>Выпадение всех граней </a:t>
            </a:r>
            <a:r>
              <a:rPr kumimoji="0" lang="ru-RU" sz="2400" b="0" i="0" u="none" strike="noStrike" kern="1200" cap="none" spc="0" normalizeH="0" baseline="0" noProof="0" dirty="0" err="1" smtClean="0">
                <a:ln>
                  <a:noFill/>
                </a:ln>
                <a:solidFill>
                  <a:schemeClr val="accent1">
                    <a:lumMod val="50000"/>
                  </a:schemeClr>
                </a:solidFill>
                <a:effectLst/>
                <a:uLnTx/>
                <a:uFillTx/>
                <a:ea typeface="+mn-ea"/>
                <a:cs typeface="+mn-cs"/>
              </a:rPr>
              <a:t>равновозможны</a:t>
            </a:r>
            <a:r>
              <a:rPr kumimoji="0" lang="ru-RU" sz="2400" b="0" i="0" u="none" strike="noStrike" kern="1200" cap="none" spc="0" normalizeH="0" baseline="0" noProof="0" dirty="0" smtClean="0">
                <a:ln>
                  <a:noFill/>
                </a:ln>
                <a:solidFill>
                  <a:schemeClr val="accent1">
                    <a:lumMod val="50000"/>
                  </a:schemeClr>
                </a:solidFill>
                <a:effectLst/>
                <a:uLnTx/>
                <a:uFillTx/>
                <a:ea typeface="+mn-ea"/>
                <a:cs typeface="+mn-cs"/>
              </a:rPr>
              <a:t>. </a:t>
            </a:r>
          </a:p>
          <a:p>
            <a:pPr marL="342900" marR="0" lvl="0" indent="-342900" algn="just" defTabSz="914400" rtl="0" eaLnBrk="1" fontAlgn="auto" latinLnBrk="0" hangingPunct="1">
              <a:spcBef>
                <a:spcPct val="20000"/>
              </a:spcBef>
              <a:spcAft>
                <a:spcPts val="0"/>
              </a:spcAft>
              <a:buClrTx/>
              <a:buSzTx/>
              <a:buFont typeface="Arial" panose="020B0604020202020204" pitchFamily="34" charset="0"/>
              <a:buChar char="•"/>
              <a:tabLst/>
              <a:defRPr/>
            </a:pPr>
            <a:r>
              <a:rPr kumimoji="0" lang="ru-RU" sz="2400" b="0" i="0" u="none" strike="noStrike" kern="1200" cap="none" spc="0" normalizeH="0" baseline="0" noProof="0" dirty="0" smtClean="0">
                <a:ln>
                  <a:noFill/>
                </a:ln>
                <a:solidFill>
                  <a:schemeClr val="accent1">
                    <a:lumMod val="50000"/>
                  </a:schemeClr>
                </a:solidFill>
                <a:effectLst/>
                <a:uLnTx/>
                <a:uFillTx/>
                <a:ea typeface="+mn-ea"/>
                <a:cs typeface="+mn-cs"/>
              </a:rPr>
              <a:t>Математическая кость не имеет ни цвета, ни размера, ни веса, ни иных материальных качеств.</a:t>
            </a:r>
          </a:p>
          <a:p>
            <a:pPr marL="342900" marR="0" lvl="0" indent="-342900" algn="just" defTabSz="914400" rtl="0" eaLnBrk="1" fontAlgn="auto" latinLnBrk="0" hangingPunct="1">
              <a:spcBef>
                <a:spcPct val="20000"/>
              </a:spcBef>
              <a:spcAft>
                <a:spcPts val="0"/>
              </a:spcAft>
              <a:buClrTx/>
              <a:buSzTx/>
              <a:buFont typeface="Arial" panose="020B0604020202020204" pitchFamily="34" charset="0"/>
              <a:buChar char="•"/>
              <a:tabLst/>
              <a:defRPr/>
            </a:pPr>
            <a:endParaRPr kumimoji="0" lang="ru-RU" sz="2400" b="0" i="0" u="none" strike="noStrike" kern="1200" cap="none" spc="0" normalizeH="0" baseline="0" noProof="0" dirty="0">
              <a:ln>
                <a:noFill/>
              </a:ln>
              <a:solidFill>
                <a:srgbClr val="005696"/>
              </a:solidFill>
              <a:effectLst/>
              <a:uLnTx/>
              <a:uFillTx/>
              <a:ea typeface="+mn-ea"/>
              <a:cs typeface="+mn-cs"/>
            </a:endParaRPr>
          </a:p>
        </p:txBody>
      </p:sp>
      <p:pic>
        <p:nvPicPr>
          <p:cNvPr id="6" name="Picture 1"/>
          <p:cNvPicPr>
            <a:picLocks noChangeAspect="1" noChangeArrowheads="1"/>
          </p:cNvPicPr>
          <p:nvPr/>
        </p:nvPicPr>
        <p:blipFill>
          <a:blip r:embed="rId3" cstate="print"/>
          <a:srcRect/>
          <a:stretch>
            <a:fillRect/>
          </a:stretch>
        </p:blipFill>
        <p:spPr bwMode="auto">
          <a:xfrm>
            <a:off x="6948264" y="843558"/>
            <a:ext cx="1822088" cy="304480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2" name="Заголовок 1"/>
          <p:cNvSpPr txBox="1">
            <a:spLocks/>
          </p:cNvSpPr>
          <p:nvPr/>
        </p:nvSpPr>
        <p:spPr>
          <a:xfrm>
            <a:off x="1259632" y="339502"/>
            <a:ext cx="6765369" cy="100811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2800" b="1" i="0" u="none" strike="noStrike" kern="1200" cap="none" spc="0" normalizeH="0" baseline="0" noProof="0" dirty="0" smtClean="0">
                <a:ln>
                  <a:noFill/>
                </a:ln>
                <a:solidFill>
                  <a:srgbClr val="004070"/>
                </a:solidFill>
                <a:effectLst/>
                <a:uLnTx/>
                <a:uFillTx/>
                <a:ea typeface="+mj-ea"/>
                <a:cs typeface="+mj-cs"/>
              </a:rPr>
              <a:t>Разнообразие задач на подбрасывание игрального кубика</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3" name="Прямоугольник 2"/>
          <p:cNvSpPr/>
          <p:nvPr/>
        </p:nvSpPr>
        <p:spPr>
          <a:xfrm>
            <a:off x="323528" y="1635646"/>
            <a:ext cx="6624736" cy="2908489"/>
          </a:xfrm>
          <a:prstGeom prst="rect">
            <a:avLst/>
          </a:prstGeom>
        </p:spPr>
        <p:txBody>
          <a:bodyPr wrap="square">
            <a:spAutoFit/>
          </a:bodyPr>
          <a:lstStyle/>
          <a:p>
            <a:pPr>
              <a:lnSpc>
                <a:spcPct val="150000"/>
              </a:lnSpc>
              <a:buFont typeface="Arial" pitchFamily="34" charset="0"/>
              <a:buChar char="•"/>
            </a:pPr>
            <a:r>
              <a:rPr lang="ru-RU" sz="2200" dirty="0" smtClean="0">
                <a:solidFill>
                  <a:schemeClr val="accent1">
                    <a:lumMod val="50000"/>
                  </a:schemeClr>
                </a:solidFill>
              </a:rPr>
              <a:t>Подбрасывание кубика один раз;</a:t>
            </a:r>
          </a:p>
          <a:p>
            <a:pPr>
              <a:lnSpc>
                <a:spcPct val="150000"/>
              </a:lnSpc>
              <a:buFont typeface="Arial" pitchFamily="34" charset="0"/>
              <a:buChar char="•"/>
            </a:pPr>
            <a:r>
              <a:rPr lang="ru-RU" sz="2200" dirty="0" smtClean="0">
                <a:solidFill>
                  <a:schemeClr val="accent1">
                    <a:lumMod val="50000"/>
                  </a:schemeClr>
                </a:solidFill>
              </a:rPr>
              <a:t>Подбрасывание кубика дважды, трижды;</a:t>
            </a:r>
          </a:p>
          <a:p>
            <a:pPr>
              <a:lnSpc>
                <a:spcPct val="150000"/>
              </a:lnSpc>
              <a:buFont typeface="Arial" pitchFamily="34" charset="0"/>
              <a:buChar char="•"/>
            </a:pPr>
            <a:r>
              <a:rPr lang="ru-RU" sz="2200" dirty="0" smtClean="0">
                <a:solidFill>
                  <a:schemeClr val="accent1">
                    <a:lumMod val="50000"/>
                  </a:schemeClr>
                </a:solidFill>
              </a:rPr>
              <a:t>Подбрасывание кубика с ограничениями;</a:t>
            </a:r>
          </a:p>
          <a:p>
            <a:pPr>
              <a:lnSpc>
                <a:spcPct val="150000"/>
              </a:lnSpc>
              <a:buFont typeface="Arial" pitchFamily="34" charset="0"/>
              <a:buChar char="•"/>
            </a:pPr>
            <a:r>
              <a:rPr lang="ru-RU" sz="2200" dirty="0" smtClean="0">
                <a:solidFill>
                  <a:schemeClr val="accent1">
                    <a:lumMod val="50000"/>
                  </a:schemeClr>
                </a:solidFill>
              </a:rPr>
              <a:t>Подбрасывание кубика до определенного момента;</a:t>
            </a:r>
          </a:p>
          <a:p>
            <a:pPr>
              <a:lnSpc>
                <a:spcPct val="150000"/>
              </a:lnSpc>
              <a:buFont typeface="Arial" pitchFamily="34" charset="0"/>
              <a:buChar char="•"/>
            </a:pPr>
            <a:r>
              <a:rPr lang="ru-RU" sz="2200" dirty="0" smtClean="0">
                <a:solidFill>
                  <a:schemeClr val="accent1">
                    <a:lumMod val="50000"/>
                  </a:schemeClr>
                </a:solidFill>
              </a:rPr>
              <a:t>Подбрасывание кубика неизвестное количество раз.</a:t>
            </a:r>
          </a:p>
          <a:p>
            <a:endParaRPr lang="ru-RU" dirty="0"/>
          </a:p>
        </p:txBody>
      </p:sp>
      <p:pic>
        <p:nvPicPr>
          <p:cNvPr id="6" name="Picture 1"/>
          <p:cNvPicPr>
            <a:picLocks noChangeAspect="1" noChangeArrowheads="1"/>
          </p:cNvPicPr>
          <p:nvPr/>
        </p:nvPicPr>
        <p:blipFill>
          <a:blip r:embed="rId3" cstate="print"/>
          <a:srcRect/>
          <a:stretch>
            <a:fillRect/>
          </a:stretch>
        </p:blipFill>
        <p:spPr bwMode="auto">
          <a:xfrm>
            <a:off x="6948264" y="843558"/>
            <a:ext cx="1822088" cy="304480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2" name="Заголовок 1"/>
          <p:cNvSpPr txBox="1">
            <a:spLocks/>
          </p:cNvSpPr>
          <p:nvPr/>
        </p:nvSpPr>
        <p:spPr>
          <a:xfrm>
            <a:off x="1259632" y="339502"/>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один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3" name="Объект 2"/>
          <p:cNvSpPr txBox="1">
            <a:spLocks/>
          </p:cNvSpPr>
          <p:nvPr/>
        </p:nvSpPr>
        <p:spPr>
          <a:xfrm>
            <a:off x="539552" y="1059582"/>
            <a:ext cx="6624736" cy="3088159"/>
          </a:xfrm>
          <a:prstGeom prst="rect">
            <a:avLst/>
          </a:prstGeom>
        </p:spPr>
        <p:txBody>
          <a:bodyPr>
            <a:normAutofit/>
          </a:bodyPr>
          <a:lstStyle/>
          <a:p>
            <a:pPr lvl="0" indent="355600" algn="just">
              <a:lnSpc>
                <a:spcPct val="150000"/>
              </a:lnSpc>
              <a:spcBef>
                <a:spcPct val="20000"/>
              </a:spcBef>
            </a:pPr>
            <a:r>
              <a:rPr lang="ru-RU" sz="2400" dirty="0" smtClean="0">
                <a:solidFill>
                  <a:schemeClr val="accent1">
                    <a:lumMod val="50000"/>
                  </a:schemeClr>
                </a:solidFill>
              </a:rPr>
              <a:t>При решении таких задач используем классическое определение вероятности</a:t>
            </a:r>
          </a:p>
          <a:p>
            <a:pPr lvl="0" indent="355600">
              <a:lnSpc>
                <a:spcPct val="150000"/>
              </a:lnSpc>
              <a:spcBef>
                <a:spcPct val="20000"/>
              </a:spcBef>
            </a:pPr>
            <a:r>
              <a:rPr lang="en-US" sz="2400" b="1" i="1" dirty="0" smtClean="0">
                <a:solidFill>
                  <a:schemeClr val="accent1">
                    <a:lumMod val="50000"/>
                  </a:schemeClr>
                </a:solidFill>
              </a:rPr>
              <a:t>m</a:t>
            </a:r>
            <a:r>
              <a:rPr lang="en-US" sz="2400" b="1" dirty="0" smtClean="0">
                <a:solidFill>
                  <a:schemeClr val="accent1">
                    <a:lumMod val="50000"/>
                  </a:schemeClr>
                </a:solidFill>
              </a:rPr>
              <a:t> -</a:t>
            </a:r>
            <a:r>
              <a:rPr lang="en-US" sz="2400" dirty="0" smtClean="0">
                <a:solidFill>
                  <a:schemeClr val="accent1">
                    <a:lumMod val="50000"/>
                  </a:schemeClr>
                </a:solidFill>
              </a:rPr>
              <a:t> </a:t>
            </a:r>
            <a:r>
              <a:rPr lang="ru-RU" sz="2400" dirty="0" smtClean="0">
                <a:solidFill>
                  <a:schemeClr val="accent1">
                    <a:lumMod val="50000"/>
                  </a:schemeClr>
                </a:solidFill>
              </a:rPr>
              <a:t> количества исходов, благоприятствующих  событию;</a:t>
            </a:r>
            <a:endParaRPr lang="en-US" sz="2400" dirty="0" smtClean="0">
              <a:solidFill>
                <a:schemeClr val="accent1">
                  <a:lumMod val="50000"/>
                </a:schemeClr>
              </a:solidFill>
            </a:endParaRPr>
          </a:p>
          <a:p>
            <a:pPr lvl="0" indent="355600" algn="just">
              <a:lnSpc>
                <a:spcPct val="150000"/>
              </a:lnSpc>
              <a:spcBef>
                <a:spcPct val="20000"/>
              </a:spcBef>
            </a:pPr>
            <a:r>
              <a:rPr lang="en-US" sz="2400" b="1" i="1" dirty="0" smtClean="0">
                <a:solidFill>
                  <a:schemeClr val="accent1">
                    <a:lumMod val="50000"/>
                  </a:schemeClr>
                </a:solidFill>
              </a:rPr>
              <a:t>n</a:t>
            </a:r>
            <a:r>
              <a:rPr lang="en-US" sz="2400" dirty="0" smtClean="0">
                <a:solidFill>
                  <a:schemeClr val="accent1">
                    <a:lumMod val="50000"/>
                  </a:schemeClr>
                </a:solidFill>
              </a:rPr>
              <a:t> - </a:t>
            </a:r>
            <a:r>
              <a:rPr lang="ru-RU" sz="2400" dirty="0" smtClean="0">
                <a:solidFill>
                  <a:schemeClr val="accent1">
                    <a:lumMod val="50000"/>
                  </a:schemeClr>
                </a:solidFill>
              </a:rPr>
              <a:t>общее число равновозможных исходов.</a:t>
            </a:r>
          </a:p>
        </p:txBody>
      </p:sp>
      <p:sp>
        <p:nvSpPr>
          <p:cNvPr id="6656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6563" name="Rectangle 3"/>
          <p:cNvSpPr>
            <a:spLocks noChangeArrowheads="1"/>
          </p:cNvSpPr>
          <p:nvPr/>
        </p:nvSpPr>
        <p:spPr bwMode="auto">
          <a:xfrm>
            <a:off x="0" y="7715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6656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6568"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66567"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012160" y="1707654"/>
            <a:ext cx="1084171" cy="569987"/>
          </a:xfrm>
          <a:prstGeom prst="rect">
            <a:avLst/>
          </a:prstGeom>
          <a:noFill/>
        </p:spPr>
      </p:pic>
      <p:sp>
        <p:nvSpPr>
          <p:cNvPr id="66569" name="Rectangle 9"/>
          <p:cNvSpPr>
            <a:spLocks noChangeArrowheads="1"/>
          </p:cNvSpPr>
          <p:nvPr/>
        </p:nvSpPr>
        <p:spPr bwMode="auto">
          <a:xfrm>
            <a:off x="0" y="18192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12" name="Picture 1"/>
          <p:cNvPicPr>
            <a:picLocks noChangeAspect="1" noChangeArrowheads="1"/>
          </p:cNvPicPr>
          <p:nvPr/>
        </p:nvPicPr>
        <p:blipFill>
          <a:blip r:embed="rId4" cstate="print"/>
          <a:srcRect/>
          <a:stretch>
            <a:fillRect/>
          </a:stretch>
        </p:blipFill>
        <p:spPr bwMode="auto">
          <a:xfrm rot="5400000">
            <a:off x="7669446" y="3434744"/>
            <a:ext cx="861732" cy="144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2" name="Заголовок 1"/>
          <p:cNvSpPr txBox="1">
            <a:spLocks/>
          </p:cNvSpPr>
          <p:nvPr/>
        </p:nvSpPr>
        <p:spPr>
          <a:xfrm>
            <a:off x="1259632" y="339502"/>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один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4" name="Прямоугольник 3"/>
          <p:cNvSpPr/>
          <p:nvPr/>
        </p:nvSpPr>
        <p:spPr>
          <a:xfrm>
            <a:off x="467544" y="915566"/>
            <a:ext cx="8136904" cy="1107996"/>
          </a:xfrm>
          <a:prstGeom prst="rect">
            <a:avLst/>
          </a:prstGeom>
        </p:spPr>
        <p:txBody>
          <a:bodyPr wrap="square">
            <a:spAutoFit/>
          </a:bodyPr>
          <a:lstStyle/>
          <a:p>
            <a:pPr indent="355600" algn="just"/>
            <a:r>
              <a:rPr lang="ru-RU" sz="2200" b="1" i="1" dirty="0" smtClean="0">
                <a:solidFill>
                  <a:schemeClr val="accent1">
                    <a:lumMod val="50000"/>
                  </a:schemeClr>
                </a:solidFill>
              </a:rPr>
              <a:t>Задача №1</a:t>
            </a:r>
          </a:p>
          <a:p>
            <a:pPr indent="355600" algn="just"/>
            <a:r>
              <a:rPr lang="ru-RU" sz="2200" dirty="0" smtClean="0">
                <a:solidFill>
                  <a:schemeClr val="accent1">
                    <a:lumMod val="50000"/>
                  </a:schemeClr>
                </a:solidFill>
              </a:rPr>
              <a:t>Найти вероятность того, что при бросании игрального кубика выпадет число «4». Ответ округлите до сотых.</a:t>
            </a:r>
            <a:endParaRPr lang="ru-RU" dirty="0"/>
          </a:p>
        </p:txBody>
      </p:sp>
      <p:pic>
        <p:nvPicPr>
          <p:cNvPr id="11" name="Picture 1"/>
          <p:cNvPicPr>
            <a:picLocks noChangeAspect="1" noChangeArrowheads="1"/>
          </p:cNvPicPr>
          <p:nvPr/>
        </p:nvPicPr>
        <p:blipFill>
          <a:blip r:embed="rId3" cstate="print"/>
          <a:srcRect/>
          <a:stretch>
            <a:fillRect/>
          </a:stretch>
        </p:blipFill>
        <p:spPr bwMode="auto">
          <a:xfrm rot="5400000">
            <a:off x="7669446" y="3434744"/>
            <a:ext cx="861732" cy="1440000"/>
          </a:xfrm>
          <a:prstGeom prst="rect">
            <a:avLst/>
          </a:prstGeom>
          <a:noFill/>
          <a:ln w="9525">
            <a:noFill/>
            <a:miter lim="800000"/>
            <a:headEnd/>
            <a:tailEnd/>
          </a:ln>
          <a:effectLst/>
        </p:spPr>
      </p:pic>
      <p:sp>
        <p:nvSpPr>
          <p:cNvPr id="10" name="Прямоугольник 9"/>
          <p:cNvSpPr/>
          <p:nvPr/>
        </p:nvSpPr>
        <p:spPr>
          <a:xfrm>
            <a:off x="611560" y="2499742"/>
            <a:ext cx="1008112" cy="430887"/>
          </a:xfrm>
          <a:prstGeom prst="rect">
            <a:avLst/>
          </a:prstGeom>
        </p:spPr>
        <p:txBody>
          <a:bodyPr wrap="square">
            <a:spAutoFit/>
          </a:bodyPr>
          <a:lstStyle/>
          <a:p>
            <a:pPr indent="355600" algn="just"/>
            <a:r>
              <a:rPr lang="en-US" sz="2200" dirty="0" smtClean="0">
                <a:solidFill>
                  <a:schemeClr val="accent1">
                    <a:lumMod val="50000"/>
                  </a:schemeClr>
                </a:solidFill>
              </a:rPr>
              <a:t>n =</a:t>
            </a:r>
            <a:endParaRPr lang="ru-RU" dirty="0"/>
          </a:p>
        </p:txBody>
      </p:sp>
      <p:sp>
        <p:nvSpPr>
          <p:cNvPr id="12" name="Прямоугольник 11"/>
          <p:cNvSpPr/>
          <p:nvPr/>
        </p:nvSpPr>
        <p:spPr>
          <a:xfrm>
            <a:off x="1547664" y="2499742"/>
            <a:ext cx="432048" cy="430887"/>
          </a:xfrm>
          <a:prstGeom prst="rect">
            <a:avLst/>
          </a:prstGeom>
        </p:spPr>
        <p:txBody>
          <a:bodyPr wrap="square">
            <a:spAutoFit/>
          </a:bodyPr>
          <a:lstStyle/>
          <a:p>
            <a:r>
              <a:rPr lang="en-US" sz="2200" dirty="0" smtClean="0">
                <a:solidFill>
                  <a:schemeClr val="accent1">
                    <a:lumMod val="50000"/>
                  </a:schemeClr>
                </a:solidFill>
              </a:rPr>
              <a:t>6</a:t>
            </a:r>
            <a:endParaRPr lang="ru-RU" dirty="0"/>
          </a:p>
        </p:txBody>
      </p:sp>
      <p:sp>
        <p:nvSpPr>
          <p:cNvPr id="13" name="Прямоугольник 12"/>
          <p:cNvSpPr/>
          <p:nvPr/>
        </p:nvSpPr>
        <p:spPr>
          <a:xfrm>
            <a:off x="611560" y="2931790"/>
            <a:ext cx="1008112" cy="430887"/>
          </a:xfrm>
          <a:prstGeom prst="rect">
            <a:avLst/>
          </a:prstGeom>
        </p:spPr>
        <p:txBody>
          <a:bodyPr wrap="square">
            <a:spAutoFit/>
          </a:bodyPr>
          <a:lstStyle/>
          <a:p>
            <a:pPr indent="355600" algn="just"/>
            <a:r>
              <a:rPr lang="en-US" sz="2200" dirty="0" smtClean="0">
                <a:solidFill>
                  <a:schemeClr val="accent1">
                    <a:lumMod val="50000"/>
                  </a:schemeClr>
                </a:solidFill>
              </a:rPr>
              <a:t>m =</a:t>
            </a:r>
            <a:endParaRPr lang="ru-RU" dirty="0"/>
          </a:p>
        </p:txBody>
      </p:sp>
      <p:sp>
        <p:nvSpPr>
          <p:cNvPr id="14" name="Прямоугольник 13"/>
          <p:cNvSpPr/>
          <p:nvPr/>
        </p:nvSpPr>
        <p:spPr>
          <a:xfrm>
            <a:off x="1547664" y="2931790"/>
            <a:ext cx="432048" cy="430887"/>
          </a:xfrm>
          <a:prstGeom prst="rect">
            <a:avLst/>
          </a:prstGeom>
        </p:spPr>
        <p:txBody>
          <a:bodyPr wrap="square">
            <a:spAutoFit/>
          </a:bodyPr>
          <a:lstStyle/>
          <a:p>
            <a:r>
              <a:rPr lang="en-US" sz="2200" dirty="0" smtClean="0">
                <a:solidFill>
                  <a:schemeClr val="accent1">
                    <a:lumMod val="50000"/>
                  </a:schemeClr>
                </a:solidFill>
              </a:rPr>
              <a:t>1</a:t>
            </a:r>
            <a:endParaRPr lang="ru-RU" dirty="0"/>
          </a:p>
        </p:txBody>
      </p:sp>
      <p:sp>
        <p:nvSpPr>
          <p:cNvPr id="15" name="Прямоугольник 14"/>
          <p:cNvSpPr/>
          <p:nvPr/>
        </p:nvSpPr>
        <p:spPr>
          <a:xfrm>
            <a:off x="611560" y="3435846"/>
            <a:ext cx="1512168" cy="430887"/>
          </a:xfrm>
          <a:prstGeom prst="rect">
            <a:avLst/>
          </a:prstGeom>
        </p:spPr>
        <p:txBody>
          <a:bodyPr wrap="square">
            <a:spAutoFit/>
          </a:bodyPr>
          <a:lstStyle/>
          <a:p>
            <a:pPr indent="355600" algn="just"/>
            <a:r>
              <a:rPr lang="en-US" sz="2200" dirty="0" smtClean="0">
                <a:solidFill>
                  <a:schemeClr val="accent1">
                    <a:lumMod val="50000"/>
                  </a:schemeClr>
                </a:solidFill>
              </a:rPr>
              <a:t>P(A) =</a:t>
            </a:r>
            <a:endParaRPr lang="ru-RU" dirty="0"/>
          </a:p>
        </p:txBody>
      </p:sp>
      <p:sp>
        <p:nvSpPr>
          <p:cNvPr id="16" name="Прямоугольник 15"/>
          <p:cNvSpPr/>
          <p:nvPr/>
        </p:nvSpPr>
        <p:spPr>
          <a:xfrm>
            <a:off x="1835696" y="3435846"/>
            <a:ext cx="936104" cy="430887"/>
          </a:xfrm>
          <a:prstGeom prst="rect">
            <a:avLst/>
          </a:prstGeom>
        </p:spPr>
        <p:txBody>
          <a:bodyPr wrap="square">
            <a:spAutoFit/>
          </a:bodyPr>
          <a:lstStyle/>
          <a:p>
            <a:r>
              <a:rPr lang="en-US" sz="2200" dirty="0" smtClean="0">
                <a:solidFill>
                  <a:schemeClr val="accent1">
                    <a:lumMod val="50000"/>
                  </a:schemeClr>
                </a:solidFill>
              </a:rPr>
              <a:t>1/6</a:t>
            </a:r>
            <a:endParaRPr lang="ru-RU" dirty="0"/>
          </a:p>
        </p:txBody>
      </p:sp>
      <p:sp>
        <p:nvSpPr>
          <p:cNvPr id="17" name="Прямоугольник 16"/>
          <p:cNvSpPr/>
          <p:nvPr/>
        </p:nvSpPr>
        <p:spPr>
          <a:xfrm>
            <a:off x="611560" y="2067694"/>
            <a:ext cx="6624736" cy="430887"/>
          </a:xfrm>
          <a:prstGeom prst="rect">
            <a:avLst/>
          </a:prstGeom>
        </p:spPr>
        <p:txBody>
          <a:bodyPr wrap="square">
            <a:spAutoFit/>
          </a:bodyPr>
          <a:lstStyle/>
          <a:p>
            <a:pPr indent="355600" algn="just"/>
            <a:r>
              <a:rPr lang="ru-RU" sz="2200" dirty="0" smtClean="0">
                <a:solidFill>
                  <a:schemeClr val="accent1">
                    <a:lumMod val="50000"/>
                  </a:schemeClr>
                </a:solidFill>
              </a:rPr>
              <a:t>А – на кубике выпало число «4». </a:t>
            </a:r>
            <a:endParaRPr lang="ru-RU" dirty="0"/>
          </a:p>
        </p:txBody>
      </p:sp>
      <p:sp>
        <p:nvSpPr>
          <p:cNvPr id="18" name="Прямоугольник 17"/>
          <p:cNvSpPr/>
          <p:nvPr/>
        </p:nvSpPr>
        <p:spPr>
          <a:xfrm>
            <a:off x="2339752" y="3435846"/>
            <a:ext cx="1440160" cy="430887"/>
          </a:xfrm>
          <a:prstGeom prst="rect">
            <a:avLst/>
          </a:prstGeom>
        </p:spPr>
        <p:txBody>
          <a:bodyPr wrap="square">
            <a:spAutoFit/>
          </a:bodyPr>
          <a:lstStyle/>
          <a:p>
            <a:r>
              <a:rPr lang="ru-RU" sz="2200" dirty="0" smtClean="0">
                <a:solidFill>
                  <a:schemeClr val="accent1">
                    <a:lumMod val="50000"/>
                  </a:schemeClr>
                </a:solidFill>
              </a:rPr>
              <a:t>≈ 0,34 </a:t>
            </a:r>
            <a:endParaRPr lang="ru-RU" sz="2200" dirty="0"/>
          </a:p>
        </p:txBody>
      </p:sp>
      <p:sp>
        <p:nvSpPr>
          <p:cNvPr id="19" name="Прямоугольник 18"/>
          <p:cNvSpPr/>
          <p:nvPr/>
        </p:nvSpPr>
        <p:spPr>
          <a:xfrm>
            <a:off x="611560" y="3867894"/>
            <a:ext cx="2664296" cy="430887"/>
          </a:xfrm>
          <a:prstGeom prst="rect">
            <a:avLst/>
          </a:prstGeom>
        </p:spPr>
        <p:txBody>
          <a:bodyPr wrap="square">
            <a:spAutoFit/>
          </a:bodyPr>
          <a:lstStyle/>
          <a:p>
            <a:pPr indent="355600" algn="just"/>
            <a:r>
              <a:rPr lang="ru-RU" sz="2200" dirty="0" smtClean="0">
                <a:solidFill>
                  <a:schemeClr val="accent1">
                    <a:lumMod val="50000"/>
                  </a:schemeClr>
                </a:solidFill>
              </a:rPr>
              <a:t>Ответ: 0,34</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2" grpId="0"/>
      <p:bldP spid="13" grpId="0"/>
      <p:bldP spid="14" grpId="0"/>
      <p:bldP spid="15" grpId="0"/>
      <p:bldP spid="16" grpId="0"/>
      <p:bldP spid="17" grpId="0"/>
      <p:bldP spid="18"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2" name="Заголовок 1"/>
          <p:cNvSpPr txBox="1">
            <a:spLocks/>
          </p:cNvSpPr>
          <p:nvPr/>
        </p:nvSpPr>
        <p:spPr>
          <a:xfrm>
            <a:off x="1259632" y="339502"/>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один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4" name="Прямоугольник 3"/>
          <p:cNvSpPr/>
          <p:nvPr/>
        </p:nvSpPr>
        <p:spPr>
          <a:xfrm>
            <a:off x="467544" y="915566"/>
            <a:ext cx="8136904" cy="1107996"/>
          </a:xfrm>
          <a:prstGeom prst="rect">
            <a:avLst/>
          </a:prstGeom>
        </p:spPr>
        <p:txBody>
          <a:bodyPr wrap="square">
            <a:spAutoFit/>
          </a:bodyPr>
          <a:lstStyle/>
          <a:p>
            <a:pPr indent="355600" algn="just"/>
            <a:r>
              <a:rPr lang="ru-RU" sz="2200" b="1" i="1" dirty="0" smtClean="0">
                <a:solidFill>
                  <a:schemeClr val="accent1">
                    <a:lumMod val="50000"/>
                  </a:schemeClr>
                </a:solidFill>
              </a:rPr>
              <a:t>Задача №2</a:t>
            </a:r>
          </a:p>
          <a:p>
            <a:pPr indent="355600" algn="just"/>
            <a:r>
              <a:rPr lang="ru-RU" sz="2200" dirty="0" smtClean="0">
                <a:solidFill>
                  <a:schemeClr val="accent1">
                    <a:lumMod val="50000"/>
                  </a:schemeClr>
                </a:solidFill>
              </a:rPr>
              <a:t>Найти вероятность того, что при бросании игрального кубика выпадет число меньшее «4».</a:t>
            </a:r>
            <a:r>
              <a:rPr lang="en-US" sz="2200" dirty="0" smtClean="0">
                <a:solidFill>
                  <a:schemeClr val="accent1">
                    <a:lumMod val="50000"/>
                  </a:schemeClr>
                </a:solidFill>
              </a:rPr>
              <a:t> </a:t>
            </a:r>
            <a:endParaRPr lang="ru-RU" sz="2400" dirty="0"/>
          </a:p>
        </p:txBody>
      </p:sp>
      <p:pic>
        <p:nvPicPr>
          <p:cNvPr id="11" name="Picture 1"/>
          <p:cNvPicPr>
            <a:picLocks noChangeAspect="1" noChangeArrowheads="1"/>
          </p:cNvPicPr>
          <p:nvPr/>
        </p:nvPicPr>
        <p:blipFill>
          <a:blip r:embed="rId3" cstate="print"/>
          <a:srcRect/>
          <a:stretch>
            <a:fillRect/>
          </a:stretch>
        </p:blipFill>
        <p:spPr bwMode="auto">
          <a:xfrm rot="5400000">
            <a:off x="7669446" y="3434744"/>
            <a:ext cx="861732" cy="1440000"/>
          </a:xfrm>
          <a:prstGeom prst="rect">
            <a:avLst/>
          </a:prstGeom>
          <a:noFill/>
          <a:ln w="9525">
            <a:noFill/>
            <a:miter lim="800000"/>
            <a:headEnd/>
            <a:tailEnd/>
          </a:ln>
          <a:effectLst/>
        </p:spPr>
      </p:pic>
      <p:sp>
        <p:nvSpPr>
          <p:cNvPr id="10" name="Прямоугольник 9"/>
          <p:cNvSpPr/>
          <p:nvPr/>
        </p:nvSpPr>
        <p:spPr>
          <a:xfrm>
            <a:off x="611560" y="2499742"/>
            <a:ext cx="1008112" cy="430887"/>
          </a:xfrm>
          <a:prstGeom prst="rect">
            <a:avLst/>
          </a:prstGeom>
        </p:spPr>
        <p:txBody>
          <a:bodyPr wrap="square">
            <a:spAutoFit/>
          </a:bodyPr>
          <a:lstStyle/>
          <a:p>
            <a:pPr indent="355600" algn="just"/>
            <a:r>
              <a:rPr lang="en-US" sz="2200" dirty="0" smtClean="0">
                <a:solidFill>
                  <a:schemeClr val="accent1">
                    <a:lumMod val="50000"/>
                  </a:schemeClr>
                </a:solidFill>
              </a:rPr>
              <a:t>n =</a:t>
            </a:r>
            <a:endParaRPr lang="ru-RU" dirty="0"/>
          </a:p>
        </p:txBody>
      </p:sp>
      <p:sp>
        <p:nvSpPr>
          <p:cNvPr id="12" name="Прямоугольник 11"/>
          <p:cNvSpPr/>
          <p:nvPr/>
        </p:nvSpPr>
        <p:spPr>
          <a:xfrm>
            <a:off x="1547664" y="2499742"/>
            <a:ext cx="432048" cy="430887"/>
          </a:xfrm>
          <a:prstGeom prst="rect">
            <a:avLst/>
          </a:prstGeom>
        </p:spPr>
        <p:txBody>
          <a:bodyPr wrap="square">
            <a:spAutoFit/>
          </a:bodyPr>
          <a:lstStyle/>
          <a:p>
            <a:r>
              <a:rPr lang="en-US" sz="2200" dirty="0" smtClean="0">
                <a:solidFill>
                  <a:schemeClr val="accent1">
                    <a:lumMod val="50000"/>
                  </a:schemeClr>
                </a:solidFill>
              </a:rPr>
              <a:t>6</a:t>
            </a:r>
            <a:endParaRPr lang="ru-RU" dirty="0"/>
          </a:p>
        </p:txBody>
      </p:sp>
      <p:sp>
        <p:nvSpPr>
          <p:cNvPr id="13" name="Прямоугольник 12"/>
          <p:cNvSpPr/>
          <p:nvPr/>
        </p:nvSpPr>
        <p:spPr>
          <a:xfrm>
            <a:off x="611560" y="3435846"/>
            <a:ext cx="1008112" cy="430887"/>
          </a:xfrm>
          <a:prstGeom prst="rect">
            <a:avLst/>
          </a:prstGeom>
        </p:spPr>
        <p:txBody>
          <a:bodyPr wrap="square">
            <a:spAutoFit/>
          </a:bodyPr>
          <a:lstStyle/>
          <a:p>
            <a:pPr indent="355600" algn="just"/>
            <a:r>
              <a:rPr lang="en-US" sz="2200" dirty="0" smtClean="0">
                <a:solidFill>
                  <a:schemeClr val="accent1">
                    <a:lumMod val="50000"/>
                  </a:schemeClr>
                </a:solidFill>
              </a:rPr>
              <a:t>m =</a:t>
            </a:r>
            <a:endParaRPr lang="ru-RU" dirty="0"/>
          </a:p>
        </p:txBody>
      </p:sp>
      <p:sp>
        <p:nvSpPr>
          <p:cNvPr id="14" name="Прямоугольник 13"/>
          <p:cNvSpPr/>
          <p:nvPr/>
        </p:nvSpPr>
        <p:spPr>
          <a:xfrm>
            <a:off x="1547664" y="3435846"/>
            <a:ext cx="432048" cy="430887"/>
          </a:xfrm>
          <a:prstGeom prst="rect">
            <a:avLst/>
          </a:prstGeom>
        </p:spPr>
        <p:txBody>
          <a:bodyPr wrap="square">
            <a:spAutoFit/>
          </a:bodyPr>
          <a:lstStyle/>
          <a:p>
            <a:r>
              <a:rPr lang="en-US" sz="2200" dirty="0" smtClean="0">
                <a:solidFill>
                  <a:schemeClr val="accent1">
                    <a:lumMod val="50000"/>
                  </a:schemeClr>
                </a:solidFill>
              </a:rPr>
              <a:t>3</a:t>
            </a:r>
            <a:endParaRPr lang="ru-RU" dirty="0"/>
          </a:p>
        </p:txBody>
      </p:sp>
      <p:sp>
        <p:nvSpPr>
          <p:cNvPr id="15" name="Прямоугольник 14"/>
          <p:cNvSpPr/>
          <p:nvPr/>
        </p:nvSpPr>
        <p:spPr>
          <a:xfrm>
            <a:off x="611560" y="3939902"/>
            <a:ext cx="1512168" cy="430887"/>
          </a:xfrm>
          <a:prstGeom prst="rect">
            <a:avLst/>
          </a:prstGeom>
        </p:spPr>
        <p:txBody>
          <a:bodyPr wrap="square">
            <a:spAutoFit/>
          </a:bodyPr>
          <a:lstStyle/>
          <a:p>
            <a:pPr indent="355600" algn="just"/>
            <a:r>
              <a:rPr lang="en-US" sz="2200" dirty="0" smtClean="0">
                <a:solidFill>
                  <a:schemeClr val="accent1">
                    <a:lumMod val="50000"/>
                  </a:schemeClr>
                </a:solidFill>
              </a:rPr>
              <a:t>P(A) =</a:t>
            </a:r>
            <a:endParaRPr lang="ru-RU" dirty="0"/>
          </a:p>
        </p:txBody>
      </p:sp>
      <p:sp>
        <p:nvSpPr>
          <p:cNvPr id="16" name="Прямоугольник 15"/>
          <p:cNvSpPr/>
          <p:nvPr/>
        </p:nvSpPr>
        <p:spPr>
          <a:xfrm>
            <a:off x="1835696" y="3939902"/>
            <a:ext cx="936104" cy="430887"/>
          </a:xfrm>
          <a:prstGeom prst="rect">
            <a:avLst/>
          </a:prstGeom>
        </p:spPr>
        <p:txBody>
          <a:bodyPr wrap="square">
            <a:spAutoFit/>
          </a:bodyPr>
          <a:lstStyle/>
          <a:p>
            <a:r>
              <a:rPr lang="en-US" sz="2200" dirty="0" smtClean="0">
                <a:solidFill>
                  <a:schemeClr val="accent1">
                    <a:lumMod val="50000"/>
                  </a:schemeClr>
                </a:solidFill>
              </a:rPr>
              <a:t>3/6</a:t>
            </a:r>
            <a:endParaRPr lang="ru-RU" dirty="0"/>
          </a:p>
        </p:txBody>
      </p:sp>
      <p:sp>
        <p:nvSpPr>
          <p:cNvPr id="17" name="Прямоугольник 16"/>
          <p:cNvSpPr/>
          <p:nvPr/>
        </p:nvSpPr>
        <p:spPr>
          <a:xfrm>
            <a:off x="611560" y="2067694"/>
            <a:ext cx="6624736" cy="430887"/>
          </a:xfrm>
          <a:prstGeom prst="rect">
            <a:avLst/>
          </a:prstGeom>
        </p:spPr>
        <p:txBody>
          <a:bodyPr wrap="square">
            <a:spAutoFit/>
          </a:bodyPr>
          <a:lstStyle/>
          <a:p>
            <a:pPr indent="355600" algn="just"/>
            <a:r>
              <a:rPr lang="ru-RU" sz="2200" dirty="0" smtClean="0">
                <a:solidFill>
                  <a:schemeClr val="accent1">
                    <a:lumMod val="50000"/>
                  </a:schemeClr>
                </a:solidFill>
              </a:rPr>
              <a:t>А – на кубике выпало число меньше «4». </a:t>
            </a:r>
            <a:endParaRPr lang="ru-RU" dirty="0"/>
          </a:p>
        </p:txBody>
      </p:sp>
      <p:sp>
        <p:nvSpPr>
          <p:cNvPr id="18" name="Прямоугольник 17"/>
          <p:cNvSpPr/>
          <p:nvPr/>
        </p:nvSpPr>
        <p:spPr>
          <a:xfrm>
            <a:off x="2339752" y="3939902"/>
            <a:ext cx="1440160" cy="430887"/>
          </a:xfrm>
          <a:prstGeom prst="rect">
            <a:avLst/>
          </a:prstGeom>
        </p:spPr>
        <p:txBody>
          <a:bodyPr wrap="square">
            <a:spAutoFit/>
          </a:bodyPr>
          <a:lstStyle/>
          <a:p>
            <a:r>
              <a:rPr lang="en-US" sz="2200" dirty="0" smtClean="0">
                <a:solidFill>
                  <a:schemeClr val="accent1">
                    <a:lumMod val="50000"/>
                  </a:schemeClr>
                </a:solidFill>
              </a:rPr>
              <a:t>=</a:t>
            </a:r>
            <a:r>
              <a:rPr lang="ru-RU" sz="2200" dirty="0" smtClean="0">
                <a:solidFill>
                  <a:schemeClr val="accent1">
                    <a:lumMod val="50000"/>
                  </a:schemeClr>
                </a:solidFill>
              </a:rPr>
              <a:t> </a:t>
            </a:r>
            <a:r>
              <a:rPr lang="en-US" sz="2200" dirty="0" smtClean="0">
                <a:solidFill>
                  <a:schemeClr val="accent1">
                    <a:lumMod val="50000"/>
                  </a:schemeClr>
                </a:solidFill>
              </a:rPr>
              <a:t>1/2</a:t>
            </a:r>
            <a:r>
              <a:rPr lang="ru-RU" sz="2200" dirty="0" smtClean="0">
                <a:solidFill>
                  <a:schemeClr val="accent1">
                    <a:lumMod val="50000"/>
                  </a:schemeClr>
                </a:solidFill>
              </a:rPr>
              <a:t> </a:t>
            </a:r>
            <a:endParaRPr lang="ru-RU" sz="2200" dirty="0"/>
          </a:p>
        </p:txBody>
      </p:sp>
      <p:sp>
        <p:nvSpPr>
          <p:cNvPr id="19" name="Прямоугольник 18"/>
          <p:cNvSpPr/>
          <p:nvPr/>
        </p:nvSpPr>
        <p:spPr>
          <a:xfrm>
            <a:off x="611560" y="4371950"/>
            <a:ext cx="2664296" cy="430887"/>
          </a:xfrm>
          <a:prstGeom prst="rect">
            <a:avLst/>
          </a:prstGeom>
        </p:spPr>
        <p:txBody>
          <a:bodyPr wrap="square">
            <a:spAutoFit/>
          </a:bodyPr>
          <a:lstStyle/>
          <a:p>
            <a:pPr indent="355600" algn="just"/>
            <a:r>
              <a:rPr lang="ru-RU" sz="2200" dirty="0" smtClean="0">
                <a:solidFill>
                  <a:schemeClr val="accent1">
                    <a:lumMod val="50000"/>
                  </a:schemeClr>
                </a:solidFill>
              </a:rPr>
              <a:t>Ответ: 0,</a:t>
            </a:r>
            <a:r>
              <a:rPr lang="en-US" sz="2200" dirty="0" smtClean="0">
                <a:solidFill>
                  <a:schemeClr val="accent1">
                    <a:lumMod val="50000"/>
                  </a:schemeClr>
                </a:solidFill>
              </a:rPr>
              <a:t>5</a:t>
            </a:r>
            <a:endParaRPr lang="ru-RU" dirty="0"/>
          </a:p>
        </p:txBody>
      </p:sp>
      <p:sp>
        <p:nvSpPr>
          <p:cNvPr id="20" name="Прямоугольник 19"/>
          <p:cNvSpPr/>
          <p:nvPr/>
        </p:nvSpPr>
        <p:spPr>
          <a:xfrm>
            <a:off x="611560" y="3003798"/>
            <a:ext cx="3168352" cy="430887"/>
          </a:xfrm>
          <a:prstGeom prst="rect">
            <a:avLst/>
          </a:prstGeom>
        </p:spPr>
        <p:txBody>
          <a:bodyPr wrap="square">
            <a:spAutoFit/>
          </a:bodyPr>
          <a:lstStyle/>
          <a:p>
            <a:pPr indent="355600" algn="just"/>
            <a:r>
              <a:rPr lang="en-US" sz="2200" dirty="0" smtClean="0">
                <a:solidFill>
                  <a:schemeClr val="accent1">
                    <a:lumMod val="50000"/>
                  </a:schemeClr>
                </a:solidFill>
              </a:rPr>
              <a:t>m =</a:t>
            </a:r>
            <a:r>
              <a:rPr lang="ru-RU" sz="2200" dirty="0" smtClean="0">
                <a:solidFill>
                  <a:schemeClr val="accent1">
                    <a:lumMod val="50000"/>
                  </a:schemeClr>
                </a:solidFill>
              </a:rPr>
              <a:t> </a:t>
            </a:r>
            <a:r>
              <a:rPr lang="en-US" sz="2200" dirty="0" smtClean="0">
                <a:solidFill>
                  <a:schemeClr val="accent1">
                    <a:lumMod val="50000"/>
                  </a:schemeClr>
                </a:solidFill>
              </a:rPr>
              <a:t>{1</a:t>
            </a:r>
            <a:r>
              <a:rPr lang="ru-RU" sz="2200" dirty="0" smtClean="0">
                <a:solidFill>
                  <a:schemeClr val="accent1">
                    <a:lumMod val="50000"/>
                  </a:schemeClr>
                </a:solidFill>
              </a:rPr>
              <a:t>, 2, 3</a:t>
            </a:r>
            <a:r>
              <a:rPr lang="en-US" sz="2200" dirty="0" smtClean="0">
                <a:solidFill>
                  <a:schemeClr val="accent1">
                    <a:lumMod val="50000"/>
                  </a:schemeClr>
                </a:solidFill>
              </a:rPr>
              <a:t>}</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2" grpId="0"/>
      <p:bldP spid="13" grpId="0"/>
      <p:bldP spid="14" grpId="0"/>
      <p:bldP spid="15" grpId="0"/>
      <p:bldP spid="16" grpId="0"/>
      <p:bldP spid="17" grpId="0"/>
      <p:bldP spid="18" grpId="0"/>
      <p:bldP spid="19"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b="-5000"/>
          </a:stretch>
        </a:blipFill>
        <a:effectLst/>
      </p:bgPr>
    </p:bg>
    <p:spTree>
      <p:nvGrpSpPr>
        <p:cNvPr id="1" name=""/>
        <p:cNvGrpSpPr/>
        <p:nvPr/>
      </p:nvGrpSpPr>
      <p:grpSpPr>
        <a:xfrm>
          <a:off x="0" y="0"/>
          <a:ext cx="0" cy="0"/>
          <a:chOff x="0" y="0"/>
          <a:chExt cx="0" cy="0"/>
        </a:xfrm>
      </p:grpSpPr>
      <p:sp>
        <p:nvSpPr>
          <p:cNvPr id="2" name="Заголовок 1"/>
          <p:cNvSpPr txBox="1">
            <a:spLocks/>
          </p:cNvSpPr>
          <p:nvPr/>
        </p:nvSpPr>
        <p:spPr>
          <a:xfrm>
            <a:off x="1259632" y="339502"/>
            <a:ext cx="6765369" cy="576064"/>
          </a:xfrm>
          <a:prstGeom prst="rect">
            <a:avLst/>
          </a:prstGeom>
        </p:spPr>
        <p:txBody>
          <a:bodyPr/>
          <a:lstStyle/>
          <a:p>
            <a:pPr lvl="0" algn="ctr">
              <a:spcBef>
                <a:spcPct val="0"/>
              </a:spcBef>
            </a:pPr>
            <a:r>
              <a:rPr lang="ru-RU" sz="2800" b="1" dirty="0" smtClean="0">
                <a:solidFill>
                  <a:srgbClr val="004070"/>
                </a:solidFill>
                <a:ea typeface="+mj-ea"/>
                <a:cs typeface="+mj-cs"/>
              </a:rPr>
              <a:t>Подбрасывание кубика один раз</a:t>
            </a:r>
            <a:endParaRPr kumimoji="0" lang="ru-RU" sz="2800" b="1" i="0" u="none" strike="noStrike" kern="1200" cap="none" spc="0" normalizeH="0" baseline="0" noProof="0" dirty="0">
              <a:ln>
                <a:noFill/>
              </a:ln>
              <a:solidFill>
                <a:srgbClr val="004070"/>
              </a:solidFill>
              <a:effectLst/>
              <a:uLnTx/>
              <a:uFillTx/>
              <a:ea typeface="+mj-ea"/>
              <a:cs typeface="+mj-cs"/>
            </a:endParaRPr>
          </a:p>
        </p:txBody>
      </p:sp>
      <p:sp>
        <p:nvSpPr>
          <p:cNvPr id="4" name="Прямоугольник 3"/>
          <p:cNvSpPr/>
          <p:nvPr/>
        </p:nvSpPr>
        <p:spPr>
          <a:xfrm>
            <a:off x="467544" y="915566"/>
            <a:ext cx="8136904" cy="1107996"/>
          </a:xfrm>
          <a:prstGeom prst="rect">
            <a:avLst/>
          </a:prstGeom>
        </p:spPr>
        <p:txBody>
          <a:bodyPr wrap="square">
            <a:spAutoFit/>
          </a:bodyPr>
          <a:lstStyle/>
          <a:p>
            <a:pPr indent="355600" algn="just"/>
            <a:r>
              <a:rPr lang="ru-RU" sz="2200" b="1" i="1" dirty="0" smtClean="0">
                <a:solidFill>
                  <a:schemeClr val="accent1">
                    <a:lumMod val="50000"/>
                  </a:schemeClr>
                </a:solidFill>
              </a:rPr>
              <a:t>Задача №3</a:t>
            </a:r>
          </a:p>
          <a:p>
            <a:pPr indent="355600" algn="just"/>
            <a:r>
              <a:rPr lang="ru-RU" sz="2200" dirty="0" smtClean="0">
                <a:solidFill>
                  <a:schemeClr val="accent1">
                    <a:lumMod val="50000"/>
                  </a:schemeClr>
                </a:solidFill>
              </a:rPr>
              <a:t>Найти вероятность того, что при бросании игрального кубика выпадет не менее 3.</a:t>
            </a:r>
            <a:r>
              <a:rPr lang="en-US" sz="2200" dirty="0" smtClean="0">
                <a:solidFill>
                  <a:schemeClr val="accent1">
                    <a:lumMod val="50000"/>
                  </a:schemeClr>
                </a:solidFill>
              </a:rPr>
              <a:t> </a:t>
            </a:r>
            <a:r>
              <a:rPr lang="ru-RU" sz="2200" dirty="0" smtClean="0">
                <a:solidFill>
                  <a:schemeClr val="accent1">
                    <a:lumMod val="50000"/>
                  </a:schemeClr>
                </a:solidFill>
              </a:rPr>
              <a:t>Ответ округлите до сотых.</a:t>
            </a:r>
            <a:endParaRPr lang="ru-RU" sz="2400" dirty="0"/>
          </a:p>
        </p:txBody>
      </p:sp>
      <p:pic>
        <p:nvPicPr>
          <p:cNvPr id="11" name="Picture 1"/>
          <p:cNvPicPr>
            <a:picLocks noChangeAspect="1" noChangeArrowheads="1"/>
          </p:cNvPicPr>
          <p:nvPr/>
        </p:nvPicPr>
        <p:blipFill>
          <a:blip r:embed="rId3" cstate="print"/>
          <a:srcRect/>
          <a:stretch>
            <a:fillRect/>
          </a:stretch>
        </p:blipFill>
        <p:spPr bwMode="auto">
          <a:xfrm rot="5400000">
            <a:off x="7669446" y="3434744"/>
            <a:ext cx="861732" cy="1440000"/>
          </a:xfrm>
          <a:prstGeom prst="rect">
            <a:avLst/>
          </a:prstGeom>
          <a:noFill/>
          <a:ln w="9525">
            <a:noFill/>
            <a:miter lim="800000"/>
            <a:headEnd/>
            <a:tailEnd/>
          </a:ln>
          <a:effectLst/>
        </p:spPr>
      </p:pic>
      <p:sp>
        <p:nvSpPr>
          <p:cNvPr id="10" name="Прямоугольник 9"/>
          <p:cNvSpPr/>
          <p:nvPr/>
        </p:nvSpPr>
        <p:spPr>
          <a:xfrm>
            <a:off x="611560" y="2499742"/>
            <a:ext cx="1008112" cy="430887"/>
          </a:xfrm>
          <a:prstGeom prst="rect">
            <a:avLst/>
          </a:prstGeom>
        </p:spPr>
        <p:txBody>
          <a:bodyPr wrap="square">
            <a:spAutoFit/>
          </a:bodyPr>
          <a:lstStyle/>
          <a:p>
            <a:pPr indent="355600" algn="just"/>
            <a:r>
              <a:rPr lang="en-US" sz="2200" dirty="0" smtClean="0">
                <a:solidFill>
                  <a:schemeClr val="accent1">
                    <a:lumMod val="50000"/>
                  </a:schemeClr>
                </a:solidFill>
              </a:rPr>
              <a:t>n =</a:t>
            </a:r>
            <a:endParaRPr lang="ru-RU" dirty="0"/>
          </a:p>
        </p:txBody>
      </p:sp>
      <p:sp>
        <p:nvSpPr>
          <p:cNvPr id="12" name="Прямоугольник 11"/>
          <p:cNvSpPr/>
          <p:nvPr/>
        </p:nvSpPr>
        <p:spPr>
          <a:xfrm>
            <a:off x="1547664" y="2499742"/>
            <a:ext cx="432048" cy="430887"/>
          </a:xfrm>
          <a:prstGeom prst="rect">
            <a:avLst/>
          </a:prstGeom>
        </p:spPr>
        <p:txBody>
          <a:bodyPr wrap="square">
            <a:spAutoFit/>
          </a:bodyPr>
          <a:lstStyle/>
          <a:p>
            <a:r>
              <a:rPr lang="en-US" sz="2200" dirty="0" smtClean="0">
                <a:solidFill>
                  <a:schemeClr val="accent1">
                    <a:lumMod val="50000"/>
                  </a:schemeClr>
                </a:solidFill>
              </a:rPr>
              <a:t>6</a:t>
            </a:r>
            <a:endParaRPr lang="ru-RU" dirty="0"/>
          </a:p>
        </p:txBody>
      </p:sp>
      <p:sp>
        <p:nvSpPr>
          <p:cNvPr id="13" name="Прямоугольник 12"/>
          <p:cNvSpPr/>
          <p:nvPr/>
        </p:nvSpPr>
        <p:spPr>
          <a:xfrm>
            <a:off x="611560" y="3435846"/>
            <a:ext cx="1008112" cy="430887"/>
          </a:xfrm>
          <a:prstGeom prst="rect">
            <a:avLst/>
          </a:prstGeom>
        </p:spPr>
        <p:txBody>
          <a:bodyPr wrap="square">
            <a:spAutoFit/>
          </a:bodyPr>
          <a:lstStyle/>
          <a:p>
            <a:pPr indent="355600" algn="just"/>
            <a:r>
              <a:rPr lang="en-US" sz="2200" dirty="0" smtClean="0">
                <a:solidFill>
                  <a:schemeClr val="accent1">
                    <a:lumMod val="50000"/>
                  </a:schemeClr>
                </a:solidFill>
              </a:rPr>
              <a:t>m =</a:t>
            </a:r>
            <a:endParaRPr lang="ru-RU" dirty="0"/>
          </a:p>
        </p:txBody>
      </p:sp>
      <p:sp>
        <p:nvSpPr>
          <p:cNvPr id="14" name="Прямоугольник 13"/>
          <p:cNvSpPr/>
          <p:nvPr/>
        </p:nvSpPr>
        <p:spPr>
          <a:xfrm>
            <a:off x="1547664" y="3435846"/>
            <a:ext cx="432048" cy="430887"/>
          </a:xfrm>
          <a:prstGeom prst="rect">
            <a:avLst/>
          </a:prstGeom>
        </p:spPr>
        <p:txBody>
          <a:bodyPr wrap="square">
            <a:spAutoFit/>
          </a:bodyPr>
          <a:lstStyle/>
          <a:p>
            <a:r>
              <a:rPr lang="ru-RU" sz="2200" dirty="0" smtClean="0">
                <a:solidFill>
                  <a:schemeClr val="accent1">
                    <a:lumMod val="50000"/>
                  </a:schemeClr>
                </a:solidFill>
              </a:rPr>
              <a:t>4</a:t>
            </a:r>
            <a:endParaRPr lang="ru-RU" dirty="0"/>
          </a:p>
        </p:txBody>
      </p:sp>
      <p:sp>
        <p:nvSpPr>
          <p:cNvPr id="15" name="Прямоугольник 14"/>
          <p:cNvSpPr/>
          <p:nvPr/>
        </p:nvSpPr>
        <p:spPr>
          <a:xfrm>
            <a:off x="611560" y="3939902"/>
            <a:ext cx="1512168" cy="430887"/>
          </a:xfrm>
          <a:prstGeom prst="rect">
            <a:avLst/>
          </a:prstGeom>
        </p:spPr>
        <p:txBody>
          <a:bodyPr wrap="square">
            <a:spAutoFit/>
          </a:bodyPr>
          <a:lstStyle/>
          <a:p>
            <a:pPr indent="355600" algn="just"/>
            <a:r>
              <a:rPr lang="en-US" sz="2200" dirty="0" smtClean="0">
                <a:solidFill>
                  <a:schemeClr val="accent1">
                    <a:lumMod val="50000"/>
                  </a:schemeClr>
                </a:solidFill>
              </a:rPr>
              <a:t>P(A) =</a:t>
            </a:r>
            <a:endParaRPr lang="ru-RU" dirty="0"/>
          </a:p>
        </p:txBody>
      </p:sp>
      <p:sp>
        <p:nvSpPr>
          <p:cNvPr id="16" name="Прямоугольник 15"/>
          <p:cNvSpPr/>
          <p:nvPr/>
        </p:nvSpPr>
        <p:spPr>
          <a:xfrm>
            <a:off x="1835696" y="3939902"/>
            <a:ext cx="936104" cy="430887"/>
          </a:xfrm>
          <a:prstGeom prst="rect">
            <a:avLst/>
          </a:prstGeom>
        </p:spPr>
        <p:txBody>
          <a:bodyPr wrap="square">
            <a:spAutoFit/>
          </a:bodyPr>
          <a:lstStyle/>
          <a:p>
            <a:r>
              <a:rPr lang="ru-RU" sz="2200" dirty="0" smtClean="0">
                <a:solidFill>
                  <a:schemeClr val="accent1">
                    <a:lumMod val="50000"/>
                  </a:schemeClr>
                </a:solidFill>
              </a:rPr>
              <a:t>4</a:t>
            </a:r>
            <a:r>
              <a:rPr lang="en-US" sz="2200" dirty="0" smtClean="0">
                <a:solidFill>
                  <a:schemeClr val="accent1">
                    <a:lumMod val="50000"/>
                  </a:schemeClr>
                </a:solidFill>
              </a:rPr>
              <a:t>/6</a:t>
            </a:r>
            <a:endParaRPr lang="ru-RU" dirty="0"/>
          </a:p>
        </p:txBody>
      </p:sp>
      <p:sp>
        <p:nvSpPr>
          <p:cNvPr id="17" name="Прямоугольник 16"/>
          <p:cNvSpPr/>
          <p:nvPr/>
        </p:nvSpPr>
        <p:spPr>
          <a:xfrm>
            <a:off x="611560" y="2067694"/>
            <a:ext cx="6624736" cy="430887"/>
          </a:xfrm>
          <a:prstGeom prst="rect">
            <a:avLst/>
          </a:prstGeom>
        </p:spPr>
        <p:txBody>
          <a:bodyPr wrap="square">
            <a:spAutoFit/>
          </a:bodyPr>
          <a:lstStyle/>
          <a:p>
            <a:pPr indent="355600" algn="just"/>
            <a:r>
              <a:rPr lang="ru-RU" sz="2200" dirty="0" smtClean="0">
                <a:solidFill>
                  <a:schemeClr val="accent1">
                    <a:lumMod val="50000"/>
                  </a:schemeClr>
                </a:solidFill>
              </a:rPr>
              <a:t>А – на кубике выпало не менее «3». </a:t>
            </a:r>
            <a:endParaRPr lang="ru-RU" dirty="0"/>
          </a:p>
        </p:txBody>
      </p:sp>
      <p:sp>
        <p:nvSpPr>
          <p:cNvPr id="18" name="Прямоугольник 17"/>
          <p:cNvSpPr/>
          <p:nvPr/>
        </p:nvSpPr>
        <p:spPr>
          <a:xfrm>
            <a:off x="2339752" y="3939902"/>
            <a:ext cx="864096" cy="430887"/>
          </a:xfrm>
          <a:prstGeom prst="rect">
            <a:avLst/>
          </a:prstGeom>
        </p:spPr>
        <p:txBody>
          <a:bodyPr wrap="square">
            <a:spAutoFit/>
          </a:bodyPr>
          <a:lstStyle/>
          <a:p>
            <a:r>
              <a:rPr lang="en-US" sz="2200" dirty="0" smtClean="0">
                <a:solidFill>
                  <a:schemeClr val="accent1">
                    <a:lumMod val="50000"/>
                  </a:schemeClr>
                </a:solidFill>
              </a:rPr>
              <a:t>=</a:t>
            </a:r>
            <a:r>
              <a:rPr lang="ru-RU" sz="2200" dirty="0" smtClean="0">
                <a:solidFill>
                  <a:schemeClr val="accent1">
                    <a:lumMod val="50000"/>
                  </a:schemeClr>
                </a:solidFill>
              </a:rPr>
              <a:t> 2</a:t>
            </a:r>
            <a:r>
              <a:rPr lang="en-US" sz="2200" dirty="0" smtClean="0">
                <a:solidFill>
                  <a:schemeClr val="accent1">
                    <a:lumMod val="50000"/>
                  </a:schemeClr>
                </a:solidFill>
              </a:rPr>
              <a:t>/</a:t>
            </a:r>
            <a:r>
              <a:rPr lang="ru-RU" sz="2200" dirty="0" smtClean="0">
                <a:solidFill>
                  <a:schemeClr val="accent1">
                    <a:lumMod val="50000"/>
                  </a:schemeClr>
                </a:solidFill>
              </a:rPr>
              <a:t>3 </a:t>
            </a:r>
            <a:endParaRPr lang="ru-RU" sz="2200" dirty="0"/>
          </a:p>
        </p:txBody>
      </p:sp>
      <p:sp>
        <p:nvSpPr>
          <p:cNvPr id="19" name="Прямоугольник 18"/>
          <p:cNvSpPr/>
          <p:nvPr/>
        </p:nvSpPr>
        <p:spPr>
          <a:xfrm>
            <a:off x="611560" y="4371950"/>
            <a:ext cx="2664296" cy="430887"/>
          </a:xfrm>
          <a:prstGeom prst="rect">
            <a:avLst/>
          </a:prstGeom>
        </p:spPr>
        <p:txBody>
          <a:bodyPr wrap="square">
            <a:spAutoFit/>
          </a:bodyPr>
          <a:lstStyle/>
          <a:p>
            <a:pPr indent="355600" algn="just"/>
            <a:r>
              <a:rPr lang="ru-RU" sz="2200" dirty="0" smtClean="0">
                <a:solidFill>
                  <a:schemeClr val="accent1">
                    <a:lumMod val="50000"/>
                  </a:schemeClr>
                </a:solidFill>
              </a:rPr>
              <a:t>Ответ: 0,67</a:t>
            </a:r>
            <a:endParaRPr lang="ru-RU" dirty="0"/>
          </a:p>
        </p:txBody>
      </p:sp>
      <p:sp>
        <p:nvSpPr>
          <p:cNvPr id="20" name="Прямоугольник 19"/>
          <p:cNvSpPr/>
          <p:nvPr/>
        </p:nvSpPr>
        <p:spPr>
          <a:xfrm>
            <a:off x="611560" y="3003798"/>
            <a:ext cx="3168352" cy="430887"/>
          </a:xfrm>
          <a:prstGeom prst="rect">
            <a:avLst/>
          </a:prstGeom>
        </p:spPr>
        <p:txBody>
          <a:bodyPr wrap="square">
            <a:spAutoFit/>
          </a:bodyPr>
          <a:lstStyle/>
          <a:p>
            <a:pPr indent="355600" algn="just"/>
            <a:r>
              <a:rPr lang="en-US" sz="2200" dirty="0" smtClean="0">
                <a:solidFill>
                  <a:schemeClr val="accent1">
                    <a:lumMod val="50000"/>
                  </a:schemeClr>
                </a:solidFill>
              </a:rPr>
              <a:t>m =</a:t>
            </a:r>
            <a:r>
              <a:rPr lang="ru-RU" sz="2200" dirty="0" smtClean="0">
                <a:solidFill>
                  <a:schemeClr val="accent1">
                    <a:lumMod val="50000"/>
                  </a:schemeClr>
                </a:solidFill>
              </a:rPr>
              <a:t> </a:t>
            </a:r>
            <a:r>
              <a:rPr lang="en-US" sz="2200" dirty="0" smtClean="0">
                <a:solidFill>
                  <a:schemeClr val="accent1">
                    <a:lumMod val="50000"/>
                  </a:schemeClr>
                </a:solidFill>
              </a:rPr>
              <a:t>{</a:t>
            </a:r>
            <a:r>
              <a:rPr lang="ru-RU" sz="2200" dirty="0" smtClean="0">
                <a:solidFill>
                  <a:schemeClr val="accent1">
                    <a:lumMod val="50000"/>
                  </a:schemeClr>
                </a:solidFill>
              </a:rPr>
              <a:t>3, 4, 5, 6</a:t>
            </a:r>
            <a:r>
              <a:rPr lang="en-US" sz="2200" dirty="0" smtClean="0">
                <a:solidFill>
                  <a:schemeClr val="accent1">
                    <a:lumMod val="50000"/>
                  </a:schemeClr>
                </a:solidFill>
              </a:rPr>
              <a:t>}</a:t>
            </a:r>
            <a:endParaRPr lang="ru-RU" dirty="0"/>
          </a:p>
        </p:txBody>
      </p:sp>
      <p:sp>
        <p:nvSpPr>
          <p:cNvPr id="21" name="Прямоугольник 20"/>
          <p:cNvSpPr/>
          <p:nvPr/>
        </p:nvSpPr>
        <p:spPr>
          <a:xfrm>
            <a:off x="3059832" y="3939902"/>
            <a:ext cx="1440160" cy="430887"/>
          </a:xfrm>
          <a:prstGeom prst="rect">
            <a:avLst/>
          </a:prstGeom>
        </p:spPr>
        <p:txBody>
          <a:bodyPr wrap="square">
            <a:spAutoFit/>
          </a:bodyPr>
          <a:lstStyle/>
          <a:p>
            <a:r>
              <a:rPr lang="ru-RU" sz="2200" dirty="0" smtClean="0">
                <a:solidFill>
                  <a:schemeClr val="accent1">
                    <a:lumMod val="50000"/>
                  </a:schemeClr>
                </a:solidFill>
              </a:rPr>
              <a:t>≈ 0,67 </a:t>
            </a:r>
            <a:endParaRPr lang="ru-RU"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2" grpId="0"/>
      <p:bldP spid="13" grpId="0"/>
      <p:bldP spid="14" grpId="0"/>
      <p:bldP spid="15" grpId="0"/>
      <p:bldP spid="16" grpId="0"/>
      <p:bldP spid="17" grpId="0"/>
      <p:bldP spid="18" grpId="0"/>
      <p:bldP spid="19" grpId="0"/>
      <p:bldP spid="20" grpId="0"/>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c3d3574c1859d842d133b75594c728c79807b2"/>
</p:tagLst>
</file>

<file path=ppt/theme/theme1.xml><?xml version="1.0" encoding="utf-8"?>
<a:theme xmlns:a="http://schemas.openxmlformats.org/drawingml/2006/main" name="Тема Office">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946</TotalTime>
  <Words>2064</Words>
  <Application>Microsoft Office PowerPoint</Application>
  <PresentationFormat>Экран (16:9)</PresentationFormat>
  <Paragraphs>494</Paragraphs>
  <Slides>29</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29</vt:i4>
      </vt:variant>
    </vt:vector>
  </HeadingPairs>
  <TitlesOfParts>
    <vt:vector size="31" baseType="lpstr">
      <vt:lpstr>Тема Office</vt:lpstr>
      <vt:lpstr>Формула</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vector>
  </TitlesOfParts>
  <Company>http://presentation-creation.ru/powerpoint-templates.html</Company>
  <LinksUpToDate>false</LinksUpToDate>
  <SharedDoc>false</SharedDoc>
  <HyperlinkBase>http://presentation-creation.ru/powerpoint-templates.html</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Синяя мозаика - шаблон презентации с сайта http://presentation-creation.ru</dc:title>
  <dc:creator>obstinate</dc:creator>
  <dc:description>Шаблон презентации с сайта http://presentation-creation.ru/</dc:description>
  <cp:lastModifiedBy>User</cp:lastModifiedBy>
  <cp:revision>136</cp:revision>
  <dcterms:created xsi:type="dcterms:W3CDTF">2017-06-26T17:55:09Z</dcterms:created>
  <dcterms:modified xsi:type="dcterms:W3CDTF">2025-12-11T07:58:15Z</dcterms:modified>
</cp:coreProperties>
</file>