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9" r:id="rId4"/>
    <p:sldId id="298" r:id="rId5"/>
    <p:sldId id="300" r:id="rId6"/>
    <p:sldId id="301" r:id="rId7"/>
    <p:sldId id="302" r:id="rId8"/>
    <p:sldId id="303" r:id="rId9"/>
    <p:sldId id="304" r:id="rId10"/>
    <p:sldId id="326" r:id="rId11"/>
    <p:sldId id="305" r:id="rId12"/>
    <p:sldId id="306" r:id="rId13"/>
    <p:sldId id="307" r:id="rId14"/>
    <p:sldId id="309" r:id="rId15"/>
    <p:sldId id="317" r:id="rId16"/>
    <p:sldId id="310" r:id="rId17"/>
    <p:sldId id="321" r:id="rId18"/>
    <p:sldId id="315" r:id="rId19"/>
    <p:sldId id="322" r:id="rId20"/>
    <p:sldId id="316" r:id="rId21"/>
    <p:sldId id="318" r:id="rId22"/>
    <p:sldId id="311" r:id="rId23"/>
    <p:sldId id="319" r:id="rId24"/>
    <p:sldId id="312" r:id="rId25"/>
    <p:sldId id="286" r:id="rId26"/>
    <p:sldId id="290" r:id="rId27"/>
    <p:sldId id="293" r:id="rId28"/>
    <p:sldId id="313" r:id="rId29"/>
    <p:sldId id="289" r:id="rId30"/>
    <p:sldId id="287" r:id="rId31"/>
    <p:sldId id="291" r:id="rId32"/>
    <p:sldId id="292" r:id="rId33"/>
    <p:sldId id="314" r:id="rId34"/>
    <p:sldId id="323" r:id="rId35"/>
    <p:sldId id="324" r:id="rId36"/>
    <p:sldId id="325" r:id="rId37"/>
    <p:sldId id="284" r:id="rId38"/>
    <p:sldId id="296" r:id="rId39"/>
    <p:sldId id="320" r:id="rId40"/>
    <p:sldId id="327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3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45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59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74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56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84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9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46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306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62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2A186-D19A-4407-95A7-9A62E2E3344A}" type="datetimeFigureOut">
              <a:rPr lang="ru-RU" smtClean="0"/>
              <a:t>09.02.2026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3DD96-4444-4725-8636-4BF600216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29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4811" y="1840820"/>
            <a:ext cx="9144000" cy="2387600"/>
          </a:xfrm>
        </p:spPr>
        <p:txBody>
          <a:bodyPr>
            <a:normAutofit/>
          </a:bodyPr>
          <a:lstStyle/>
          <a:p>
            <a:r>
              <a:rPr lang="ru-RU" dirty="0"/>
              <a:t>Элементы математической логики и теории множеств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2194" y="4856072"/>
            <a:ext cx="9144000" cy="1655762"/>
          </a:xfrm>
        </p:spPr>
        <p:txBody>
          <a:bodyPr/>
          <a:lstStyle/>
          <a:p>
            <a:pPr algn="l"/>
            <a:r>
              <a:rPr lang="ru-RU" dirty="0" err="1" smtClean="0"/>
              <a:t>Сохорева</a:t>
            </a:r>
            <a:r>
              <a:rPr lang="ru-RU" dirty="0" smtClean="0"/>
              <a:t> ТА</a:t>
            </a:r>
          </a:p>
          <a:p>
            <a:pPr algn="l"/>
            <a:r>
              <a:rPr lang="ru-RU" dirty="0" smtClean="0"/>
              <a:t>МБОУ «Гимназия №123»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4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87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Пусть </a:t>
            </a:r>
            <a:r>
              <a:rPr lang="ru-RU" dirty="0" smtClean="0">
                <a:solidFill>
                  <a:srgbClr val="000000"/>
                </a:solidFill>
              </a:rPr>
              <a:t>𝐴, 𝐵 </a:t>
            </a:r>
            <a:r>
              <a:rPr lang="ru-RU" dirty="0">
                <a:solidFill>
                  <a:srgbClr val="000000"/>
                </a:solidFill>
              </a:rPr>
              <a:t>и </a:t>
            </a:r>
            <a:r>
              <a:rPr lang="ru-RU" dirty="0" smtClean="0">
                <a:solidFill>
                  <a:srgbClr val="000000"/>
                </a:solidFill>
              </a:rPr>
              <a:t>𝐶 </a:t>
            </a:r>
            <a:r>
              <a:rPr lang="ru-RU" dirty="0">
                <a:solidFill>
                  <a:srgbClr val="000000"/>
                </a:solidFill>
              </a:rPr>
              <a:t>— числовые промежутки 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𝐴 </a:t>
            </a:r>
            <a:r>
              <a:rPr lang="ru-RU" dirty="0">
                <a:solidFill>
                  <a:srgbClr val="000000"/>
                </a:solidFill>
              </a:rPr>
              <a:t>= [−3; 4]; </a:t>
            </a:r>
            <a:r>
              <a:rPr lang="en-US" dirty="0" smtClean="0">
                <a:solidFill>
                  <a:srgbClr val="000000"/>
                </a:solidFill>
              </a:rPr>
              <a:t>	</a:t>
            </a:r>
            <a:r>
              <a:rPr lang="ru-RU" dirty="0" smtClean="0">
                <a:solidFill>
                  <a:srgbClr val="000000"/>
                </a:solidFill>
              </a:rPr>
              <a:t>𝐵 </a:t>
            </a:r>
            <a:r>
              <a:rPr lang="ru-RU" dirty="0">
                <a:solidFill>
                  <a:srgbClr val="000000"/>
                </a:solidFill>
              </a:rPr>
              <a:t>= [−2; +∞</a:t>
            </a:r>
            <a:r>
              <a:rPr lang="ru-RU" dirty="0" smtClean="0">
                <a:solidFill>
                  <a:srgbClr val="000000"/>
                </a:solidFill>
              </a:rPr>
              <a:t>);</a:t>
            </a:r>
            <a:r>
              <a:rPr lang="en-US" dirty="0" smtClean="0">
                <a:solidFill>
                  <a:srgbClr val="000000"/>
                </a:solidFill>
              </a:rPr>
              <a:t>	</a:t>
            </a:r>
            <a:r>
              <a:rPr lang="en-US" dirty="0">
                <a:solidFill>
                  <a:srgbClr val="000000"/>
                </a:solidFill>
              </a:rPr>
              <a:t>	</a:t>
            </a:r>
            <a:r>
              <a:rPr lang="ru-RU" dirty="0" smtClean="0">
                <a:solidFill>
                  <a:srgbClr val="000000"/>
                </a:solidFill>
              </a:rPr>
              <a:t>𝐶</a:t>
            </a:r>
            <a:r>
              <a:rPr lang="en-US" dirty="0" smtClean="0">
                <a:solidFill>
                  <a:srgbClr val="000000"/>
                </a:solidFill>
              </a:rPr>
              <a:t>=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dirty="0">
                <a:solidFill>
                  <a:srgbClr val="000000"/>
                </a:solidFill>
              </a:rPr>
              <a:t>−∞; 3]. 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Перечислите </a:t>
            </a:r>
            <a:r>
              <a:rPr lang="ru-RU" dirty="0">
                <a:solidFill>
                  <a:srgbClr val="000000"/>
                </a:solidFill>
              </a:rPr>
              <a:t>элементы множеств: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4345"/>
            <a:ext cx="10515600" cy="407261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𝐴 </a:t>
            </a:r>
            <a:r>
              <a:rPr lang="ru-RU" dirty="0"/>
              <a:t>∪ </a:t>
            </a:r>
            <a:r>
              <a:rPr lang="ru-RU" dirty="0" smtClean="0"/>
              <a:t>𝐵</a:t>
            </a:r>
            <a:r>
              <a:rPr lang="en-US" dirty="0" smtClean="0"/>
              <a:t> =</a:t>
            </a:r>
            <a:r>
              <a:rPr lang="ru-RU" dirty="0">
                <a:solidFill>
                  <a:srgbClr val="000000"/>
                </a:solidFill>
              </a:rPr>
              <a:t> [−3; +∞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smtClean="0"/>
              <a:t>𝐵 </a:t>
            </a:r>
            <a:r>
              <a:rPr lang="ru-RU" dirty="0"/>
              <a:t>∩ </a:t>
            </a:r>
            <a:r>
              <a:rPr lang="ru-RU" dirty="0" smtClean="0"/>
              <a:t>𝐶</a:t>
            </a:r>
            <a:r>
              <a:rPr lang="en-US" dirty="0" smtClean="0"/>
              <a:t> = [-2;3]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smtClean="0"/>
              <a:t>𝐴 ∩</a:t>
            </a:r>
            <a:r>
              <a:rPr lang="en-US" dirty="0" smtClean="0"/>
              <a:t> </a:t>
            </a:r>
            <a:r>
              <a:rPr lang="ru-RU" dirty="0" smtClean="0"/>
              <a:t>𝐶</a:t>
            </a:r>
            <a:r>
              <a:rPr lang="en-US" dirty="0" smtClean="0"/>
              <a:t>=  [-3;3]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25066" y="2103966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020508" y="2569029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00725" y="3076675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06367" y="3657709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00725" y="4122393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91542" y="4652280"/>
            <a:ext cx="15566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43" b="88055"/>
          <a:stretch/>
        </p:blipFill>
        <p:spPr>
          <a:xfrm>
            <a:off x="4748624" y="2176748"/>
            <a:ext cx="5143500" cy="6310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812" b="75799"/>
          <a:stretch/>
        </p:blipFill>
        <p:spPr>
          <a:xfrm>
            <a:off x="4748624" y="3124567"/>
            <a:ext cx="5143500" cy="6439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654" b="65332"/>
          <a:stretch/>
        </p:blipFill>
        <p:spPr>
          <a:xfrm>
            <a:off x="4748624" y="4128203"/>
            <a:ext cx="5143500" cy="618186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748624" y="2170938"/>
            <a:ext cx="5143500" cy="636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748624" y="3107557"/>
            <a:ext cx="5143500" cy="636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748624" y="4104122"/>
            <a:ext cx="5143500" cy="636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4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87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Пусть </a:t>
            </a:r>
            <a:r>
              <a:rPr lang="ru-RU" dirty="0" smtClean="0">
                <a:solidFill>
                  <a:srgbClr val="000000"/>
                </a:solidFill>
              </a:rPr>
              <a:t>𝐴, 𝐵 </a:t>
            </a:r>
            <a:r>
              <a:rPr lang="ru-RU" dirty="0">
                <a:solidFill>
                  <a:srgbClr val="000000"/>
                </a:solidFill>
              </a:rPr>
              <a:t>и </a:t>
            </a:r>
            <a:r>
              <a:rPr lang="ru-RU" dirty="0" smtClean="0">
                <a:solidFill>
                  <a:srgbClr val="000000"/>
                </a:solidFill>
              </a:rPr>
              <a:t>𝐶 </a:t>
            </a:r>
            <a:r>
              <a:rPr lang="ru-RU" dirty="0">
                <a:solidFill>
                  <a:srgbClr val="000000"/>
                </a:solidFill>
              </a:rPr>
              <a:t>— числовые промежутки 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𝐴 </a:t>
            </a:r>
            <a:r>
              <a:rPr lang="ru-RU" dirty="0">
                <a:solidFill>
                  <a:srgbClr val="000000"/>
                </a:solidFill>
              </a:rPr>
              <a:t>= [−3; 4]; </a:t>
            </a:r>
            <a:r>
              <a:rPr lang="en-US" dirty="0" smtClean="0">
                <a:solidFill>
                  <a:srgbClr val="000000"/>
                </a:solidFill>
              </a:rPr>
              <a:t>	</a:t>
            </a:r>
            <a:r>
              <a:rPr lang="ru-RU" dirty="0" smtClean="0">
                <a:solidFill>
                  <a:srgbClr val="000000"/>
                </a:solidFill>
              </a:rPr>
              <a:t>𝐵 </a:t>
            </a:r>
            <a:r>
              <a:rPr lang="ru-RU" dirty="0">
                <a:solidFill>
                  <a:srgbClr val="000000"/>
                </a:solidFill>
              </a:rPr>
              <a:t>= [−2; +∞</a:t>
            </a:r>
            <a:r>
              <a:rPr lang="ru-RU" dirty="0" smtClean="0">
                <a:solidFill>
                  <a:srgbClr val="000000"/>
                </a:solidFill>
              </a:rPr>
              <a:t>);</a:t>
            </a:r>
            <a:r>
              <a:rPr lang="en-US" dirty="0" smtClean="0">
                <a:solidFill>
                  <a:srgbClr val="000000"/>
                </a:solidFill>
              </a:rPr>
              <a:t>	</a:t>
            </a:r>
            <a:r>
              <a:rPr lang="en-US" dirty="0">
                <a:solidFill>
                  <a:srgbClr val="000000"/>
                </a:solidFill>
              </a:rPr>
              <a:t>	</a:t>
            </a:r>
            <a:r>
              <a:rPr lang="ru-RU" dirty="0" smtClean="0">
                <a:solidFill>
                  <a:srgbClr val="000000"/>
                </a:solidFill>
              </a:rPr>
              <a:t>𝐶</a:t>
            </a:r>
            <a:r>
              <a:rPr lang="en-US" dirty="0" smtClean="0">
                <a:solidFill>
                  <a:srgbClr val="000000"/>
                </a:solidFill>
              </a:rPr>
              <a:t>=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dirty="0">
                <a:solidFill>
                  <a:srgbClr val="000000"/>
                </a:solidFill>
              </a:rPr>
              <a:t>−∞; 3]. 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Перечислите </a:t>
            </a:r>
            <a:r>
              <a:rPr lang="ru-RU" dirty="0">
                <a:solidFill>
                  <a:srgbClr val="000000"/>
                </a:solidFill>
              </a:rPr>
              <a:t>элементы множеств: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4345"/>
            <a:ext cx="10515600" cy="4072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smtClean="0"/>
              <a:t>𝐶 </a:t>
            </a:r>
            <a:r>
              <a:rPr lang="ru-RU" dirty="0"/>
              <a:t>∖ </a:t>
            </a:r>
            <a:r>
              <a:rPr lang="ru-RU" dirty="0" smtClean="0"/>
              <a:t>𝐵</a:t>
            </a:r>
            <a:r>
              <a:rPr lang="en-US" dirty="0" smtClean="0"/>
              <a:t> =  (-∞;-2)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5) </a:t>
            </a:r>
            <a:r>
              <a:rPr lang="ru-RU" dirty="0" smtClean="0"/>
              <a:t>𝐵 </a:t>
            </a:r>
            <a:r>
              <a:rPr lang="ru-RU" dirty="0"/>
              <a:t>∖ </a:t>
            </a:r>
            <a:r>
              <a:rPr lang="ru-RU" dirty="0" smtClean="0"/>
              <a:t>𝐶</a:t>
            </a:r>
            <a:r>
              <a:rPr lang="en-US" dirty="0" smtClean="0"/>
              <a:t> =  (3;+∞)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6) </a:t>
            </a:r>
            <a:r>
              <a:rPr lang="ru-RU" dirty="0" smtClean="0"/>
              <a:t>𝐴 </a:t>
            </a:r>
            <a:r>
              <a:rPr lang="ru-RU" dirty="0"/>
              <a:t>∪ </a:t>
            </a:r>
            <a:r>
              <a:rPr lang="ru-RU" dirty="0" smtClean="0"/>
              <a:t>𝐵 </a:t>
            </a:r>
            <a:r>
              <a:rPr lang="ru-RU" dirty="0"/>
              <a:t>∪ </a:t>
            </a:r>
            <a:r>
              <a:rPr lang="ru-RU" dirty="0" smtClean="0"/>
              <a:t>𝐶</a:t>
            </a:r>
            <a:r>
              <a:rPr lang="en-US" dirty="0" smtClean="0"/>
              <a:t> = (-∞;+</a:t>
            </a:r>
            <a:r>
              <a:rPr lang="en-US" dirty="0"/>
              <a:t> ∞</a:t>
            </a:r>
            <a:r>
              <a:rPr lang="en-US" dirty="0" smtClean="0"/>
              <a:t>)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449285" y="2169660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49285" y="3180764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91542" y="4214179"/>
            <a:ext cx="15566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047" b="53502"/>
          <a:stretch/>
        </p:blipFill>
        <p:spPr>
          <a:xfrm>
            <a:off x="4972049" y="2089186"/>
            <a:ext cx="5143500" cy="5795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625" b="42911"/>
          <a:stretch/>
        </p:blipFill>
        <p:spPr>
          <a:xfrm>
            <a:off x="4813938" y="3180764"/>
            <a:ext cx="5143500" cy="64903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972049" y="2056381"/>
            <a:ext cx="5143500" cy="6368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813938" y="3172931"/>
            <a:ext cx="5143500" cy="6646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6936376" y="2320818"/>
            <a:ext cx="108000" cy="10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7685159" y="3464782"/>
            <a:ext cx="108000" cy="108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578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78782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</a:rPr>
              <a:t>Пусть </a:t>
            </a:r>
            <a:r>
              <a:rPr lang="ru-RU" dirty="0" smtClean="0">
                <a:solidFill>
                  <a:srgbClr val="000000"/>
                </a:solidFill>
              </a:rPr>
              <a:t>𝐴, 𝐵 </a:t>
            </a:r>
            <a:r>
              <a:rPr lang="ru-RU" dirty="0">
                <a:solidFill>
                  <a:srgbClr val="000000"/>
                </a:solidFill>
              </a:rPr>
              <a:t>и </a:t>
            </a:r>
            <a:r>
              <a:rPr lang="ru-RU" dirty="0" smtClean="0">
                <a:solidFill>
                  <a:srgbClr val="000000"/>
                </a:solidFill>
              </a:rPr>
              <a:t>𝐶 </a:t>
            </a:r>
            <a:r>
              <a:rPr lang="ru-RU" dirty="0">
                <a:solidFill>
                  <a:srgbClr val="000000"/>
                </a:solidFill>
              </a:rPr>
              <a:t>— числовые </a:t>
            </a:r>
            <a:r>
              <a:rPr lang="ru-RU" dirty="0" smtClean="0">
                <a:solidFill>
                  <a:srgbClr val="000000"/>
                </a:solidFill>
              </a:rPr>
              <a:t>промежутки </a:t>
            </a:r>
            <a:br>
              <a:rPr lang="ru-RU" dirty="0" smtClean="0">
                <a:solidFill>
                  <a:srgbClr val="000000"/>
                </a:solidFill>
              </a:rPr>
            </a:br>
            <a:r>
              <a:rPr lang="ru-RU" dirty="0" smtClean="0"/>
              <a:t>А</a:t>
            </a:r>
            <a:r>
              <a:rPr lang="ru-RU" dirty="0"/>
              <a:t>=[−5; 1), В= (0; </a:t>
            </a:r>
            <a:r>
              <a:rPr lang="ru-RU" dirty="0" smtClean="0"/>
              <a:t>8), </a:t>
            </a:r>
            <a:r>
              <a:rPr lang="ru-RU" dirty="0"/>
              <a:t>С=[2, 10</a:t>
            </a:r>
            <a:r>
              <a:rPr lang="ru-RU" dirty="0" smtClean="0"/>
              <a:t>]</a:t>
            </a:r>
            <a:r>
              <a:rPr lang="en-US" dirty="0"/>
              <a:t>.</a:t>
            </a:r>
            <a:r>
              <a:rPr lang="en-US" dirty="0" smtClean="0">
                <a:solidFill>
                  <a:srgbClr val="000000"/>
                </a:solidFill>
              </a:rPr>
              <a:t/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ru-RU" dirty="0" smtClean="0">
                <a:solidFill>
                  <a:srgbClr val="000000"/>
                </a:solidFill>
              </a:rPr>
              <a:t>Перечислите </a:t>
            </a:r>
            <a:r>
              <a:rPr lang="ru-RU" dirty="0">
                <a:solidFill>
                  <a:srgbClr val="000000"/>
                </a:solidFill>
              </a:rPr>
              <a:t>элементы множеств: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104345"/>
            <a:ext cx="10515600" cy="407261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1) </a:t>
            </a:r>
            <a:r>
              <a:rPr lang="ru-RU" dirty="0" smtClean="0"/>
              <a:t>𝐴 </a:t>
            </a:r>
            <a:r>
              <a:rPr lang="ru-RU" dirty="0"/>
              <a:t>∪ </a:t>
            </a:r>
            <a:r>
              <a:rPr lang="ru-RU" dirty="0" smtClean="0"/>
              <a:t>𝐵</a:t>
            </a:r>
            <a:r>
              <a:rPr lang="en-US" dirty="0" smtClean="0"/>
              <a:t> =</a:t>
            </a:r>
            <a:r>
              <a:rPr lang="ru-RU" dirty="0">
                <a:solidFill>
                  <a:srgbClr val="000000"/>
                </a:solidFill>
              </a:rPr>
              <a:t> [</a:t>
            </a:r>
            <a:r>
              <a:rPr lang="ru-RU" dirty="0" smtClean="0">
                <a:solidFill>
                  <a:srgbClr val="000000"/>
                </a:solidFill>
              </a:rPr>
              <a:t>−</a:t>
            </a:r>
            <a:r>
              <a:rPr lang="en-US" dirty="0" smtClean="0">
                <a:solidFill>
                  <a:srgbClr val="000000"/>
                </a:solidFill>
              </a:rPr>
              <a:t>5</a:t>
            </a:r>
            <a:r>
              <a:rPr lang="ru-RU" dirty="0" smtClean="0">
                <a:solidFill>
                  <a:srgbClr val="000000"/>
                </a:solidFill>
              </a:rPr>
              <a:t>; </a:t>
            </a:r>
            <a:r>
              <a:rPr lang="en-US" dirty="0" smtClean="0">
                <a:solidFill>
                  <a:srgbClr val="000000"/>
                </a:solidFill>
              </a:rPr>
              <a:t>8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dirty="0" smtClean="0"/>
              <a:t>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smtClean="0"/>
              <a:t>𝐵 </a:t>
            </a:r>
            <a:r>
              <a:rPr lang="ru-RU" dirty="0"/>
              <a:t>∩ </a:t>
            </a:r>
            <a:r>
              <a:rPr lang="ru-RU" dirty="0" smtClean="0"/>
              <a:t>𝐶</a:t>
            </a:r>
            <a:r>
              <a:rPr lang="en-US" dirty="0" smtClean="0"/>
              <a:t> = [</a:t>
            </a:r>
            <a:r>
              <a:rPr lang="en-US" dirty="0" smtClean="0"/>
              <a:t>2;8</a:t>
            </a:r>
            <a:r>
              <a:rPr lang="ru-RU" dirty="0" smtClean="0"/>
              <a:t>);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smtClean="0"/>
              <a:t>𝐴 ∩</a:t>
            </a:r>
            <a:r>
              <a:rPr lang="en-US" dirty="0" smtClean="0"/>
              <a:t> </a:t>
            </a:r>
            <a:r>
              <a:rPr lang="ru-RU" dirty="0" smtClean="0"/>
              <a:t>𝐶</a:t>
            </a:r>
            <a:r>
              <a:rPr lang="en-US" dirty="0" smtClean="0"/>
              <a:t>=   Ø</a:t>
            </a:r>
            <a:r>
              <a:rPr lang="ru-RU" dirty="0" smtClean="0"/>
              <a:t>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4) </a:t>
            </a:r>
            <a:r>
              <a:rPr lang="ru-RU" dirty="0" smtClean="0"/>
              <a:t>𝐶 </a:t>
            </a:r>
            <a:r>
              <a:rPr lang="ru-RU" dirty="0"/>
              <a:t>∖ </a:t>
            </a:r>
            <a:r>
              <a:rPr lang="ru-RU" dirty="0" smtClean="0"/>
              <a:t>𝐵</a:t>
            </a:r>
            <a:r>
              <a:rPr lang="en-US" dirty="0" smtClean="0"/>
              <a:t> </a:t>
            </a:r>
            <a:r>
              <a:rPr lang="en-US" dirty="0" smtClean="0"/>
              <a:t>=[</a:t>
            </a:r>
            <a:r>
              <a:rPr lang="ru-RU" dirty="0" smtClean="0"/>
              <a:t>8</a:t>
            </a:r>
            <a:r>
              <a:rPr lang="en-US" dirty="0" smtClean="0"/>
              <a:t>;10</a:t>
            </a:r>
            <a:r>
              <a:rPr lang="en-US" dirty="0" smtClean="0"/>
              <a:t>]</a:t>
            </a:r>
            <a:r>
              <a:rPr lang="ru-RU" dirty="0" smtClean="0"/>
              <a:t>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5) </a:t>
            </a:r>
            <a:r>
              <a:rPr lang="ru-RU" dirty="0" smtClean="0"/>
              <a:t>𝐵 </a:t>
            </a:r>
            <a:r>
              <a:rPr lang="ru-RU" dirty="0"/>
              <a:t>∖ </a:t>
            </a:r>
            <a:r>
              <a:rPr lang="ru-RU" dirty="0" smtClean="0"/>
              <a:t>𝐶</a:t>
            </a:r>
            <a:r>
              <a:rPr lang="en-US" dirty="0" smtClean="0"/>
              <a:t> =(0;2)</a:t>
            </a:r>
            <a:r>
              <a:rPr lang="ru-RU" dirty="0" smtClean="0"/>
              <a:t>;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6) </a:t>
            </a:r>
            <a:r>
              <a:rPr lang="ru-RU" dirty="0" smtClean="0"/>
              <a:t>𝐴 </a:t>
            </a:r>
            <a:r>
              <a:rPr lang="ru-RU" dirty="0"/>
              <a:t>∪ </a:t>
            </a:r>
            <a:r>
              <a:rPr lang="ru-RU" dirty="0" smtClean="0"/>
              <a:t>𝐵 </a:t>
            </a:r>
            <a:r>
              <a:rPr lang="ru-RU" dirty="0"/>
              <a:t>∪ </a:t>
            </a:r>
            <a:r>
              <a:rPr lang="ru-RU" dirty="0" smtClean="0"/>
              <a:t>𝐶</a:t>
            </a:r>
            <a:r>
              <a:rPr lang="en-US" dirty="0" smtClean="0"/>
              <a:t> =[-5;10]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077201" y="2104345"/>
            <a:ext cx="1284514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66702" y="2052899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66701" y="2661230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53489" y="3092186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53489" y="3729244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53489" y="4219651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63240" y="4733623"/>
            <a:ext cx="1709057" cy="4646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984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5593"/>
            <a:ext cx="12188780" cy="4150849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1621971" y="500743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587342" y="2579915"/>
            <a:ext cx="76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16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4"/>
            <a:ext cx="10651184" cy="445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3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x-none" sz="4000" b="1" dirty="0" err="1"/>
              <a:t>Приоритет</a:t>
            </a:r>
            <a:r>
              <a:rPr lang="en-US" altLang="x-none" sz="4000" b="1" dirty="0"/>
              <a:t> </a:t>
            </a:r>
            <a:r>
              <a:rPr lang="en-US" altLang="x-none" sz="4000" b="1" dirty="0" err="1"/>
              <a:t>выполнения</a:t>
            </a:r>
            <a:r>
              <a:rPr lang="en-US" altLang="x-none" sz="4000" b="1" dirty="0"/>
              <a:t> </a:t>
            </a:r>
            <a:r>
              <a:rPr lang="en-US" altLang="x-none" sz="4000" b="1" dirty="0" err="1"/>
              <a:t>операций</a:t>
            </a:r>
            <a:r>
              <a:rPr lang="en-US" altLang="x-none" sz="4000" b="1" dirty="0"/>
              <a:t/>
            </a:r>
            <a:br>
              <a:rPr lang="en-US" altLang="x-none" sz="4000" b="1" dirty="0"/>
            </a:br>
            <a:endParaRPr lang="ru-RU" sz="4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x-none" dirty="0" err="1" smtClean="0"/>
              <a:t>дополнени</a:t>
            </a:r>
            <a:r>
              <a:rPr lang="ru-RU" altLang="x-none" dirty="0" smtClean="0"/>
              <a:t>е</a:t>
            </a:r>
            <a:r>
              <a:rPr lang="en-US" altLang="x-none" dirty="0" smtClean="0"/>
              <a:t>, </a:t>
            </a:r>
            <a:endParaRPr lang="ru-RU" altLang="x-none" dirty="0" smtClean="0"/>
          </a:p>
          <a:p>
            <a:r>
              <a:rPr lang="en-US" altLang="x-none" dirty="0" err="1" smtClean="0"/>
              <a:t>пересечени</a:t>
            </a:r>
            <a:r>
              <a:rPr lang="ru-RU" altLang="x-none" dirty="0" smtClean="0"/>
              <a:t>е</a:t>
            </a:r>
            <a:r>
              <a:rPr lang="en-US" altLang="x-none" dirty="0" smtClean="0"/>
              <a:t>, </a:t>
            </a:r>
            <a:endParaRPr lang="ru-RU" altLang="x-none" dirty="0" smtClean="0"/>
          </a:p>
          <a:p>
            <a:r>
              <a:rPr lang="en-US" altLang="x-none" dirty="0" err="1" smtClean="0"/>
              <a:t>объединени</a:t>
            </a:r>
            <a:r>
              <a:rPr lang="ru-RU" altLang="x-none" dirty="0" smtClean="0"/>
              <a:t>е,</a:t>
            </a:r>
            <a:r>
              <a:rPr lang="en-US" altLang="x-none" dirty="0" smtClean="0"/>
              <a:t> </a:t>
            </a:r>
            <a:endParaRPr lang="ru-RU" altLang="x-none" dirty="0" smtClean="0"/>
          </a:p>
          <a:p>
            <a:r>
              <a:rPr lang="en-US" altLang="x-none" dirty="0" err="1" smtClean="0"/>
              <a:t>разност</a:t>
            </a:r>
            <a:r>
              <a:rPr lang="ru-RU" altLang="x-none" dirty="0" smtClean="0"/>
              <a:t>ь</a:t>
            </a:r>
            <a:r>
              <a:rPr lang="en-US" altLang="x-none" dirty="0" smtClean="0"/>
              <a:t>. </a:t>
            </a:r>
            <a:endParaRPr lang="ru-RU" altLang="x-none" dirty="0"/>
          </a:p>
          <a:p>
            <a:endParaRPr lang="ru-RU" altLang="x-none" dirty="0"/>
          </a:p>
          <a:p>
            <a:r>
              <a:rPr lang="en-US" altLang="x-none" dirty="0" err="1"/>
              <a:t>Последовательность</a:t>
            </a:r>
            <a:r>
              <a:rPr lang="en-US" altLang="x-none" dirty="0"/>
              <a:t> </a:t>
            </a:r>
            <a:r>
              <a:rPr lang="en-US" altLang="x-none" dirty="0" err="1"/>
              <a:t>выполнения</a:t>
            </a:r>
            <a:r>
              <a:rPr lang="en-US" altLang="x-none" dirty="0"/>
              <a:t> </a:t>
            </a:r>
            <a:r>
              <a:rPr lang="en-US" altLang="x-none" dirty="0" err="1"/>
              <a:t>операций</a:t>
            </a:r>
            <a:r>
              <a:rPr lang="en-US" altLang="x-none" dirty="0"/>
              <a:t> </a:t>
            </a:r>
            <a:r>
              <a:rPr lang="en-US" altLang="x-none" dirty="0" err="1"/>
              <a:t>может</a:t>
            </a:r>
            <a:r>
              <a:rPr lang="en-US" altLang="x-none" dirty="0"/>
              <a:t> </a:t>
            </a:r>
            <a:r>
              <a:rPr lang="en-US" altLang="x-none" dirty="0" err="1"/>
              <a:t>быть</a:t>
            </a:r>
            <a:r>
              <a:rPr lang="en-US" altLang="x-none" dirty="0"/>
              <a:t> </a:t>
            </a:r>
            <a:r>
              <a:rPr lang="en-US" altLang="x-none" dirty="0" err="1"/>
              <a:t>изменена</a:t>
            </a:r>
            <a:r>
              <a:rPr lang="en-US" altLang="x-none" dirty="0"/>
              <a:t> </a:t>
            </a:r>
            <a:r>
              <a:rPr lang="en-US" altLang="x-none" dirty="0" err="1"/>
              <a:t>скобками</a:t>
            </a:r>
            <a:r>
              <a:rPr lang="en-US" altLang="x-none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643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Докажите тождества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2033"/>
                <a:ext cx="10515600" cy="43513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pt-BR" b="1" dirty="0" smtClean="0"/>
                  <a:t>(</a:t>
                </a:r>
                <a:r>
                  <a:rPr lang="pt-BR" b="1" dirty="0"/>
                  <a:t>A ∩ </a:t>
                </a:r>
                <a:r>
                  <a:rPr lang="ru-RU" b="1" dirty="0" smtClean="0"/>
                  <a:t>В</a:t>
                </a:r>
                <a:r>
                  <a:rPr lang="pt-BR" b="1" dirty="0" smtClean="0"/>
                  <a:t>)</a:t>
                </a:r>
                <a:r>
                  <a:rPr lang="ru-RU" b="1" dirty="0"/>
                  <a:t> </a:t>
                </a:r>
                <a:r>
                  <a:rPr lang="ru-RU" b="1" dirty="0" smtClean="0"/>
                  <a:t>∪ (А </a:t>
                </a:r>
                <a:r>
                  <a:rPr lang="pt-BR" b="1" dirty="0" smtClean="0"/>
                  <a:t>∩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r>
                  <a:rPr lang="ru-RU" b="1" dirty="0" smtClean="0"/>
                  <a:t> )=А</a:t>
                </a:r>
              </a:p>
              <a:p>
                <a:pPr marL="0" indent="0">
                  <a:buNone/>
                </a:pPr>
                <a:r>
                  <a:rPr lang="pt-BR" dirty="0"/>
                  <a:t>(A ∩ </a:t>
                </a:r>
                <a:r>
                  <a:rPr lang="ru-RU" dirty="0"/>
                  <a:t>В</a:t>
                </a:r>
                <a:r>
                  <a:rPr lang="pt-BR" dirty="0"/>
                  <a:t>)</a:t>
                </a:r>
                <a:r>
                  <a:rPr lang="ru-RU" dirty="0"/>
                  <a:t> ∪ (А </a:t>
                </a:r>
                <a:r>
                  <a:rPr lang="pt-BR" dirty="0"/>
                  <a:t>∩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)=</a:t>
                </a:r>
              </a:p>
              <a:p>
                <a:pPr marL="0" indent="0">
                  <a:buNone/>
                </a:pPr>
                <a:r>
                  <a:rPr lang="ru-RU" dirty="0" smtClean="0"/>
                  <a:t>=</a:t>
                </a:r>
                <a:r>
                  <a:rPr lang="pt-BR" dirty="0" smtClean="0"/>
                  <a:t>A ∩</a:t>
                </a:r>
                <a:r>
                  <a:rPr lang="ru-RU" dirty="0" smtClean="0"/>
                  <a:t> (</a:t>
                </a:r>
                <a:r>
                  <a:rPr lang="pt-BR" dirty="0" smtClean="0"/>
                  <a:t> </a:t>
                </a:r>
                <a:r>
                  <a:rPr lang="ru-RU" dirty="0" smtClean="0"/>
                  <a:t>В </a:t>
                </a:r>
                <a:r>
                  <a:rPr lang="ru-RU" dirty="0"/>
                  <a:t>∪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) =</a:t>
                </a:r>
              </a:p>
              <a:p>
                <a:pPr marL="0" indent="0">
                  <a:buNone/>
                </a:pPr>
                <a:r>
                  <a:rPr lang="ru-RU" dirty="0"/>
                  <a:t>=</a:t>
                </a:r>
                <a:r>
                  <a:rPr lang="pt-BR" dirty="0"/>
                  <a:t>A </a:t>
                </a:r>
                <a:r>
                  <a:rPr lang="pt-BR" dirty="0" smtClean="0"/>
                  <a:t>∩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hy-AM" i="1">
                        <a:latin typeface="Cambria Math" panose="02040503050406030204" pitchFamily="18" charset="0"/>
                      </a:rPr>
                      <m:t>𝕌</m:t>
                    </m:r>
                    <m:r>
                      <a:rPr lang="ru-RU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smtClean="0"/>
                  <a:t>=</a:t>
                </a:r>
              </a:p>
              <a:p>
                <a:pPr marL="0" indent="0">
                  <a:buNone/>
                </a:pPr>
                <a:r>
                  <a:rPr lang="ru-RU" dirty="0" smtClean="0"/>
                  <a:t>= А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2033"/>
                <a:ext cx="10515600" cy="4351338"/>
              </a:xfrm>
              <a:blipFill>
                <a:blip r:embed="rId2"/>
                <a:stretch>
                  <a:fillRect l="-1217" t="-1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36019" y="2174488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Дистрибутивность пересечения относительно объединения 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323063" y="2666763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Частный случай объединения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430965" y="3213917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Частный случай пересечения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571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Докажите тождества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72033"/>
                <a:ext cx="10515600" cy="43513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pt-BR" b="1" dirty="0" smtClean="0"/>
                  <a:t>(</a:t>
                </a:r>
                <a:r>
                  <a:rPr lang="pt-BR" b="1" dirty="0"/>
                  <a:t>A ∩ </a:t>
                </a:r>
                <a:r>
                  <a:rPr lang="ru-RU" b="1" dirty="0" smtClean="0"/>
                  <a:t>В</a:t>
                </a:r>
                <a:r>
                  <a:rPr lang="pt-BR" b="1" dirty="0" smtClean="0"/>
                  <a:t>)</a:t>
                </a:r>
                <a:r>
                  <a:rPr lang="ru-RU" b="1" dirty="0"/>
                  <a:t> </a:t>
                </a:r>
                <a:r>
                  <a:rPr lang="ru-RU" b="1" dirty="0" smtClean="0"/>
                  <a:t>∪ (А </a:t>
                </a:r>
                <a:r>
                  <a:rPr lang="pt-BR" b="1" dirty="0" smtClean="0"/>
                  <a:t>∩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b="1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r>
                  <a:rPr lang="ru-RU" b="1" dirty="0" smtClean="0"/>
                  <a:t> )=А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72033"/>
                <a:ext cx="10515600" cy="4351338"/>
              </a:xfrm>
              <a:blipFill>
                <a:blip r:embed="rId2"/>
                <a:stretch>
                  <a:fillRect t="-18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64562"/>
          <a:stretch/>
        </p:blipFill>
        <p:spPr>
          <a:xfrm>
            <a:off x="2355161" y="2258186"/>
            <a:ext cx="2856919" cy="224066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5438" r="31215"/>
          <a:stretch/>
        </p:blipFill>
        <p:spPr>
          <a:xfrm>
            <a:off x="5212079" y="2258186"/>
            <a:ext cx="2688337" cy="22406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69011"/>
          <a:stretch/>
        </p:blipFill>
        <p:spPr>
          <a:xfrm>
            <a:off x="7918704" y="2258186"/>
            <a:ext cx="2498216" cy="2240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8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Докажите тождества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025434" y="1690688"/>
                <a:ext cx="10515600" cy="4351338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ru-RU" b="1" dirty="0" smtClean="0"/>
                  <a:t>A </a:t>
                </a:r>
                <a:r>
                  <a:rPr lang="ru-RU" b="1" dirty="0"/>
                  <a:t>∪ B = A ∪ (B\A</a:t>
                </a:r>
                <a:r>
                  <a:rPr lang="ru-RU" b="1" dirty="0" smtClean="0"/>
                  <a:t>)</a:t>
                </a:r>
              </a:p>
              <a:p>
                <a:pPr marL="0" indent="0">
                  <a:buNone/>
                </a:pPr>
                <a:r>
                  <a:rPr lang="ru-RU" dirty="0"/>
                  <a:t>A ∪ (</a:t>
                </a:r>
                <a:r>
                  <a:rPr lang="ru-RU" dirty="0" smtClean="0"/>
                  <a:t>B \ A)=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=A </a:t>
                </a:r>
                <a:r>
                  <a:rPr lang="ru-RU" dirty="0"/>
                  <a:t>∪ (B </a:t>
                </a:r>
                <a:r>
                  <a:rPr lang="pt-BR" b="1" dirty="0"/>
                  <a:t>∩</a:t>
                </a: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1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</m:oMath>
                </a14:m>
                <a:r>
                  <a:rPr lang="ru-RU" dirty="0" smtClean="0"/>
                  <a:t>)=</a:t>
                </a:r>
                <a:endParaRPr lang="ru-RU" dirty="0"/>
              </a:p>
              <a:p>
                <a:pPr marL="0" indent="0">
                  <a:buNone/>
                </a:pPr>
                <a:r>
                  <a:rPr lang="ru-RU" dirty="0" smtClean="0"/>
                  <a:t>=(A </a:t>
                </a:r>
                <a:r>
                  <a:rPr lang="ru-RU" dirty="0"/>
                  <a:t>∪ </a:t>
                </a:r>
                <a:r>
                  <a:rPr lang="ru-RU" dirty="0" smtClean="0"/>
                  <a:t>B) </a:t>
                </a:r>
                <a:r>
                  <a:rPr lang="pt-BR" b="1" dirty="0"/>
                  <a:t>∩</a:t>
                </a:r>
                <a:r>
                  <a:rPr lang="ru-RU" dirty="0" smtClean="0"/>
                  <a:t> (A ∪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</m:oMath>
                </a14:m>
                <a:r>
                  <a:rPr lang="ru-RU" dirty="0" smtClean="0"/>
                  <a:t> )=</a:t>
                </a:r>
              </a:p>
              <a:p>
                <a:pPr marL="0" indent="0">
                  <a:buNone/>
                </a:pPr>
                <a:r>
                  <a:rPr lang="ru-RU" dirty="0" smtClean="0"/>
                  <a:t>=</a:t>
                </a:r>
                <a:r>
                  <a:rPr lang="ru-RU" dirty="0"/>
                  <a:t> </a:t>
                </a:r>
                <a:r>
                  <a:rPr lang="ru-RU" dirty="0" smtClean="0"/>
                  <a:t>(</a:t>
                </a:r>
                <a:r>
                  <a:rPr lang="ru-RU" dirty="0"/>
                  <a:t>A ∪ B) </a:t>
                </a:r>
                <a:r>
                  <a:rPr lang="pt-BR" b="1" dirty="0" smtClean="0"/>
                  <a:t>∩</a:t>
                </a:r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r>
                      <a:rPr lang="hy-AM" i="1">
                        <a:latin typeface="Cambria Math" panose="02040503050406030204" pitchFamily="18" charset="0"/>
                      </a:rPr>
                      <m:t>𝕌</m:t>
                    </m:r>
                  </m:oMath>
                </a14:m>
                <a:r>
                  <a:rPr lang="ru-RU" dirty="0" smtClean="0"/>
                  <a:t>=</a:t>
                </a:r>
              </a:p>
              <a:p>
                <a:pPr marL="0" indent="0">
                  <a:buNone/>
                </a:pPr>
                <a:r>
                  <a:rPr lang="ru-RU" dirty="0"/>
                  <a:t>= </a:t>
                </a:r>
                <a:r>
                  <a:rPr lang="ru-RU" dirty="0" smtClean="0"/>
                  <a:t>A </a:t>
                </a:r>
                <a:r>
                  <a:rPr lang="ru-RU" dirty="0"/>
                  <a:t>∪ </a:t>
                </a:r>
                <a:r>
                  <a:rPr lang="ru-RU" dirty="0" smtClean="0"/>
                  <a:t>B</a:t>
                </a:r>
                <a:endParaRPr lang="ru-RU" dirty="0"/>
              </a:p>
              <a:p>
                <a:pPr marL="0" indent="0">
                  <a:buNone/>
                </a:pPr>
                <a:endParaRPr lang="ru-RU" b="1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5434" y="1690688"/>
                <a:ext cx="10515600" cy="4351338"/>
              </a:xfrm>
              <a:blipFill>
                <a:blip r:embed="rId2"/>
                <a:stretch>
                  <a:fillRect l="-1159" t="-26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47447" y="2157071"/>
                <a:ext cx="8229601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 свойство преобразования разности А\В = А </a:t>
                </a:r>
                <a:r>
                  <a:rPr lang="pt-BR" sz="2400" b="1" dirty="0" smtClean="0"/>
                  <a:t>∩</a:t>
                </a:r>
                <a:r>
                  <a:rPr lang="ru-RU" sz="2400" b="1" dirty="0" smtClean="0"/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447" y="2157071"/>
                <a:ext cx="8229601" cy="502766"/>
              </a:xfrm>
              <a:prstGeom prst="rect">
                <a:avLst/>
              </a:prstGeom>
              <a:blipFill>
                <a:blip r:embed="rId3"/>
                <a:stretch>
                  <a:fillRect l="-370" t="-1220" b="-28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311433" y="2693482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дистрибутивность </a:t>
            </a:r>
            <a:r>
              <a:rPr lang="ru-RU" sz="2400" dirty="0"/>
              <a:t>объединения </a:t>
            </a:r>
            <a:r>
              <a:rPr lang="ru-RU" sz="2400" dirty="0" smtClean="0"/>
              <a:t>относительно </a:t>
            </a:r>
            <a:r>
              <a:rPr lang="ru-RU" sz="2400" dirty="0"/>
              <a:t>пересечения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6016" y="3294373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частный </a:t>
            </a:r>
            <a:r>
              <a:rPr lang="ru-RU" sz="2400" dirty="0"/>
              <a:t>случай объединения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56016" y="3756038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Частный случай пересечения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242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Докажите тождества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434" y="1690688"/>
            <a:ext cx="10515600" cy="541129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A </a:t>
            </a:r>
            <a:r>
              <a:rPr lang="ru-RU" b="1" dirty="0"/>
              <a:t>∪ B = A ∪ (B\A</a:t>
            </a:r>
            <a:r>
              <a:rPr lang="ru-RU" b="1" dirty="0" smtClean="0"/>
              <a:t>)</a:t>
            </a:r>
          </a:p>
          <a:p>
            <a:pPr marL="0" indent="0">
              <a:buNone/>
            </a:pP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782" y="2817397"/>
            <a:ext cx="2680445" cy="19526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309" y="2687631"/>
            <a:ext cx="5068015" cy="157905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981969" y="2270140"/>
            <a:ext cx="10903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A ∪ B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7759" y="2262997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A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399231" y="2241751"/>
            <a:ext cx="9829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(B\A)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4697" y="4464838"/>
            <a:ext cx="2680445" cy="195264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7302457" y="4133642"/>
            <a:ext cx="1604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A ∪ (B\A)</a:t>
            </a:r>
          </a:p>
        </p:txBody>
      </p:sp>
    </p:spTree>
    <p:extLst>
      <p:ext uri="{BB962C8B-B14F-4D97-AF65-F5344CB8AC3E}">
        <p14:creationId xmlns:p14="http://schemas.microsoft.com/office/powerpoint/2010/main" val="212445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Множества. Основные понятия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Множество</a:t>
            </a:r>
            <a:r>
              <a:rPr lang="ru-RU" dirty="0" smtClean="0"/>
              <a:t> – совокупность каких-либо объектов.</a:t>
            </a:r>
          </a:p>
          <a:p>
            <a:r>
              <a:rPr lang="ru-RU" dirty="0" smtClean="0"/>
              <a:t>Множество, состоящее из конечного количества элементов, называется </a:t>
            </a:r>
            <a:r>
              <a:rPr lang="ru-RU" b="1" dirty="0" smtClean="0"/>
              <a:t>конечным</a:t>
            </a:r>
            <a:r>
              <a:rPr lang="ru-RU" dirty="0" smtClean="0"/>
              <a:t>.</a:t>
            </a:r>
          </a:p>
          <a:p>
            <a:r>
              <a:rPr lang="ru-RU" dirty="0"/>
              <a:t>Множество, состоящее из </a:t>
            </a:r>
            <a:r>
              <a:rPr lang="ru-RU" dirty="0" smtClean="0"/>
              <a:t>бесконечного </a:t>
            </a:r>
            <a:r>
              <a:rPr lang="ru-RU" dirty="0"/>
              <a:t>количества элементов, называется </a:t>
            </a:r>
            <a:r>
              <a:rPr lang="ru-RU" b="1" dirty="0" smtClean="0"/>
              <a:t>бесконечным</a:t>
            </a:r>
            <a:r>
              <a:rPr lang="ru-RU" dirty="0"/>
              <a:t>.</a:t>
            </a:r>
          </a:p>
          <a:p>
            <a:r>
              <a:rPr lang="ru-RU" b="1" dirty="0" smtClean="0"/>
              <a:t>Пустое множество </a:t>
            </a:r>
            <a:r>
              <a:rPr lang="ru-RU" dirty="0" smtClean="0"/>
              <a:t>– множество, не содержащие элементов.</a:t>
            </a:r>
          </a:p>
          <a:p>
            <a:pPr marL="0" indent="0">
              <a:buNone/>
            </a:pPr>
            <a:r>
              <a:rPr lang="ru-RU" u="sng" dirty="0" smtClean="0"/>
              <a:t>Примеры.</a:t>
            </a:r>
          </a:p>
          <a:p>
            <a:r>
              <a:rPr lang="ru-RU" dirty="0" smtClean="0"/>
              <a:t>А=</a:t>
            </a:r>
            <a:r>
              <a:rPr lang="en-US" dirty="0" smtClean="0"/>
              <a:t>{</a:t>
            </a:r>
            <a:r>
              <a:rPr lang="ru-RU" dirty="0" smtClean="0"/>
              <a:t>2,4,6,8</a:t>
            </a:r>
            <a:r>
              <a:rPr lang="en-US" dirty="0" smtClean="0"/>
              <a:t>}</a:t>
            </a:r>
            <a:r>
              <a:rPr lang="ru-RU" dirty="0" smtClean="0"/>
              <a:t> – конечное множество.</a:t>
            </a:r>
          </a:p>
          <a:p>
            <a:r>
              <a:rPr lang="ru-RU" dirty="0" smtClean="0"/>
              <a:t>В=</a:t>
            </a:r>
            <a:r>
              <a:rPr lang="en-US" dirty="0" smtClean="0"/>
              <a:t>{</a:t>
            </a:r>
            <a:r>
              <a:rPr lang="ru-RU" dirty="0" smtClean="0"/>
              <a:t>7</a:t>
            </a:r>
            <a:r>
              <a:rPr lang="en-US" dirty="0" smtClean="0"/>
              <a:t>}</a:t>
            </a:r>
            <a:r>
              <a:rPr lang="ru-RU" dirty="0" smtClean="0"/>
              <a:t> – множество, состоящее из одного элемента.</a:t>
            </a:r>
          </a:p>
          <a:p>
            <a:r>
              <a:rPr lang="ru-RU" dirty="0" smtClean="0"/>
              <a:t>С=</a:t>
            </a:r>
            <a:r>
              <a:rPr lang="en-US" dirty="0" smtClean="0"/>
              <a:t>Ø</a:t>
            </a:r>
            <a:r>
              <a:rPr lang="ru-RU" dirty="0" smtClean="0"/>
              <a:t> – пустое множество.</a:t>
            </a:r>
          </a:p>
          <a:p>
            <a:r>
              <a:rPr lang="en-US" dirty="0" smtClean="0"/>
              <a:t>D</a:t>
            </a:r>
            <a:r>
              <a:rPr lang="ru-RU" dirty="0" smtClean="0"/>
              <a:t>=</a:t>
            </a:r>
            <a:r>
              <a:rPr lang="en-US" dirty="0" smtClean="0"/>
              <a:t>{1, 2, 3, …} – </a:t>
            </a:r>
            <a:r>
              <a:rPr lang="ru-RU" dirty="0" smtClean="0"/>
              <a:t>бесконечное множество.</a:t>
            </a:r>
          </a:p>
        </p:txBody>
      </p:sp>
    </p:spTree>
    <p:extLst>
      <p:ext uri="{BB962C8B-B14F-4D97-AF65-F5344CB8AC3E}">
        <p14:creationId xmlns:p14="http://schemas.microsoft.com/office/powerpoint/2010/main" val="20082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Докажите тождества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592" y="1546343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ru-RU" b="1" dirty="0" smtClean="0"/>
          </a:p>
          <a:p>
            <a:pPr marL="0" indent="0" algn="ctr">
              <a:buNone/>
            </a:pPr>
            <a:endParaRPr lang="ru-RU" b="1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3004" y="2066925"/>
            <a:ext cx="6962775" cy="180975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612" y="3876675"/>
            <a:ext cx="6858000" cy="18192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41" y="1314450"/>
            <a:ext cx="5038725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95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Упростите выражение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m:rPr>
                            <m:nor/>
                          </m:rPr>
                          <a:rPr lang="ru-RU" b="1" dirty="0"/>
                          <m:t>А </m:t>
                        </m:r>
                        <m:r>
                          <m:rPr>
                            <m:nor/>
                          </m:rPr>
                          <a:rPr lang="pt-BR" b="1" dirty="0"/>
                          <m:t>∩</m:t>
                        </m:r>
                        <m:r>
                          <m:rPr>
                            <m:nor/>
                          </m:rPr>
                          <a:rPr lang="ru-RU" b="1" dirty="0"/>
                          <m:t> </m:t>
                        </m:r>
                        <m:bar>
                          <m:barPr>
                            <m:pos m:val="top"/>
                            <m:ctrlPr>
                              <a:rPr lang="pt-BR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В</m:t>
                            </m:r>
                          </m:e>
                        </m:bar>
                        <m:r>
                          <m:rPr>
                            <m:nor/>
                          </m:rPr>
                          <a:rPr lang="ru-RU" dirty="0"/>
                          <m:t> </m:t>
                        </m:r>
                      </m:e>
                    </m:bar>
                    <m:r>
                      <m:rPr>
                        <m:nor/>
                      </m:rPr>
                      <a:rPr lang="ru-RU" dirty="0"/>
                      <m:t>∪ В</m:t>
                    </m:r>
                  </m:oMath>
                </a14:m>
                <a:r>
                  <a:rPr lang="ru-RU" dirty="0" smtClean="0"/>
                  <a:t>=</a:t>
                </a:r>
              </a:p>
              <a:p>
                <a:pPr marL="0" indent="0">
                  <a:buNone/>
                </a:pPr>
                <a:r>
                  <a:rPr lang="ru-RU" dirty="0" smtClean="0"/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 dirty="0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0" i="1" dirty="0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</m:oMath>
                </a14:m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dirty="0"/>
                      <m:t>∪</m:t>
                    </m:r>
                    <m:r>
                      <m:rPr>
                        <m:nor/>
                      </m:rPr>
                      <a:rPr lang="ru-RU" b="1" dirty="0"/>
                      <m:t> </m:t>
                    </m:r>
                    <m:bar>
                      <m:barPr>
                        <m:pos m:val="top"/>
                        <m:ctrlPr>
                          <a:rPr lang="ru-RU" b="1" i="1" dirty="0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bar>
                          <m:barPr>
                            <m:pos m:val="top"/>
                            <m:ctrlPr>
                              <a:rPr lang="pt-BR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В</m:t>
                            </m:r>
                          </m:e>
                        </m:bar>
                      </m:e>
                    </m:ba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dirty="0"/>
                      <m:t>∪ В</m:t>
                    </m:r>
                  </m:oMath>
                </a14:m>
                <a:r>
                  <a:rPr lang="ru-RU" dirty="0" smtClean="0"/>
                  <a:t>=</a:t>
                </a:r>
              </a:p>
              <a:p>
                <a:pPr marL="0" indent="0">
                  <a:buNone/>
                </a:pPr>
                <a:r>
                  <a:rPr lang="ru-RU" dirty="0" smtClean="0"/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dirty="0"/>
                      <m:t>∪</m:t>
                    </m:r>
                    <m:r>
                      <m:rPr>
                        <m:nor/>
                      </m:rPr>
                      <a:rPr lang="ru-RU" b="1" dirty="0"/>
                      <m:t> </m:t>
                    </m:r>
                    <m:r>
                      <a:rPr lang="ru-RU" b="1" i="1" dirty="0" smtClean="0">
                        <a:latin typeface="Cambria Math" panose="02040503050406030204" pitchFamily="18" charset="0"/>
                      </a:rPr>
                      <m:t>В</m:t>
                    </m: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dirty="0"/>
                      <m:t>∪ В</m:t>
                    </m:r>
                  </m:oMath>
                </a14:m>
                <a:r>
                  <a:rPr lang="ru-RU" dirty="0" smtClean="0"/>
                  <a:t>=</a:t>
                </a:r>
              </a:p>
              <a:p>
                <a:pPr marL="0" indent="0">
                  <a:buNone/>
                </a:pPr>
                <a:r>
                  <a:rPr lang="ru-RU" dirty="0"/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 dirty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 dirty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</m:oMath>
                </a14:m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dirty="0"/>
                      <m:t>∪</m:t>
                    </m:r>
                    <m:r>
                      <m:rPr>
                        <m:nor/>
                      </m:rPr>
                      <a:rPr lang="ru-RU" b="1" dirty="0"/>
                      <m:t> </m:t>
                    </m:r>
                    <m:r>
                      <a:rPr lang="ru-RU" b="1" i="1" dirty="0">
                        <a:latin typeface="Cambria Math" panose="02040503050406030204" pitchFamily="18" charset="0"/>
                      </a:rPr>
                      <m:t>В</m:t>
                    </m:r>
                  </m:oMath>
                </a14:m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124199" y="1825625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закон де Моргана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028665" y="2576252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двойное отрицание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987722" y="3173859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частный случай: множество объединяется само с собой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9309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Упростите выражение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ar>
                        <m:barPr>
                          <m:pos m:val="top"/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</a:rPr>
                            <m:t>А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∪В</m:t>
                          </m:r>
                        </m:e>
                      </m:ba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d>
                        <m:dPr>
                          <m:ctrlP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bar>
                            <m:barPr>
                              <m:pos m:val="top"/>
                              <m:ctrlPr>
                                <a:rPr lang="ru-R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А</m:t>
                              </m:r>
                            </m:e>
                          </m:bar>
                          <m:r>
                            <a:rPr lang="ru-RU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∪</m:t>
                          </m:r>
                          <m:bar>
                            <m:barPr>
                              <m:pos m:val="top"/>
                              <m:ctrlPr>
                                <a:rPr lang="ru-RU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ru-RU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В</m:t>
                              </m:r>
                            </m:e>
                          </m:bar>
                        </m:e>
                      </m:d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А∪В</m:t>
                          </m:r>
                        </m:e>
                      </m:d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bar>
                          <m:barPr>
                            <m:pos m:val="top"/>
                            <m:ctrlPr>
                              <a:rPr lang="ru-R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А</m:t>
                            </m:r>
                          </m:e>
                        </m:ba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∪</m:t>
                        </m:r>
                        <m:bar>
                          <m:barPr>
                            <m:pos m:val="top"/>
                            <m:ctrlPr>
                              <a:rPr lang="ru-R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В</m:t>
                            </m:r>
                          </m:e>
                        </m:ba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А∪В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ea typeface="Cambria Math" panose="02040503050406030204" pitchFamily="18" charset="0"/>
                  </a:rPr>
                  <a:t>=(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)∪(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А∪В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)∪(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А∪В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bar>
                      <m:barPr>
                        <m:pos m:val="top"/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А∪В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 smtClean="0">
                    <a:ea typeface="Cambria Math" panose="02040503050406030204" pitchFamily="18" charset="0"/>
                  </a:rPr>
                  <a:t>=(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∪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А∪В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</a:t>
                </a:r>
                <a:r>
                  <a:rPr lang="hy-AM" dirty="0"/>
                  <a:t> </a:t>
                </a:r>
                <a14:m>
                  <m:oMath xmlns:m="http://schemas.openxmlformats.org/officeDocument/2006/math">
                    <m:r>
                      <a:rPr lang="hy-AM" i="1" smtClean="0">
                        <a:latin typeface="Cambria Math" panose="02040503050406030204" pitchFamily="18" charset="0"/>
                      </a:rPr>
                      <m:t>𝕌</m:t>
                    </m:r>
                  </m:oMath>
                </a14:m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b="0" dirty="0" smtClean="0">
                  <a:ea typeface="Cambria Math" panose="02040503050406030204" pitchFamily="18" charset="0"/>
                </a:endParaRP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520159" y="1825625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закон де Моргана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520158" y="2356569"/>
            <a:ext cx="82296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дистрибутивность пересечения относительно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           объединения 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5696199" y="3585795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множество объединяется само с собой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5071166" y="4129805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закон де Моргана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175339" y="4676598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множество объединяется само с собой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4060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Упростите выражение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</a:rPr>
                        <m:t>А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 \</m:t>
                      </m:r>
                      <m:r>
                        <m:rPr>
                          <m:lit/>
                        </m:rPr>
                        <a:rPr lang="en-US" b="0" i="1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(А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В</m:t>
                      </m:r>
                      <m:r>
                        <a:rPr lang="ru-R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ru-RU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А</m:t>
                          </m:r>
                          <m:r>
                            <a:rPr lang="ru-RU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\</m:t>
                          </m:r>
                          <m:r>
                            <a:rPr lang="ru-RU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В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]</m:t>
                      </m:r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b="0" dirty="0" smtClean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А \(А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∩В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]</a:t>
                </a:r>
                <a:r>
                  <a:rPr lang="ru-RU" b="0" dirty="0" smtClean="0">
                    <a:ea typeface="Cambria Math" panose="020405030504060302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b="0" dirty="0" smtClean="0">
                    <a:ea typeface="Cambria Math" panose="02040503050406030204" pitchFamily="18" charset="0"/>
                  </a:rPr>
                  <a:t>  </a:t>
                </a:r>
                <a:r>
                  <a:rPr lang="en-US" b="0" dirty="0" smtClean="0">
                    <a:ea typeface="Cambria Math" panose="02040503050406030204" pitchFamily="18" charset="0"/>
                  </a:rPr>
                  <a:t>[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А \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А\В</m:t>
                        </m:r>
                      </m:e>
                    </m:d>
                  </m:oMath>
                </a14:m>
                <a:r>
                  <a:rPr lang="en-US" b="0" dirty="0" smtClean="0">
                    <a:ea typeface="Cambria Math" panose="02040503050406030204" pitchFamily="18" charset="0"/>
                  </a:rPr>
                  <a:t>]</a:t>
                </a:r>
                <a:r>
                  <a:rPr lang="ru-RU" b="0" dirty="0" smtClean="0">
                    <a:ea typeface="Cambria Math" panose="02040503050406030204" pitchFamily="18" charset="0"/>
                  </a:rPr>
                  <a:t>=</a:t>
                </a:r>
                <a:endParaRPr lang="ru-RU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А \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∩В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 </a:t>
                </a:r>
                <a:r>
                  <a:rPr lang="en-US" dirty="0" smtClean="0">
                    <a:ea typeface="Cambria Math" panose="02040503050406030204" pitchFamily="18" charset="0"/>
                  </a:rPr>
                  <a:t>[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А \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ru-RU" b="1" dirty="0"/>
                          <m:t> А </m:t>
                        </m:r>
                        <m:r>
                          <m:rPr>
                            <m:nor/>
                          </m:rPr>
                          <a:rPr lang="pt-BR" b="1" dirty="0"/>
                          <m:t>∩</m:t>
                        </m:r>
                        <m:r>
                          <m:rPr>
                            <m:nor/>
                          </m:rPr>
                          <a:rPr lang="ru-RU" b="1" dirty="0"/>
                          <m:t> </m:t>
                        </m:r>
                        <m:bar>
                          <m:barPr>
                            <m:pos m:val="top"/>
                            <m:ctrlPr>
                              <a:rPr lang="pt-BR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В</m:t>
                            </m:r>
                          </m:e>
                        </m:bar>
                        <m:r>
                          <m:rPr>
                            <m:nor/>
                          </m:rPr>
                          <a:rPr lang="ru-RU" dirty="0"/>
                          <m:t> </m:t>
                        </m:r>
                      </m:e>
                    </m:d>
                  </m:oMath>
                </a14:m>
                <a:r>
                  <a:rPr lang="en-US" dirty="0" smtClean="0">
                    <a:ea typeface="Cambria Math" panose="02040503050406030204" pitchFamily="18" charset="0"/>
                  </a:rPr>
                  <a:t>]</a:t>
                </a:r>
                <a:r>
                  <a:rPr lang="ru-RU" dirty="0" smtClean="0">
                    <a:ea typeface="Cambria Math" panose="02040503050406030204" pitchFamily="18" charset="0"/>
                  </a:rPr>
                  <a:t>=</a:t>
                </a:r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d>
                      <m:dPr>
                        <m:ctrlPr>
                          <a:rPr lang="ru-RU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 \А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А\</m:t>
                        </m:r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В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b="0" dirty="0" smtClean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[</m:t>
                    </m:r>
                    <m:d>
                      <m:dPr>
                        <m:ctrlPr>
                          <a:rPr lang="ru-RU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</a:rPr>
                          <m:t>А \А</m:t>
                        </m:r>
                      </m:e>
                    </m:d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</m:t>
                        </m:r>
                        <m:r>
                          <a:rPr lang="ru-RU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\ </m:t>
                        </m:r>
                        <m:bar>
                          <m:barPr>
                            <m:pos m:val="top"/>
                            <m:ctrlPr>
                              <a:rPr lang="pt-BR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В</m:t>
                            </m:r>
                          </m:e>
                        </m:ba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:r>
                  <a:rPr lang="ru-RU" dirty="0" smtClean="0">
                    <a:ea typeface="Cambria Math" panose="02040503050406030204" pitchFamily="18" charset="0"/>
                  </a:rPr>
                  <a:t>=</a:t>
                </a:r>
              </a:p>
              <a:p>
                <a:pPr marL="0" indent="0">
                  <a:buNone/>
                </a:pPr>
                <a:r>
                  <a:rPr lang="ru-RU" dirty="0">
                    <a:ea typeface="Cambria Math" panose="02040503050406030204" pitchFamily="18" charset="0"/>
                  </a:rPr>
                  <a:t>=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Ø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∪(А\В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 smtClean="0">
                    <a:ea typeface="Cambria Math" panose="02040503050406030204" pitchFamily="18" charset="0"/>
                  </a:rPr>
                  <a:t>]</a:t>
                </a:r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Ø</m:t>
                    </m:r>
                    <m:r>
                      <a:rPr lang="ru-RU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d>
                      <m:dPr>
                        <m:ctrlPr>
                          <a:rPr lang="ru-RU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А</m:t>
                        </m:r>
                        <m:r>
                          <a:rPr lang="ru-RU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\ </m:t>
                        </m:r>
                        <m:bar>
                          <m:barPr>
                            <m:pos m:val="top"/>
                            <m:ctrlPr>
                              <a:rPr lang="pt-BR" b="1" i="1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ru-RU" b="1" i="1">
                                <a:latin typeface="Cambria Math" panose="02040503050406030204" pitchFamily="18" charset="0"/>
                              </a:rPr>
                              <m:t>В</m:t>
                            </m:r>
                          </m:e>
                        </m:ba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ru-RU" dirty="0">
                    <a:ea typeface="Cambria Math" panose="02040503050406030204" pitchFamily="18" charset="0"/>
                  </a:rPr>
                  <a:t> =</a:t>
                </a:r>
              </a:p>
              <a:p>
                <a:pPr marL="0" indent="0">
                  <a:buNone/>
                </a:pPr>
                <a:r>
                  <a:rPr lang="ru-RU" b="0" dirty="0" smtClean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(А\В</m:t>
                    </m:r>
                    <m:r>
                      <a:rPr lang="ru-RU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b="0" dirty="0" smtClean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b="0" dirty="0" smtClean="0">
                    <a:ea typeface="Cambria Math" panose="02040503050406030204" pitchFamily="18" charset="0"/>
                  </a:rPr>
                  <a:t>   (А \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  <m:r>
                      <a:rPr lang="ru-RU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ru-RU" b="0" dirty="0" smtClean="0">
                    <a:ea typeface="Cambria Math" panose="02040503050406030204" pitchFamily="18" charset="0"/>
                  </a:rPr>
                  <a:t> =</a:t>
                </a:r>
              </a:p>
              <a:p>
                <a:pPr marL="0" indent="0">
                  <a:buNone/>
                </a:pPr>
                <a:r>
                  <a:rPr lang="ru-RU" dirty="0" smtClean="0">
                    <a:ea typeface="Cambria Math" panose="02040503050406030204" pitchFamily="18" charset="0"/>
                  </a:rPr>
                  <a:t>= А \  (В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ru-RU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bar>
                      <m:barPr>
                        <m:pos m:val="top"/>
                        <m:ctrlPr>
                          <a:rPr lang="pt-BR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b="1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r>
                  <a:rPr lang="ru-RU" dirty="0" smtClean="0">
                    <a:ea typeface="Cambria Math" panose="02040503050406030204" pitchFamily="18" charset="0"/>
                  </a:rPr>
                  <a:t>) =</a:t>
                </a:r>
              </a:p>
              <a:p>
                <a:pPr marL="0" indent="0">
                  <a:buNone/>
                </a:pPr>
                <a:r>
                  <a:rPr lang="ru-RU" b="0" dirty="0" smtClean="0">
                    <a:ea typeface="Cambria Math" panose="02040503050406030204" pitchFamily="18" charset="0"/>
                  </a:rPr>
                  <a:t>= А \  </a:t>
                </a:r>
                <a14:m>
                  <m:oMath xmlns:m="http://schemas.openxmlformats.org/officeDocument/2006/math">
                    <m:r>
                      <a:rPr lang="hy-AM" i="1">
                        <a:latin typeface="Cambria Math" panose="02040503050406030204" pitchFamily="18" charset="0"/>
                      </a:rPr>
                      <m:t>𝕌</m:t>
                    </m:r>
                  </m:oMath>
                </a14:m>
                <a:r>
                  <a:rPr lang="ru-RU" dirty="0" smtClean="0">
                    <a:ea typeface="Cambria Math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Ø</m:t>
                    </m:r>
                  </m:oMath>
                </a14:m>
                <a:endParaRPr lang="ru-RU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ru-RU" b="0" dirty="0" smtClean="0">
                  <a:ea typeface="Cambria Math" panose="020405030504060302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53324" y="2362344"/>
                <a:ext cx="8229601" cy="502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b="1" dirty="0" smtClean="0"/>
                  <a:t> свойство преобразования разности А\В = А </a:t>
                </a:r>
                <a:r>
                  <a:rPr lang="pt-BR" sz="2400" b="1" dirty="0" smtClean="0"/>
                  <a:t>∩</a:t>
                </a:r>
                <a:r>
                  <a:rPr lang="ru-RU" sz="2400" b="1" dirty="0" smtClean="0"/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pt-BR" sz="2400" b="1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ru-RU" sz="2400" b="1" i="1">
                            <a:latin typeface="Cambria Math" panose="02040503050406030204" pitchFamily="18" charset="0"/>
                          </a:rPr>
                          <m:t>В</m:t>
                        </m:r>
                      </m:e>
                    </m:ba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3324" y="2362344"/>
                <a:ext cx="8229601" cy="502766"/>
              </a:xfrm>
              <a:prstGeom prst="rect">
                <a:avLst/>
              </a:prstGeom>
              <a:blipFill>
                <a:blip r:embed="rId3"/>
                <a:stretch>
                  <a:fillRect l="-370" t="-1220" b="-28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482941" y="4508385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свойство разности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440072" y="1825625"/>
            <a:ext cx="82296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свойство </a:t>
            </a:r>
            <a:r>
              <a:rPr lang="ru-RU" sz="2400" b="1" dirty="0" smtClean="0"/>
              <a:t>разности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0867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Соотнесите диаграмму и формулу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725" y="1690688"/>
            <a:ext cx="10506075" cy="2714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8877" y="4414838"/>
            <a:ext cx="5514975" cy="1762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47725" y="3849624"/>
            <a:ext cx="661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Г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508629" y="3885704"/>
            <a:ext cx="661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6096000" y="3849624"/>
            <a:ext cx="661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Б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8747760" y="3885704"/>
            <a:ext cx="661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8984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таблице приведены запросы страниц, которые нашел поисковый сервер по этим запросам в некотором сегменте Интернета: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7083867"/>
              </p:ext>
            </p:extLst>
          </p:nvPr>
        </p:nvGraphicFramePr>
        <p:xfrm>
          <a:off x="838200" y="2186233"/>
          <a:ext cx="105156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Сирень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Ромашка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Ромашка&amp; Сирень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915473" y="447348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+mn-lt"/>
                <a:ea typeface="+mn-ea"/>
                <a:cs typeface="+mn-cs"/>
              </a:rPr>
              <a:t>Сколько страниц (в тысячах) будет найдено по запросу Сирень?</a:t>
            </a:r>
            <a:endParaRPr lang="ru-RU" sz="28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048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4269099"/>
              </p:ext>
            </p:extLst>
          </p:nvPr>
        </p:nvGraphicFramePr>
        <p:xfrm>
          <a:off x="297287" y="280160"/>
          <a:ext cx="7108066" cy="2656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540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4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980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Сирень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Ромашка&amp; Сирень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378039" y="3528812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46231" y="3528812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46231" y="4440886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150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76221" y="3103727"/>
            <a:ext cx="732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600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75762" y="3979695"/>
            <a:ext cx="732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360</a:t>
            </a:r>
            <a:endParaRPr lang="ru-RU" sz="28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585656" y="1202851"/>
            <a:ext cx="5751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+mn-lt"/>
                <a:ea typeface="+mn-ea"/>
                <a:cs typeface="+mn-cs"/>
              </a:rPr>
              <a:t>Сколько страниц (в тысячах) </a:t>
            </a:r>
          </a:p>
          <a:p>
            <a:r>
              <a:rPr lang="ru-RU" sz="2800" dirty="0" smtClean="0">
                <a:latin typeface="+mn-lt"/>
                <a:ea typeface="+mn-ea"/>
                <a:cs typeface="+mn-cs"/>
              </a:rPr>
              <a:t>будет найдено по запросу </a:t>
            </a:r>
          </a:p>
          <a:p>
            <a:r>
              <a:rPr lang="ru-RU" sz="2800" dirty="0" smtClean="0">
                <a:latin typeface="+mn-lt"/>
                <a:ea typeface="+mn-ea"/>
                <a:cs typeface="+mn-cs"/>
              </a:rPr>
              <a:t>Сирень?</a:t>
            </a:r>
            <a:endParaRPr lang="ru-RU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75793" y="4349027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48124" y="4052032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В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13547" y="4349027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С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220129" y="3365337"/>
            <a:ext cx="5758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Си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88050" y="3382323"/>
            <a:ext cx="375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02367" y="5989457"/>
            <a:ext cx="1776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Ответ. 390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182982" y="3382323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37207" y="3382323"/>
            <a:ext cx="3074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=600-360=240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992224" y="4179276"/>
            <a:ext cx="784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А+В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109615" y="4179276"/>
            <a:ext cx="3500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=240+150=390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9700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2" grpId="0"/>
      <p:bldP spid="16" grpId="0"/>
      <p:bldP spid="17" grpId="0"/>
      <p:bldP spid="18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Формулы </a:t>
            </a:r>
            <a:r>
              <a:rPr lang="ru-RU" b="1" dirty="0"/>
              <a:t>включений и исключений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3200" dirty="0"/>
                  <a:t>m(A U B)=m(A)+m(B)-m(A 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3200" b="0">
                        <a:latin typeface="Cambria Math" panose="02040503050406030204" pitchFamily="18" charset="0"/>
                        <a:ea typeface="Cambria Math"/>
                      </a:rPr>
                      <m:t>B</m:t>
                    </m:r>
                  </m:oMath>
                </a14:m>
                <a:r>
                  <a:rPr lang="en-US" sz="3200" dirty="0"/>
                  <a:t>)</a:t>
                </a:r>
                <a:endParaRPr lang="ru-RU" sz="3200" dirty="0"/>
              </a:p>
              <a:p>
                <a:r>
                  <a:rPr lang="en-US" sz="3200" dirty="0" smtClean="0"/>
                  <a:t>m(AUBUC)=</a:t>
                </a:r>
                <a:r>
                  <a:rPr lang="en-US" sz="3200" dirty="0"/>
                  <a:t>m(A)+m(B)</a:t>
                </a:r>
                <a:r>
                  <a:rPr lang="en-US" sz="3200" dirty="0" smtClean="0"/>
                  <a:t>-m(A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sz="3200" dirty="0" smtClean="0"/>
                  <a:t>B)-m(B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sz="3200" dirty="0" smtClean="0"/>
                  <a:t>C)-m(A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sz="3200" dirty="0" smtClean="0"/>
                  <a:t>C)+m(A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sz="3200" dirty="0"/>
                  <a:t>B</a:t>
                </a:r>
                <a14:m>
                  <m:oMath xmlns:m="http://schemas.openxmlformats.org/officeDocument/2006/math">
                    <m:r>
                      <a:rPr lang="en-US" sz="3200" b="0" i="1" dirty="0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sz="3200" dirty="0" smtClean="0"/>
                  <a:t>C)</a:t>
                </a:r>
                <a:endParaRPr lang="ru-RU" sz="3200" dirty="0"/>
              </a:p>
              <a:p>
                <a:pPr marL="0" indent="0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2801" r="-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575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2668548"/>
              </p:ext>
            </p:extLst>
          </p:nvPr>
        </p:nvGraphicFramePr>
        <p:xfrm>
          <a:off x="297287" y="280160"/>
          <a:ext cx="7108066" cy="2656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540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4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980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Сирень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Ромашка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600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Ромашка&amp; Сирень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7585656" y="322846"/>
                <a:ext cx="5751490" cy="2360826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2800" b="1" dirty="0" smtClean="0"/>
                  <a:t>m(A </a:t>
                </a:r>
                <a:r>
                  <a:rPr lang="en-US" sz="2800" b="1" dirty="0"/>
                  <a:t>U </a:t>
                </a:r>
                <a:r>
                  <a:rPr lang="en-US" sz="2800" b="1" dirty="0" smtClean="0"/>
                  <a:t>B)=</a:t>
                </a:r>
                <a:r>
                  <a:rPr lang="ru-RU" sz="2800" b="1" dirty="0" smtClean="0"/>
                  <a:t>600</a:t>
                </a:r>
              </a:p>
              <a:p>
                <a:r>
                  <a:rPr lang="en-US" sz="2800" b="1" dirty="0" smtClean="0"/>
                  <a:t>m(A)</a:t>
                </a:r>
                <a:r>
                  <a:rPr lang="ru-RU" sz="2800" b="1" dirty="0" smtClean="0"/>
                  <a:t>=?</a:t>
                </a:r>
              </a:p>
              <a:p>
                <a:r>
                  <a:rPr lang="en-US" sz="2800" b="1" dirty="0" smtClean="0"/>
                  <a:t>m(B)</a:t>
                </a:r>
                <a:r>
                  <a:rPr lang="ru-RU" sz="2800" b="1" dirty="0" smtClean="0"/>
                  <a:t> = 360</a:t>
                </a:r>
              </a:p>
              <a:p>
                <a:r>
                  <a:rPr lang="en-US" sz="2800" b="1" dirty="0" smtClean="0"/>
                  <a:t>m(A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B</m:t>
                    </m:r>
                  </m:oMath>
                </a14:m>
                <a:r>
                  <a:rPr lang="en-US" sz="2800" b="1" dirty="0" smtClean="0"/>
                  <a:t>)</a:t>
                </a:r>
                <a:r>
                  <a:rPr lang="ru-RU" sz="2800" b="1" dirty="0" smtClean="0"/>
                  <a:t> = 150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656" y="322846"/>
                <a:ext cx="5751490" cy="2360826"/>
              </a:xfrm>
              <a:prstGeom prst="rect">
                <a:avLst/>
              </a:prstGeom>
              <a:blipFill>
                <a:blip r:embed="rId2"/>
                <a:stretch>
                  <a:fillRect l="-2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1402367" y="5989457"/>
            <a:ext cx="1776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Ответ. 390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918574" y="3133358"/>
                <a:ext cx="500901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/>
                  <a:t>A U </a:t>
                </a:r>
                <a:r>
                  <a:rPr lang="en-US" sz="2800" b="1" dirty="0" smtClean="0"/>
                  <a:t>B</a:t>
                </a:r>
                <a:r>
                  <a:rPr lang="ru-RU" sz="2800" b="1" dirty="0" smtClean="0"/>
                  <a:t>= </a:t>
                </a:r>
                <a:r>
                  <a:rPr lang="en-US" sz="2800" b="1" dirty="0" smtClean="0"/>
                  <a:t>{</a:t>
                </a:r>
                <a:r>
                  <a:rPr lang="ru-RU" sz="2800" b="1" dirty="0" smtClean="0"/>
                  <a:t>Сирень или Ромашка</a:t>
                </a:r>
                <a:r>
                  <a:rPr lang="en-US" sz="2800" b="1" dirty="0" smtClean="0"/>
                  <a:t>}</a:t>
                </a:r>
                <a:r>
                  <a:rPr lang="ru-RU" sz="2800" b="1" dirty="0" smtClean="0"/>
                  <a:t>;</a:t>
                </a:r>
              </a:p>
              <a:p>
                <a:r>
                  <a:rPr lang="en-US" sz="2800" b="1" dirty="0"/>
                  <a:t>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B</m:t>
                    </m:r>
                  </m:oMath>
                </a14:m>
                <a:r>
                  <a:rPr lang="ru-RU" sz="2800" b="1" dirty="0" smtClean="0"/>
                  <a:t>=</a:t>
                </a:r>
                <a:r>
                  <a:rPr lang="en-US" sz="2800" b="1" dirty="0"/>
                  <a:t> {</a:t>
                </a:r>
                <a:r>
                  <a:rPr lang="ru-RU" sz="2800" b="1" dirty="0"/>
                  <a:t>Сирень </a:t>
                </a:r>
                <a:r>
                  <a:rPr lang="ru-RU" sz="2800" b="1" dirty="0" smtClean="0"/>
                  <a:t>и </a:t>
                </a:r>
                <a:r>
                  <a:rPr lang="ru-RU" sz="2800" b="1" dirty="0"/>
                  <a:t>Ромашка</a:t>
                </a:r>
                <a:r>
                  <a:rPr lang="en-US" sz="2800" b="1" dirty="0"/>
                  <a:t>}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8574" y="3133358"/>
                <a:ext cx="5009018" cy="954107"/>
              </a:xfrm>
              <a:prstGeom prst="rect">
                <a:avLst/>
              </a:prstGeom>
              <a:blipFill>
                <a:blip r:embed="rId3"/>
                <a:stretch>
                  <a:fillRect l="-2555" t="-5732" b="-17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753682" y="3166879"/>
            <a:ext cx="30742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А=</a:t>
            </a:r>
            <a:r>
              <a:rPr lang="en-US" sz="2800" b="1" dirty="0" smtClean="0"/>
              <a:t>{</a:t>
            </a:r>
            <a:r>
              <a:rPr lang="ru-RU" sz="2800" b="1" dirty="0" smtClean="0"/>
              <a:t>Сирень</a:t>
            </a:r>
            <a:r>
              <a:rPr lang="en-US" sz="2800" b="1" dirty="0" smtClean="0"/>
              <a:t>}</a:t>
            </a:r>
            <a:r>
              <a:rPr lang="ru-RU" sz="2800" b="1" dirty="0" smtClean="0"/>
              <a:t>;</a:t>
            </a:r>
          </a:p>
          <a:p>
            <a:r>
              <a:rPr lang="ru-RU" sz="2800" b="1" dirty="0" smtClean="0"/>
              <a:t>В=</a:t>
            </a:r>
            <a:r>
              <a:rPr lang="en-US" sz="2800" b="1" dirty="0" smtClean="0"/>
              <a:t>{</a:t>
            </a:r>
            <a:r>
              <a:rPr lang="ru-RU" sz="2800" b="1" dirty="0" smtClean="0"/>
              <a:t>Ромашка</a:t>
            </a:r>
            <a:r>
              <a:rPr lang="en-US" sz="2800" b="1" dirty="0" smtClean="0"/>
              <a:t>}</a:t>
            </a:r>
            <a:r>
              <a:rPr lang="ru-RU" sz="2800" b="1" dirty="0" smtClean="0"/>
              <a:t>;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49673" y="4255923"/>
                <a:ext cx="5046190" cy="954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 dirty="0"/>
                  <a:t>m(A</a:t>
                </a:r>
                <a:r>
                  <a:rPr lang="en-US" sz="2800" b="1" dirty="0" smtClean="0"/>
                  <a:t>)</a:t>
                </a:r>
                <a:r>
                  <a:rPr lang="ru-RU" sz="2800" b="1" dirty="0" smtClean="0"/>
                  <a:t> =</a:t>
                </a:r>
                <a:r>
                  <a:rPr lang="en-US" sz="2800" b="1" dirty="0" smtClean="0"/>
                  <a:t> </a:t>
                </a:r>
                <a:r>
                  <a:rPr lang="en-US" sz="2800" b="1" dirty="0"/>
                  <a:t>m(A U B</a:t>
                </a:r>
                <a:r>
                  <a:rPr lang="en-US" sz="2800" b="1" dirty="0" smtClean="0"/>
                  <a:t>)</a:t>
                </a:r>
                <a:r>
                  <a:rPr lang="ru-RU" sz="2800" b="1" dirty="0" smtClean="0"/>
                  <a:t>-</a:t>
                </a:r>
                <a:r>
                  <a:rPr lang="en-US" sz="2800" b="1" dirty="0" smtClean="0"/>
                  <a:t> m(B)</a:t>
                </a:r>
                <a:r>
                  <a:rPr lang="ru-RU" sz="2800" b="1" dirty="0" smtClean="0"/>
                  <a:t>+</a:t>
                </a:r>
                <a:r>
                  <a:rPr lang="en-US" sz="2800" b="1" dirty="0" smtClean="0"/>
                  <a:t>m(A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>
                        <a:latin typeface="Cambria Math" panose="02040503050406030204" pitchFamily="18" charset="0"/>
                        <a:ea typeface="Cambria Math"/>
                      </a:rPr>
                      <m:t>B</m:t>
                    </m:r>
                  </m:oMath>
                </a14:m>
                <a:r>
                  <a:rPr lang="en-US" sz="2800" b="1" dirty="0"/>
                  <a:t>)</a:t>
                </a:r>
                <a:endParaRPr lang="ru-RU" sz="2800" b="1" dirty="0"/>
              </a:p>
              <a:p>
                <a:pPr algn="ctr"/>
                <a:endParaRPr lang="ru-RU" sz="2800" b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673" y="4255923"/>
                <a:ext cx="5046190" cy="954107"/>
              </a:xfrm>
              <a:prstGeom prst="rect">
                <a:avLst/>
              </a:prstGeom>
              <a:blipFill>
                <a:blip r:embed="rId4"/>
                <a:stretch>
                  <a:fillRect l="-2056" t="-5732" r="-1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Прямоугольник 18"/>
          <p:cNvSpPr/>
          <p:nvPr/>
        </p:nvSpPr>
        <p:spPr>
          <a:xfrm>
            <a:off x="516058" y="4821747"/>
            <a:ext cx="47783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m(A</a:t>
            </a:r>
            <a:r>
              <a:rPr lang="en-US" sz="2800" b="1" dirty="0" smtClean="0"/>
              <a:t>)</a:t>
            </a:r>
            <a:r>
              <a:rPr lang="ru-RU" sz="2800" b="1" dirty="0" smtClean="0"/>
              <a:t> = 600 – 360 + 150 = 390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49821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6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таблице приведены запросы страниц, которые нашел поисковый сервер по этим запросам в некотором сегменте Интернета: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5199042"/>
              </p:ext>
            </p:extLst>
          </p:nvPr>
        </p:nvGraphicFramePr>
        <p:xfrm>
          <a:off x="838200" y="2186233"/>
          <a:ext cx="10515600" cy="2072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Цвет &amp; 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(Размер 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Материал)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Цвет &amp; 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Цвет &amp; 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&amp; Материал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51913" y="4473486"/>
            <a:ext cx="110881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+mn-lt"/>
                <a:ea typeface="+mn-ea"/>
                <a:cs typeface="+mn-cs"/>
              </a:rPr>
              <a:t>Сколько страниц (в тысячах) будет найдено по запросу </a:t>
            </a:r>
            <a:r>
              <a:rPr lang="ru-RU" sz="2800" b="1" dirty="0"/>
              <a:t>Цвет &amp; </a:t>
            </a:r>
            <a:r>
              <a:rPr lang="ru-RU" sz="2800" b="1" dirty="0" smtClean="0"/>
              <a:t>Материал</a:t>
            </a:r>
            <a:r>
              <a:rPr lang="ru-RU" sz="2800" dirty="0" smtClean="0">
                <a:latin typeface="+mn-lt"/>
                <a:ea typeface="+mn-ea"/>
                <a:cs typeface="+mn-cs"/>
              </a:rPr>
              <a:t>?</a:t>
            </a:r>
            <a:endParaRPr lang="ru-RU" sz="28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89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50" y="379412"/>
            <a:ext cx="10515600" cy="1325563"/>
          </a:xfrm>
        </p:spPr>
        <p:txBody>
          <a:bodyPr/>
          <a:lstStyle/>
          <a:p>
            <a:r>
              <a:rPr lang="ru-RU" b="1" dirty="0" smtClean="0"/>
              <a:t>Способы задания множеств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ru-RU" dirty="0" smtClean="0"/>
                  <a:t>Перечисление </a:t>
                </a:r>
                <a:r>
                  <a:rPr lang="ru-RU" dirty="0"/>
                  <a:t>всех его </a:t>
                </a:r>
                <a:r>
                  <a:rPr lang="ru-RU" dirty="0" smtClean="0"/>
                  <a:t>элементов.</a:t>
                </a:r>
              </a:p>
              <a:p>
                <a:pPr marL="0" indent="0" algn="ctr">
                  <a:buNone/>
                </a:pPr>
                <a:r>
                  <a:rPr lang="ru-RU" dirty="0"/>
                  <a:t>А={1, 2, 3, 4, 5, 6, 7, 8, 9, 10}</a:t>
                </a:r>
                <a:endParaRPr lang="ru-RU" dirty="0" smtClean="0"/>
              </a:p>
              <a:p>
                <a:pPr marL="0" indent="0">
                  <a:buNone/>
                </a:pPr>
                <a:r>
                  <a:rPr lang="ru-RU" dirty="0" smtClean="0"/>
                  <a:t>2. С помощью характеристического свойства.</a:t>
                </a:r>
              </a:p>
              <a:p>
                <a:pPr marL="0" indent="0" algn="ctr">
                  <a:buNone/>
                </a:pPr>
                <a:r>
                  <a:rPr lang="ru-RU" dirty="0"/>
                  <a:t>А={</a:t>
                </a:r>
                <a:r>
                  <a:rPr lang="ru-RU" i="1" dirty="0"/>
                  <a:t>a</a:t>
                </a:r>
                <a:r>
                  <a:rPr lang="ru-RU" dirty="0"/>
                  <a:t>∣1≤</a:t>
                </a:r>
                <a:r>
                  <a:rPr lang="ru-RU" i="1" dirty="0"/>
                  <a:t>a</a:t>
                </a:r>
                <a:r>
                  <a:rPr lang="ru-RU" dirty="0"/>
                  <a:t>≤</a:t>
                </a:r>
                <a:r>
                  <a:rPr lang="ru-RU" dirty="0" smtClean="0"/>
                  <a:t>10, </a:t>
                </a:r>
                <a:r>
                  <a:rPr lang="ru-RU" i="1" dirty="0"/>
                  <a:t>a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 smtClean="0"/>
                  <a:t>Z</a:t>
                </a:r>
                <a:r>
                  <a:rPr lang="ru-RU" dirty="0" smtClean="0"/>
                  <a:t>}.</a:t>
                </a:r>
              </a:p>
              <a:p>
                <a:pPr marL="0" indent="0" algn="ctr">
                  <a:buNone/>
                </a:pPr>
                <a:r>
                  <a:rPr lang="en-US" dirty="0"/>
                  <a:t>B</a:t>
                </a:r>
                <a:r>
                  <a:rPr lang="en-US" dirty="0" smtClean="0"/>
                  <a:t>={x</a:t>
                </a:r>
                <a:r>
                  <a:rPr lang="ru-RU" dirty="0"/>
                  <a:t> </a:t>
                </a:r>
                <a:r>
                  <a:rPr lang="ru-RU" dirty="0" smtClean="0"/>
                  <a:t>∣</a:t>
                </a:r>
                <a:r>
                  <a:rPr lang="en-US" dirty="0" smtClean="0"/>
                  <a:t>x=2n+1, n</a:t>
                </a:r>
                <a:r>
                  <a:rPr lang="en-US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dirty="0" smtClean="0"/>
                  <a:t>N}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3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616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965759"/>
              </p:ext>
            </p:extLst>
          </p:nvPr>
        </p:nvGraphicFramePr>
        <p:xfrm>
          <a:off x="297287" y="280160"/>
          <a:ext cx="7108066" cy="26562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540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540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1980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(Размер 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Материал)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45474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&amp; Материал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Овал 4"/>
          <p:cNvSpPr/>
          <p:nvPr/>
        </p:nvSpPr>
        <p:spPr>
          <a:xfrm>
            <a:off x="1378039" y="3528812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846231" y="3528812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37602" y="4440886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30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06402" y="3917666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80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846230" y="3054545"/>
            <a:ext cx="732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160</a:t>
            </a:r>
            <a:endParaRPr lang="ru-RU" sz="2800" b="1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585656" y="1202851"/>
            <a:ext cx="5751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 smtClean="0">
                <a:latin typeface="+mn-lt"/>
                <a:ea typeface="+mn-ea"/>
                <a:cs typeface="+mn-cs"/>
              </a:rPr>
              <a:t>Сколько страниц (в тысячах) </a:t>
            </a:r>
          </a:p>
          <a:p>
            <a:r>
              <a:rPr lang="ru-RU" sz="2800" dirty="0" smtClean="0">
                <a:latin typeface="+mn-lt"/>
                <a:ea typeface="+mn-ea"/>
                <a:cs typeface="+mn-cs"/>
              </a:rPr>
              <a:t>будет найдено по запросу </a:t>
            </a:r>
          </a:p>
          <a:p>
            <a:r>
              <a:rPr lang="ru-RU" sz="2800" dirty="0" smtClean="0">
                <a:latin typeface="+mn-lt"/>
                <a:ea typeface="+mn-ea"/>
                <a:cs typeface="+mn-cs"/>
              </a:rPr>
              <a:t>Материал?</a:t>
            </a:r>
            <a:endParaRPr lang="ru-RU" sz="2800" dirty="0">
              <a:latin typeface="+mn-lt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75793" y="4349027"/>
            <a:ext cx="4026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48124" y="4052032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В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113547" y="4349027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С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320317" y="3365337"/>
            <a:ext cx="375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Р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26334" y="3382323"/>
            <a:ext cx="4988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М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94065" y="3365337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m(</a:t>
            </a:r>
            <a:r>
              <a:rPr lang="ru-RU" sz="2800" b="1" dirty="0" smtClean="0"/>
              <a:t>С</a:t>
            </a:r>
            <a:r>
              <a:rPr lang="en-US" sz="2800" b="1" dirty="0" smtClean="0"/>
              <a:t>)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037207" y="3382323"/>
            <a:ext cx="30742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=160 – 80 = 80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6050839" y="4162290"/>
            <a:ext cx="181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m(</a:t>
            </a:r>
            <a:r>
              <a:rPr lang="ru-RU" sz="2800" b="1" dirty="0" smtClean="0"/>
              <a:t>В</a:t>
            </a:r>
            <a:r>
              <a:rPr lang="en-US" sz="2800" b="1" dirty="0" smtClean="0"/>
              <a:t>)</a:t>
            </a:r>
            <a:r>
              <a:rPr lang="ru-RU" sz="2800" b="1" dirty="0" smtClean="0"/>
              <a:t>+</a:t>
            </a:r>
            <a:r>
              <a:rPr lang="en-US" sz="2800" b="1" dirty="0" smtClean="0"/>
              <a:t>m(</a:t>
            </a:r>
            <a:r>
              <a:rPr lang="ru-RU" sz="2800" b="1" dirty="0" smtClean="0"/>
              <a:t>С</a:t>
            </a:r>
            <a:r>
              <a:rPr lang="en-US" sz="2800" b="1" dirty="0" smtClean="0"/>
              <a:t>)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960667" y="4179276"/>
            <a:ext cx="35007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=80+30=110</a:t>
            </a:r>
            <a:endParaRPr lang="ru-RU" sz="28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402367" y="5989457"/>
            <a:ext cx="1776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Ответ. 110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975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таблице приведены запросы страниц, которые нашел поисковый сервер по этим запросам в некотором сегменте Интернета: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7900708"/>
              </p:ext>
            </p:extLst>
          </p:nvPr>
        </p:nvGraphicFramePr>
        <p:xfrm>
          <a:off x="838200" y="2186233"/>
          <a:ext cx="10515600" cy="3627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8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&amp; Скат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&amp; Камбала 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272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Скат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Скат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 </a:t>
                      </a:r>
                      <a:r>
                        <a:rPr lang="en-US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Акула 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</a:t>
                      </a:r>
                      <a:endParaRPr lang="ru-RU" sz="2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551913" y="5532437"/>
            <a:ext cx="110881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latin typeface="+mn-lt"/>
                <a:ea typeface="+mn-ea"/>
                <a:cs typeface="+mn-cs"/>
              </a:rPr>
              <a:t>Сколько страниц (в тысячах) будет найдено по запросу </a:t>
            </a:r>
            <a:r>
              <a:rPr lang="ru-RU" sz="2800" dirty="0" smtClean="0"/>
              <a:t>Скат </a:t>
            </a:r>
            <a:r>
              <a:rPr lang="ru-RU" sz="2800" dirty="0"/>
              <a:t>&amp; </a:t>
            </a:r>
            <a:r>
              <a:rPr lang="ru-RU" sz="2800" dirty="0" smtClean="0"/>
              <a:t>Камбала</a:t>
            </a:r>
            <a:r>
              <a:rPr lang="ru-RU" sz="2800" dirty="0" smtClean="0">
                <a:latin typeface="+mn-lt"/>
                <a:ea typeface="+mn-ea"/>
                <a:cs typeface="+mn-cs"/>
              </a:rPr>
              <a:t>?</a:t>
            </a:r>
            <a:endParaRPr lang="ru-RU" sz="2800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01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476323"/>
              </p:ext>
            </p:extLst>
          </p:nvPr>
        </p:nvGraphicFramePr>
        <p:xfrm>
          <a:off x="93617" y="0"/>
          <a:ext cx="5249092" cy="3688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45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45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8153"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страниц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&amp; Скат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&amp; 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 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Скат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Скат</a:t>
                      </a:r>
                      <a:r>
                        <a:rPr lang="en-US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| 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 </a:t>
                      </a:r>
                      <a:r>
                        <a:rPr lang="en-US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Акула 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5463548" y="-189095"/>
                <a:ext cx="3001184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ru-RU" sz="2800" b="1" dirty="0" smtClean="0"/>
                  <a:t>Скат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ru-RU" sz="2800" b="1" dirty="0"/>
                  <a:t> </a:t>
                </a:r>
                <a:r>
                  <a:rPr lang="ru-RU" sz="2800" b="1" dirty="0" smtClean="0"/>
                  <a:t>Камбала</a:t>
                </a:r>
                <a:r>
                  <a:rPr lang="ru-RU" sz="2800" b="1" dirty="0" smtClean="0">
                    <a:latin typeface="+mn-lt"/>
                    <a:ea typeface="+mn-ea"/>
                    <a:cs typeface="+mn-cs"/>
                  </a:rPr>
                  <a:t>?</a:t>
                </a:r>
                <a:endParaRPr lang="ru-RU" sz="2800" b="1" dirty="0"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548" y="-189095"/>
                <a:ext cx="3001184" cy="1325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вал 5"/>
          <p:cNvSpPr/>
          <p:nvPr/>
        </p:nvSpPr>
        <p:spPr>
          <a:xfrm>
            <a:off x="5976165" y="1007681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444357" y="1007681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712837" y="2089506"/>
            <a:ext cx="2331076" cy="21636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586917" y="626648"/>
            <a:ext cx="1104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Акула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822612" y="571032"/>
            <a:ext cx="86498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Скат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852505" y="571031"/>
            <a:ext cx="15559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Камбала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03299" y="2089506"/>
            <a:ext cx="550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70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609895" y="613248"/>
            <a:ext cx="732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350</a:t>
            </a:r>
            <a:endParaRPr lang="ru-RU" sz="28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1401603" y="571031"/>
            <a:ext cx="7328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400</a:t>
            </a:r>
            <a:endParaRPr lang="ru-RU" sz="28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06156" y="619948"/>
            <a:ext cx="7328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330</a:t>
            </a:r>
            <a:endParaRPr lang="ru-RU" sz="28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49713" y="1593945"/>
            <a:ext cx="402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708781" y="1593945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В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412549" y="1580116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С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191624" y="1593945"/>
            <a:ext cx="410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D</a:t>
            </a:r>
            <a:endParaRPr lang="ru-RU" sz="28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0019084" y="1593945"/>
            <a:ext cx="3593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Е</a:t>
            </a:r>
            <a:endParaRPr lang="ru-RU" sz="28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4088951"/>
            <a:ext cx="2724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m(</a:t>
            </a:r>
            <a:r>
              <a:rPr lang="ru-RU" sz="2800" b="1" dirty="0" smtClean="0"/>
              <a:t>А</a:t>
            </a:r>
            <a:r>
              <a:rPr lang="en-US" sz="2800" b="1" dirty="0" smtClean="0"/>
              <a:t>)</a:t>
            </a:r>
            <a:endParaRPr lang="ru-RU" sz="28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80835" y="4063165"/>
            <a:ext cx="55469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=330-В=330-70=260</a:t>
            </a:r>
            <a:endParaRPr lang="ru-RU" sz="28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29184" y="4729031"/>
            <a:ext cx="15241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m(</a:t>
            </a:r>
            <a:r>
              <a:rPr lang="ru-RU" sz="2800" b="1" dirty="0" smtClean="0"/>
              <a:t>Е</a:t>
            </a:r>
            <a:r>
              <a:rPr lang="en-US" sz="2800" b="1" dirty="0" smtClean="0"/>
              <a:t>)</a:t>
            </a:r>
            <a:endParaRPr lang="ru-RU" sz="28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946427" y="4751432"/>
            <a:ext cx="101626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=900- (</a:t>
            </a:r>
            <a:r>
              <a:rPr lang="en-US" sz="2800" b="1" dirty="0" smtClean="0"/>
              <a:t>m(</a:t>
            </a:r>
            <a:r>
              <a:rPr lang="ru-RU" sz="2800" b="1" dirty="0" smtClean="0"/>
              <a:t>А</a:t>
            </a:r>
            <a:r>
              <a:rPr lang="en-US" sz="2800" b="1" dirty="0" smtClean="0"/>
              <a:t>)</a:t>
            </a:r>
            <a:r>
              <a:rPr lang="ru-RU" sz="2800" b="1" dirty="0" smtClean="0"/>
              <a:t>+</a:t>
            </a:r>
            <a:r>
              <a:rPr lang="en-US" sz="2800" b="1" dirty="0" smtClean="0"/>
              <a:t>m(</a:t>
            </a:r>
            <a:r>
              <a:rPr lang="ru-RU" sz="2800" b="1" dirty="0" smtClean="0"/>
              <a:t>В</a:t>
            </a:r>
            <a:r>
              <a:rPr lang="en-US" sz="2800" b="1" dirty="0" smtClean="0"/>
              <a:t>)</a:t>
            </a:r>
            <a:r>
              <a:rPr lang="ru-RU" sz="2800" b="1" dirty="0" smtClean="0"/>
              <a:t>+</a:t>
            </a:r>
            <a:r>
              <a:rPr lang="en-US" sz="2800" b="1" dirty="0" smtClean="0"/>
              <a:t>m(</a:t>
            </a:r>
            <a:r>
              <a:rPr lang="ru-RU" sz="2800" b="1" dirty="0" smtClean="0"/>
              <a:t>С</a:t>
            </a:r>
            <a:r>
              <a:rPr lang="en-US" sz="2800" b="1" dirty="0" smtClean="0"/>
              <a:t>)</a:t>
            </a:r>
            <a:r>
              <a:rPr lang="ru-RU" sz="2800" b="1" dirty="0" smtClean="0"/>
              <a:t>+</a:t>
            </a:r>
            <a:r>
              <a:rPr lang="en-US" sz="2800" b="1" dirty="0" smtClean="0"/>
              <a:t>m(D)</a:t>
            </a:r>
            <a:r>
              <a:rPr lang="ru-RU" sz="2800" b="1" dirty="0" smtClean="0"/>
              <a:t>)=900-(260+350)=900-610=290</a:t>
            </a:r>
            <a:endParaRPr lang="ru-RU" sz="28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91244" y="5216609"/>
            <a:ext cx="100003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/>
              <a:t>m(D)</a:t>
            </a:r>
            <a:endParaRPr lang="ru-RU" sz="28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782047" y="5223230"/>
            <a:ext cx="53573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=400-</a:t>
            </a:r>
            <a:r>
              <a:rPr lang="en-US" sz="2800" b="1" dirty="0" smtClean="0"/>
              <a:t> m(</a:t>
            </a:r>
            <a:r>
              <a:rPr lang="ru-RU" sz="2800" b="1" dirty="0" smtClean="0"/>
              <a:t>Е</a:t>
            </a:r>
            <a:r>
              <a:rPr lang="en-US" sz="2800" b="1" dirty="0" smtClean="0"/>
              <a:t>)</a:t>
            </a:r>
            <a:r>
              <a:rPr lang="ru-RU" sz="2800" b="1" dirty="0" smtClean="0"/>
              <a:t>=400- 290=110</a:t>
            </a:r>
            <a:endParaRPr lang="ru-RU" sz="2800" b="1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402367" y="5989457"/>
            <a:ext cx="1776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Ответ. 110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4180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7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48148E-6 L -3.95833E-6 -0.07894 C -3.95833E-6 -0.11435 0.0517 -0.15764 0.09362 -0.15764 L 0.18737 -0.1576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62" y="-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1494762"/>
              </p:ext>
            </p:extLst>
          </p:nvPr>
        </p:nvGraphicFramePr>
        <p:xfrm>
          <a:off x="93617" y="0"/>
          <a:ext cx="3517684" cy="402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88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588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8153"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Запрос 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Количество </a:t>
                      </a:r>
                      <a:r>
                        <a:rPr lang="ru-RU" sz="2200" kern="1200" dirty="0" err="1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стр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 (тыс.)</a:t>
                      </a:r>
                      <a:endParaRPr lang="ru-RU" sz="2200" kern="1200" dirty="0">
                        <a:solidFill>
                          <a:schemeClr val="tx1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&amp; Скат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&amp; </a:t>
                      </a:r>
                      <a:r>
                        <a:rPr lang="ru-RU" sz="24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 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Скат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Скат</a:t>
                      </a:r>
                      <a:r>
                        <a:rPr lang="en-US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 </a:t>
                      </a:r>
                      <a:r>
                        <a:rPr lang="en-US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|</a:t>
                      </a:r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Акула 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Камбала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8153">
                <a:tc>
                  <a:txBody>
                    <a:bodyPr/>
                    <a:lstStyle/>
                    <a:p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Акула 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330</a:t>
                      </a:r>
                      <a:endParaRPr lang="ru-RU" sz="22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5463548" y="-189095"/>
                <a:ext cx="3001184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fontScale="975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ru-RU" sz="2800" b="1" dirty="0" smtClean="0"/>
                  <a:t>Скат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ru-RU" sz="2800" b="1" dirty="0"/>
                  <a:t> </a:t>
                </a:r>
                <a:r>
                  <a:rPr lang="ru-RU" sz="2800" b="1" dirty="0" smtClean="0"/>
                  <a:t>Камбала</a:t>
                </a:r>
                <a:r>
                  <a:rPr lang="ru-RU" sz="2800" b="1" dirty="0" smtClean="0">
                    <a:latin typeface="+mn-lt"/>
                    <a:ea typeface="+mn-ea"/>
                    <a:cs typeface="+mn-cs"/>
                  </a:rPr>
                  <a:t>?</a:t>
                </a:r>
                <a:endParaRPr lang="ru-RU" sz="2800" b="1" dirty="0">
                  <a:latin typeface="+mn-lt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3548" y="-189095"/>
                <a:ext cx="3001184" cy="13255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91244" y="4147805"/>
                <a:ext cx="1016269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m(B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800" dirty="0"/>
                  <a:t>C</a:t>
                </a:r>
                <a:r>
                  <a:rPr lang="en-US" sz="2800" dirty="0" smtClean="0"/>
                  <a:t>)=</a:t>
                </a:r>
                <a:r>
                  <a:rPr lang="en-US" sz="2800" dirty="0"/>
                  <a:t> </a:t>
                </a:r>
                <a:r>
                  <a:rPr lang="en-US" sz="2800" b="1" dirty="0"/>
                  <a:t>m(A)+m(B)+m(C)-m(A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800" b="1" dirty="0"/>
                  <a:t>B</a:t>
                </a:r>
                <a:r>
                  <a:rPr lang="en-US" sz="2800" b="1" dirty="0" smtClean="0"/>
                  <a:t>)-</a:t>
                </a:r>
                <a:r>
                  <a:rPr lang="en-US" sz="2800" b="1" dirty="0"/>
                  <a:t>m(A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800" b="1" dirty="0"/>
                  <a:t>C)+m(A</a:t>
                </a:r>
                <a14:m>
                  <m:oMath xmlns:m="http://schemas.openxmlformats.org/officeDocument/2006/math">
                    <m:r>
                      <a:rPr lang="en-US" sz="28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800" b="1" dirty="0"/>
                  <a:t>B</a:t>
                </a:r>
                <a14:m>
                  <m:oMath xmlns:m="http://schemas.openxmlformats.org/officeDocument/2006/math">
                    <m:r>
                      <a:rPr lang="en-US" sz="2800" b="1" dirty="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800" b="1" dirty="0"/>
                  <a:t>C</a:t>
                </a:r>
                <a:r>
                  <a:rPr lang="en-US" sz="2800" b="1" dirty="0" smtClean="0"/>
                  <a:t>)- </a:t>
                </a:r>
                <a:r>
                  <a:rPr lang="en-US" sz="2800" b="1" dirty="0"/>
                  <a:t>m(AUBUC)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44" y="4147805"/>
                <a:ext cx="10162691" cy="523220"/>
              </a:xfrm>
              <a:prstGeom prst="rect">
                <a:avLst/>
              </a:prstGeom>
              <a:blipFill>
                <a:blip r:embed="rId3"/>
                <a:stretch>
                  <a:fillRect l="-1260" t="-10465" r="-1080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591244" y="5216609"/>
                <a:ext cx="9432432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800" dirty="0"/>
                  <a:t>m(B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800" dirty="0"/>
                  <a:t>C</a:t>
                </a:r>
                <a:r>
                  <a:rPr lang="en-US" sz="2800" dirty="0" smtClean="0"/>
                  <a:t>)= </a:t>
                </a:r>
                <a:r>
                  <a:rPr lang="en-US" sz="2800" dirty="0" smtClean="0"/>
                  <a:t>330+400+350-0-70+0-900=</a:t>
                </a:r>
                <a:r>
                  <a:rPr lang="ru-RU" sz="2800" dirty="0" smtClean="0"/>
                  <a:t>110</a:t>
                </a:r>
                <a:endParaRPr lang="ru-RU" sz="2800" b="1" dirty="0"/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244" y="5216609"/>
                <a:ext cx="9432432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1402367" y="5989457"/>
            <a:ext cx="17768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Ответ. 110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864323" y="1489321"/>
                <a:ext cx="7953428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smtClean="0"/>
                  <a:t>m(A)= 330; 		m(B) = 400;  	m(C) = 350</a:t>
                </a:r>
                <a:endParaRPr lang="ru-RU" sz="2800" dirty="0" smtClean="0"/>
              </a:p>
              <a:p>
                <a:r>
                  <a:rPr lang="en-US" sz="2800" dirty="0" smtClean="0"/>
                  <a:t>m(A </a:t>
                </a:r>
                <a:r>
                  <a:rPr lang="en-US" sz="2800" dirty="0"/>
                  <a:t>U </a:t>
                </a:r>
                <a:r>
                  <a:rPr lang="en-US" sz="2800" dirty="0" smtClean="0"/>
                  <a:t>B U C)</a:t>
                </a:r>
                <a:r>
                  <a:rPr lang="ru-RU" sz="2800" dirty="0" smtClean="0"/>
                  <a:t>=</a:t>
                </a:r>
                <a:r>
                  <a:rPr lang="en-US" sz="2800" dirty="0" smtClean="0"/>
                  <a:t>900</a:t>
                </a:r>
              </a:p>
              <a:p>
                <a:r>
                  <a:rPr lang="en-US" sz="2800" dirty="0" smtClean="0"/>
                  <a:t>m(A </a:t>
                </a:r>
                <a14:m>
                  <m:oMath xmlns:m="http://schemas.openxmlformats.org/officeDocument/2006/math">
                    <m:r>
                      <a:rPr lang="en-US" sz="2800" b="0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 b="0">
                        <a:latin typeface="Cambria Math" panose="02040503050406030204" pitchFamily="18" charset="0"/>
                        <a:ea typeface="Cambria Math"/>
                      </a:rPr>
                      <m:t>B</m:t>
                    </m:r>
                  </m:oMath>
                </a14:m>
                <a:r>
                  <a:rPr lang="en-US" sz="2800" dirty="0" smtClean="0"/>
                  <a:t>)</a:t>
                </a:r>
                <a:r>
                  <a:rPr lang="ru-RU" sz="2800" dirty="0" smtClean="0"/>
                  <a:t>=</a:t>
                </a:r>
                <a:r>
                  <a:rPr lang="en-US" sz="2800" dirty="0"/>
                  <a:t> </a:t>
                </a:r>
                <a:r>
                  <a:rPr lang="en-US" sz="2800" dirty="0" smtClean="0"/>
                  <a:t>0		m(A </a:t>
                </a:r>
                <a14:m>
                  <m:oMath xmlns:m="http://schemas.openxmlformats.org/officeDocument/2006/math">
                    <m:r>
                      <a:rPr lang="en-US" sz="2800" b="0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 b="0" i="0" smtClean="0">
                        <a:latin typeface="Cambria Math" panose="02040503050406030204" pitchFamily="18" charset="0"/>
                        <a:ea typeface="Cambria Math"/>
                      </a:rPr>
                      <m:t>C</m:t>
                    </m:r>
                  </m:oMath>
                </a14:m>
                <a:r>
                  <a:rPr lang="en-US" sz="2800" dirty="0"/>
                  <a:t>)</a:t>
                </a:r>
                <a:r>
                  <a:rPr lang="ru-RU" sz="2800" dirty="0" smtClean="0"/>
                  <a:t>=</a:t>
                </a:r>
                <a:r>
                  <a:rPr lang="en-US" sz="2800" dirty="0" smtClean="0"/>
                  <a:t> 70 	m(B </a:t>
                </a:r>
                <a14:m>
                  <m:oMath xmlns:m="http://schemas.openxmlformats.org/officeDocument/2006/math">
                    <m:r>
                      <a:rPr lang="en-US" sz="2800" b="0" i="1">
                        <a:latin typeface="Cambria Math"/>
                        <a:ea typeface="Cambria Math"/>
                      </a:rPr>
                      <m:t>∩</m:t>
                    </m:r>
                    <m:r>
                      <m:rPr>
                        <m:sty m:val="p"/>
                      </m:rPr>
                      <a:rPr lang="en-US" sz="2800" b="0">
                        <a:latin typeface="Cambria Math" panose="02040503050406030204" pitchFamily="18" charset="0"/>
                        <a:ea typeface="Cambria Math"/>
                      </a:rPr>
                      <m:t>C</m:t>
                    </m:r>
                  </m:oMath>
                </a14:m>
                <a:r>
                  <a:rPr lang="en-US" sz="2800" dirty="0"/>
                  <a:t>)</a:t>
                </a:r>
                <a:r>
                  <a:rPr lang="ru-RU" sz="2800" dirty="0" smtClean="0"/>
                  <a:t>=</a:t>
                </a:r>
                <a:r>
                  <a:rPr lang="en-US" sz="2800" dirty="0" smtClean="0"/>
                  <a:t>?</a:t>
                </a:r>
              </a:p>
              <a:p>
                <a:r>
                  <a:rPr lang="ru-RU" sz="2800" dirty="0" smtClean="0"/>
                  <a:t> </a:t>
                </a:r>
                <a:r>
                  <a:rPr lang="en-US" sz="2800" dirty="0" smtClean="0"/>
                  <a:t>	</a:t>
                </a:r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323" y="1489321"/>
                <a:ext cx="7953428" cy="1815882"/>
              </a:xfrm>
              <a:prstGeom prst="rect">
                <a:avLst/>
              </a:prstGeom>
              <a:blipFill>
                <a:blip r:embed="rId5"/>
                <a:stretch>
                  <a:fillRect l="-1609" t="-30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рямоугольник 28"/>
          <p:cNvSpPr/>
          <p:nvPr/>
        </p:nvSpPr>
        <p:spPr>
          <a:xfrm>
            <a:off x="3864323" y="856256"/>
            <a:ext cx="72473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А=</a:t>
            </a:r>
            <a:r>
              <a:rPr lang="en-US" sz="2800" dirty="0" smtClean="0"/>
              <a:t>{</a:t>
            </a:r>
            <a:r>
              <a:rPr lang="ru-RU" sz="2800" dirty="0" smtClean="0"/>
              <a:t>Акула</a:t>
            </a:r>
            <a:r>
              <a:rPr lang="en-US" sz="2800" dirty="0" smtClean="0"/>
              <a:t>}</a:t>
            </a:r>
            <a:r>
              <a:rPr lang="ru-RU" sz="2800" dirty="0" smtClean="0"/>
              <a:t>;</a:t>
            </a:r>
            <a:r>
              <a:rPr lang="en-US" sz="2800" dirty="0" smtClean="0"/>
              <a:t> 		</a:t>
            </a:r>
            <a:r>
              <a:rPr lang="ru-RU" sz="2800" dirty="0" smtClean="0"/>
              <a:t>В=</a:t>
            </a:r>
            <a:r>
              <a:rPr lang="en-US" sz="2800" dirty="0" smtClean="0"/>
              <a:t>{</a:t>
            </a:r>
            <a:r>
              <a:rPr lang="ru-RU" sz="2800" dirty="0" smtClean="0"/>
              <a:t>Камбала</a:t>
            </a:r>
            <a:r>
              <a:rPr lang="en-US" sz="2800" dirty="0" smtClean="0"/>
              <a:t>}</a:t>
            </a:r>
            <a:r>
              <a:rPr lang="ru-RU" sz="2800" dirty="0" smtClean="0"/>
              <a:t>;</a:t>
            </a:r>
            <a:r>
              <a:rPr lang="en-US" sz="2800" dirty="0" smtClean="0"/>
              <a:t>	</a:t>
            </a:r>
            <a:r>
              <a:rPr lang="ru-RU" sz="2800" dirty="0" smtClean="0"/>
              <a:t>С=</a:t>
            </a:r>
            <a:r>
              <a:rPr lang="en-US" sz="2800" dirty="0" smtClean="0"/>
              <a:t>{</a:t>
            </a:r>
            <a:r>
              <a:rPr lang="ru-RU" sz="2800" dirty="0" smtClean="0"/>
              <a:t>Скат</a:t>
            </a:r>
            <a:r>
              <a:rPr lang="en-US" sz="2800" dirty="0" smtClean="0"/>
              <a:t>}</a:t>
            </a:r>
            <a:r>
              <a:rPr lang="ru-RU" sz="2800" dirty="0" smtClean="0"/>
              <a:t>;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611301" y="3086873"/>
                <a:ext cx="868173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/>
                  <a:t>m(AUBUC)=m(A)+m(B)+m(C)-m(A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400" b="1" dirty="0"/>
                  <a:t>B</a:t>
                </a:r>
                <a:r>
                  <a:rPr lang="en-US" sz="2400" b="1" dirty="0" smtClean="0"/>
                  <a:t>)-m(B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400" b="1" dirty="0"/>
                  <a:t>C)</a:t>
                </a:r>
                <a:r>
                  <a:rPr lang="en-US" sz="2400" b="1" dirty="0" smtClean="0"/>
                  <a:t>-</a:t>
                </a:r>
                <a:r>
                  <a:rPr lang="en-US" sz="2400" b="1" dirty="0"/>
                  <a:t>m(A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400" b="1" dirty="0"/>
                  <a:t>C)+m(A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400" b="1" dirty="0"/>
                  <a:t>B</a:t>
                </a:r>
                <a14:m>
                  <m:oMath xmlns:m="http://schemas.openxmlformats.org/officeDocument/2006/math">
                    <m:r>
                      <a:rPr lang="en-US" sz="2400" b="1" dirty="0"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en-US" sz="2400" b="1" dirty="0"/>
                  <a:t>C)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1301" y="3086873"/>
                <a:ext cx="8681736" cy="461665"/>
              </a:xfrm>
              <a:prstGeom prst="rect">
                <a:avLst/>
              </a:prstGeom>
              <a:blipFill>
                <a:blip r:embed="rId6"/>
                <a:stretch>
                  <a:fillRect l="-1053" t="-10526" r="-211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747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7" grpId="0"/>
      <p:bldP spid="28" grpId="0"/>
      <p:bldP spid="2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560" y="473343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В начале года учитель литературы решил узнать, кто из 90 учеников параллели читал книги 𝐴, 𝐵, 𝐶. Результаты опроса оказались таковы: </a:t>
            </a:r>
          </a:p>
          <a:p>
            <a:r>
              <a:rPr lang="ru-RU" dirty="0" smtClean="0"/>
              <a:t> </a:t>
            </a:r>
            <a:r>
              <a:rPr lang="ru-RU" dirty="0"/>
              <a:t>книгу 𝐴 читали 47 учеников; </a:t>
            </a:r>
          </a:p>
          <a:p>
            <a:r>
              <a:rPr lang="ru-RU" dirty="0" smtClean="0"/>
              <a:t> </a:t>
            </a:r>
            <a:r>
              <a:rPr lang="ru-RU" dirty="0"/>
              <a:t>книгу 𝐵 читали 40 учеников; </a:t>
            </a:r>
          </a:p>
          <a:p>
            <a:r>
              <a:rPr lang="ru-RU" dirty="0" smtClean="0"/>
              <a:t> </a:t>
            </a:r>
            <a:r>
              <a:rPr lang="ru-RU" dirty="0"/>
              <a:t>книгу 𝐶 читали 42 ученика; </a:t>
            </a:r>
          </a:p>
          <a:p>
            <a:r>
              <a:rPr lang="ru-RU" dirty="0" smtClean="0"/>
              <a:t> </a:t>
            </a:r>
            <a:r>
              <a:rPr lang="ru-RU" dirty="0"/>
              <a:t>книгу 𝐴 и 𝐵 читали 23 ученика; </a:t>
            </a:r>
          </a:p>
          <a:p>
            <a:r>
              <a:rPr lang="ru-RU" dirty="0" smtClean="0"/>
              <a:t> </a:t>
            </a:r>
            <a:r>
              <a:rPr lang="ru-RU" dirty="0"/>
              <a:t>книгу 𝐴 и 𝐶 читали 22 ученика; </a:t>
            </a:r>
          </a:p>
          <a:p>
            <a:r>
              <a:rPr lang="ru-RU" dirty="0" smtClean="0"/>
              <a:t> </a:t>
            </a:r>
            <a:r>
              <a:rPr lang="ru-RU" dirty="0"/>
              <a:t>книгу 𝐵 и 𝐶 читал 21 ученик; </a:t>
            </a:r>
          </a:p>
          <a:p>
            <a:r>
              <a:rPr lang="ru-RU" dirty="0" smtClean="0"/>
              <a:t> все книги читали 10 учеников. 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881611" y="1316028"/>
                <a:ext cx="7134896" cy="3508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m(A)=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47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m(B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 =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40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m(C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 =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42</a:t>
                </a:r>
              </a:p>
              <a:p>
                <a:pPr>
                  <a:spcBef>
                    <a:spcPts val="800"/>
                  </a:spcBef>
                </a:pPr>
                <a:r>
                  <a:rPr lang="en-US" sz="2600" b="1" dirty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23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22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m(B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=21</a:t>
                </a:r>
              </a:p>
              <a:p>
                <a:pPr>
                  <a:spcBef>
                    <a:spcPts val="800"/>
                  </a:spcBef>
                </a:pPr>
                <a:r>
                  <a:rPr lang="en-US" sz="2600" b="1" dirty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𝐁</m:t>
                    </m:r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sz="2600" b="1" dirty="0">
                    <a:solidFill>
                      <a:srgbClr val="002060"/>
                    </a:solidFill>
                  </a:rPr>
                  <a:t> С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=10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1611" y="1316028"/>
                <a:ext cx="7134896" cy="3508653"/>
              </a:xfrm>
              <a:prstGeom prst="rect">
                <a:avLst/>
              </a:prstGeom>
              <a:blipFill rotWithShape="0">
                <a:blip r:embed="rId2"/>
                <a:stretch>
                  <a:fillRect l="-1538" t="-1391" b="-3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28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8046" y="21872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1) Сколько учеников прочли только книгу </a:t>
            </a:r>
            <a:r>
              <a:rPr lang="ru-RU" i="1" dirty="0"/>
              <a:t>A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2) Сколько учеников прочли только книгу </a:t>
            </a:r>
            <a:r>
              <a:rPr lang="ru-RU" i="1" dirty="0"/>
              <a:t>B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3) Сколько учеников прочли только книгу </a:t>
            </a:r>
            <a:r>
              <a:rPr lang="ru-RU" i="1" dirty="0"/>
              <a:t>C</a:t>
            </a:r>
            <a:r>
              <a:rPr lang="ru-RU" dirty="0"/>
              <a:t>? </a:t>
            </a:r>
          </a:p>
          <a:p>
            <a:pPr marL="0" indent="0">
              <a:buNone/>
            </a:pPr>
            <a:r>
              <a:rPr lang="ru-RU" dirty="0"/>
              <a:t>4) Сколько учеников прочли только одну книгу? </a:t>
            </a:r>
          </a:p>
          <a:p>
            <a:pPr marL="0" indent="0">
              <a:buNone/>
            </a:pPr>
            <a:r>
              <a:rPr lang="ru-RU" dirty="0"/>
              <a:t>5) Сколько учеников прочли хотя бы одну книгу? </a:t>
            </a:r>
          </a:p>
          <a:p>
            <a:pPr marL="0" indent="0">
              <a:buNone/>
            </a:pPr>
            <a:r>
              <a:rPr lang="ru-RU" dirty="0"/>
              <a:t>6) Сколько учеников не прочитали ни одной книги?</a:t>
            </a:r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4560" y="3344451"/>
                <a:ext cx="7134896" cy="350865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m(A)=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47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m(B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 =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40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m(C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 =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42</a:t>
                </a:r>
              </a:p>
              <a:p>
                <a:pPr>
                  <a:spcBef>
                    <a:spcPts val="800"/>
                  </a:spcBef>
                </a:pPr>
                <a:r>
                  <a:rPr lang="en-US" sz="2600" b="1" dirty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23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22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m(B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=21</a:t>
                </a:r>
              </a:p>
              <a:p>
                <a:pPr>
                  <a:spcBef>
                    <a:spcPts val="800"/>
                  </a:spcBef>
                </a:pPr>
                <a:r>
                  <a:rPr lang="en-US" sz="2600" b="1" dirty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𝐁</m:t>
                    </m:r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sz="2600" b="1" dirty="0">
                    <a:solidFill>
                      <a:srgbClr val="002060"/>
                    </a:solidFill>
                  </a:rPr>
                  <a:t> С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=10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60" y="3344451"/>
                <a:ext cx="7134896" cy="3508653"/>
              </a:xfrm>
              <a:prstGeom prst="rect">
                <a:avLst/>
              </a:prstGeom>
              <a:blipFill rotWithShape="0">
                <a:blip r:embed="rId2"/>
                <a:stretch>
                  <a:fillRect l="-1537" t="-1565" b="-3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8" r="8769" b="9409"/>
          <a:stretch/>
        </p:blipFill>
        <p:spPr bwMode="auto">
          <a:xfrm>
            <a:off x="7379594" y="3609435"/>
            <a:ext cx="3361386" cy="31519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8962390" y="4932944"/>
            <a:ext cx="162827" cy="2524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976919" y="3757596"/>
            <a:ext cx="402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114500" y="3256129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62984" y="5870540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77487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21" y="1723869"/>
            <a:ext cx="10515600" cy="563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1) Сколько учеников прочли только книгу </a:t>
            </a:r>
            <a:r>
              <a:rPr lang="ru-RU" i="1" dirty="0"/>
              <a:t>A</a:t>
            </a:r>
            <a:r>
              <a:rPr lang="ru-RU" dirty="0"/>
              <a:t>? </a:t>
            </a:r>
          </a:p>
          <a:p>
            <a:pPr marL="0" indent="0">
              <a:buNone/>
            </a:pP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49561" y="147806"/>
                <a:ext cx="7134896" cy="1497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m(A)=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47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 	m(B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 =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40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  	m(C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 =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42</a:t>
                </a:r>
              </a:p>
              <a:p>
                <a:pPr>
                  <a:spcBef>
                    <a:spcPts val="800"/>
                  </a:spcBef>
                </a:pPr>
                <a:r>
                  <a:rPr lang="en-US" sz="2600" b="1" dirty="0">
                    <a:solidFill>
                      <a:srgbClr val="002060"/>
                    </a:solidFill>
                  </a:rPr>
                  <a:t>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𝐁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23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	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 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22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	</a:t>
                </a:r>
                <a:endParaRPr lang="ru-RU" sz="2600" b="1" dirty="0" smtClean="0">
                  <a:solidFill>
                    <a:srgbClr val="002060"/>
                  </a:solidFill>
                </a:endParaRPr>
              </a:p>
              <a:p>
                <a:pPr>
                  <a:spcBef>
                    <a:spcPts val="800"/>
                  </a:spcBef>
                </a:pPr>
                <a:r>
                  <a:rPr lang="en-US" sz="2600" b="1" dirty="0" smtClean="0">
                    <a:solidFill>
                      <a:srgbClr val="002060"/>
                    </a:solidFill>
                  </a:rPr>
                  <a:t>m(B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𝐂</m:t>
                    </m:r>
                  </m:oMath>
                </a14:m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</a:t>
                </a:r>
                <a:r>
                  <a:rPr lang="ru-RU" sz="2600" b="1" dirty="0" smtClean="0">
                    <a:solidFill>
                      <a:srgbClr val="002060"/>
                    </a:solidFill>
                  </a:rPr>
                  <a:t>21</a:t>
                </a:r>
                <a:r>
                  <a:rPr lang="en-US" sz="2600" b="1" dirty="0" smtClean="0">
                    <a:solidFill>
                      <a:srgbClr val="002060"/>
                    </a:solidFill>
                  </a:rPr>
                  <a:t>		m(A </a:t>
                </a:r>
                <a14:m>
                  <m:oMath xmlns:m="http://schemas.openxmlformats.org/officeDocument/2006/math"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sz="26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𝐁</m:t>
                    </m:r>
                    <m:r>
                      <a:rPr lang="en-US" sz="26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∩</m:t>
                    </m:r>
                  </m:oMath>
                </a14:m>
                <a:r>
                  <a:rPr lang="ru-RU" sz="2600" b="1" dirty="0">
                    <a:solidFill>
                      <a:srgbClr val="002060"/>
                    </a:solidFill>
                  </a:rPr>
                  <a:t> С</a:t>
                </a:r>
                <a:r>
                  <a:rPr lang="en-US" sz="2600" b="1" dirty="0">
                    <a:solidFill>
                      <a:srgbClr val="002060"/>
                    </a:solidFill>
                  </a:rPr>
                  <a:t>)</a:t>
                </a:r>
                <a:r>
                  <a:rPr lang="ru-RU" sz="2600" b="1" dirty="0">
                    <a:solidFill>
                      <a:srgbClr val="002060"/>
                    </a:solidFill>
                  </a:rPr>
                  <a:t>=10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1" y="147806"/>
                <a:ext cx="7134896" cy="1497846"/>
              </a:xfrm>
              <a:prstGeom prst="rect">
                <a:avLst/>
              </a:prstGeom>
              <a:blipFill rotWithShape="0">
                <a:blip r:embed="rId2"/>
                <a:stretch>
                  <a:fillRect l="-1538" t="-3252" b="-97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8" r="8769" b="9409"/>
          <a:stretch/>
        </p:blipFill>
        <p:spPr bwMode="auto">
          <a:xfrm>
            <a:off x="7624293" y="917751"/>
            <a:ext cx="3361386" cy="315197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9148599" y="2246024"/>
            <a:ext cx="162827" cy="25247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221618" y="1065912"/>
            <a:ext cx="4026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А</a:t>
            </a:r>
            <a:endParaRPr lang="ru-RU" sz="28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359199" y="564445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307683" y="3178856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ru-RU" sz="28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981279" y="2110652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10</a:t>
            </a:r>
            <a:endParaRPr lang="ru-RU" sz="28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029910" y="150060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13</a:t>
            </a:r>
            <a:endParaRPr lang="ru-RU" sz="28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543214" y="232556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12</a:t>
            </a:r>
            <a:endParaRPr lang="ru-RU" sz="28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20426" y="2000994"/>
            <a:ext cx="421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47-(23+12)=12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052026" y="152446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12</a:t>
            </a:r>
            <a:endParaRPr lang="ru-RU" sz="2800" b="1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23573" y="2408262"/>
            <a:ext cx="10515600" cy="563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2) Сколько учеников прочли только книгу </a:t>
            </a:r>
            <a:r>
              <a:rPr lang="ru-RU" i="1" dirty="0"/>
              <a:t>B</a:t>
            </a:r>
            <a:r>
              <a:rPr lang="ru-RU" dirty="0"/>
              <a:t>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20426" y="2841844"/>
            <a:ext cx="421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40-(23+11)=6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496190" y="2288907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11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879268" y="166947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6</a:t>
            </a:r>
            <a:endParaRPr lang="ru-RU" sz="2800" b="1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59459" y="3365064"/>
            <a:ext cx="10515600" cy="563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3) Сколько учеников прочли только книгу </a:t>
            </a:r>
            <a:r>
              <a:rPr lang="ru-RU" i="1" dirty="0"/>
              <a:t>C</a:t>
            </a:r>
            <a:r>
              <a:rPr lang="ru-RU" dirty="0"/>
              <a:t>? 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1174750" y="3729459"/>
            <a:ext cx="421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42-(21+12)=9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112023" y="3016744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/>
              <a:t>9</a:t>
            </a:r>
            <a:endParaRPr lang="ru-RU" sz="2800" b="1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36921" y="4238927"/>
            <a:ext cx="10515600" cy="563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4) Сколько учеников прочли только одну книгу?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174750" y="4589570"/>
            <a:ext cx="421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12+6+9=27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55635" y="5008988"/>
            <a:ext cx="10515600" cy="563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5) Сколько учеников прочли хотя бы одну книгу?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360281" y="5365988"/>
            <a:ext cx="421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12+13+6+10+12+11+9=73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36921" y="5683145"/>
            <a:ext cx="10515600" cy="563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6) Сколько учеников не прочитали ни одной книги?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1320426" y="6168537"/>
            <a:ext cx="4219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90 – 73 =17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3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606381" y="402335"/>
            <a:ext cx="10515600" cy="1081979"/>
          </a:xfrm>
        </p:spPr>
        <p:txBody>
          <a:bodyPr>
            <a:normAutofit/>
          </a:bodyPr>
          <a:lstStyle/>
          <a:p>
            <a:endParaRPr lang="ru-RU" altLang="ru-RU" sz="2400" dirty="0" smtClean="0"/>
          </a:p>
        </p:txBody>
      </p:sp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919289" y="1484314"/>
            <a:ext cx="8353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/>
              <a:t> </a:t>
            </a:r>
            <a:endParaRPr lang="ru-RU" altLang="ru-RU" sz="1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06381" y="1971994"/>
            <a:ext cx="10515600" cy="367986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трёх седьмых классах 70 ребят. Из них 27 занимаются в драмкружке, 32 поют в хоре, 22 увлекаются спортом. В драмкружке 10 ребят из хора, в хоре 6 спортсменов, в драмкружке 8 спортсменов; 3 спортсмена посещают и драмкружок и хор. Сколько ребят не поют в хоре, не увлекаются спортом и не занимаются в драмкружке? Сколько ребят заняты только спортом?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68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775" y="505626"/>
            <a:ext cx="5263366" cy="3479339"/>
          </a:xfrm>
          <a:prstGeom prst="rect">
            <a:avLst/>
          </a:prstGeom>
          <a:noFill/>
          <a:ln>
            <a:noFill/>
          </a:ln>
        </p:spPr>
      </p:pic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919289" y="1484314"/>
            <a:ext cx="8353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/>
              <a:t> </a:t>
            </a:r>
            <a:endParaRPr lang="ru-RU" altLang="ru-RU" sz="18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8463" y="2295665"/>
            <a:ext cx="5202504" cy="415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/>
              <a:t>в </a:t>
            </a:r>
            <a:r>
              <a:rPr lang="ru-RU" sz="2200" dirty="0"/>
              <a:t>драмкружке 10 ребят из хора, </a:t>
            </a:r>
            <a:endParaRPr lang="ru-RU" sz="2200" dirty="0" smtClean="0"/>
          </a:p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14851" y="114576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27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208248" y="114576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32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267438" y="3331117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22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182432" y="80445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70</a:t>
            </a:r>
            <a:endParaRPr lang="ru-RU" sz="28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273803" y="112768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7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732583" y="189810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3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815024" y="193810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5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260301" y="2592903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11</a:t>
            </a:r>
            <a:endParaRPr lang="ru-RU" sz="28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291753" y="1180477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12</a:t>
            </a:r>
            <a:endParaRPr lang="ru-RU" sz="28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0103041" y="1222704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19</a:t>
            </a:r>
            <a:endParaRPr lang="ru-RU" sz="28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28463" y="5286812"/>
            <a:ext cx="118414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Ответ: 10 - не поют в хоре, </a:t>
            </a:r>
          </a:p>
          <a:p>
            <a:r>
              <a:rPr lang="ru-RU" sz="2200" dirty="0"/>
              <a:t>не увлекаются спортом и не занимаются в драмкружке;</a:t>
            </a:r>
          </a:p>
          <a:p>
            <a:r>
              <a:rPr lang="ru-RU" sz="2200" dirty="0"/>
              <a:t>11 - заняты только спортом.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131976" y="2199711"/>
            <a:ext cx="1409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10-3</a:t>
            </a:r>
            <a:r>
              <a:rPr lang="en-US" sz="2800" b="1" dirty="0" smtClean="0">
                <a:solidFill>
                  <a:srgbClr val="002060"/>
                </a:solidFill>
              </a:rPr>
              <a:t>=</a:t>
            </a:r>
            <a:r>
              <a:rPr lang="ru-RU" sz="2800" b="1" dirty="0" smtClean="0">
                <a:solidFill>
                  <a:srgbClr val="002060"/>
                </a:solidFill>
              </a:rPr>
              <a:t>7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971" y="4016127"/>
            <a:ext cx="113671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Сколько ребят не поют в хоре, </a:t>
            </a:r>
            <a:r>
              <a:rPr lang="ru-RU" sz="2200" dirty="0" smtClean="0"/>
              <a:t>не </a:t>
            </a:r>
            <a:r>
              <a:rPr lang="ru-RU" sz="2200" dirty="0"/>
              <a:t>увлекаются спортом и не занимаются в </a:t>
            </a:r>
            <a:r>
              <a:rPr lang="ru-RU" sz="2200" dirty="0" smtClean="0"/>
              <a:t>драмкружке</a:t>
            </a:r>
            <a:r>
              <a:rPr lang="ru-RU" sz="2200" dirty="0"/>
              <a:t>?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1095" y="151025"/>
            <a:ext cx="287386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/>
              <a:t>в хоре 6 спортсменов</a:t>
            </a:r>
            <a:r>
              <a:rPr lang="ru-RU" dirty="0"/>
              <a:t>,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4092032" y="151025"/>
            <a:ext cx="1381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6-3</a:t>
            </a:r>
            <a:r>
              <a:rPr lang="en-US" sz="2800" b="1" dirty="0" smtClean="0">
                <a:solidFill>
                  <a:srgbClr val="002060"/>
                </a:solidFill>
              </a:rPr>
              <a:t>=</a:t>
            </a:r>
            <a:r>
              <a:rPr lang="ru-RU" sz="2800" b="1" dirty="0" smtClean="0">
                <a:solidFill>
                  <a:srgbClr val="002060"/>
                </a:solidFill>
              </a:rPr>
              <a:t>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71095" y="725579"/>
            <a:ext cx="4172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в драмкружке 8 </a:t>
            </a:r>
            <a:r>
              <a:rPr lang="ru-RU" sz="2400" dirty="0" smtClean="0"/>
              <a:t>спортсменов, 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092031" y="679413"/>
            <a:ext cx="1381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8-3</a:t>
            </a:r>
            <a:r>
              <a:rPr lang="en-US" sz="2800" b="1" dirty="0" smtClean="0">
                <a:solidFill>
                  <a:srgbClr val="002060"/>
                </a:solidFill>
              </a:rPr>
              <a:t>=</a:t>
            </a:r>
            <a:r>
              <a:rPr lang="ru-RU" sz="2800" b="1" dirty="0" smtClean="0">
                <a:solidFill>
                  <a:srgbClr val="002060"/>
                </a:solidFill>
              </a:rPr>
              <a:t>5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84279" y="1345814"/>
            <a:ext cx="5290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/>
              <a:t>Сколько ребят заняты только спортом?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48781" y="1776244"/>
            <a:ext cx="4075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22-(5+8+3)</a:t>
            </a:r>
            <a:r>
              <a:rPr lang="en-US" sz="2800" b="1" dirty="0" smtClean="0">
                <a:solidFill>
                  <a:srgbClr val="002060"/>
                </a:solidFill>
              </a:rPr>
              <a:t>=</a:t>
            </a:r>
            <a:r>
              <a:rPr lang="ru-RU" sz="2800" b="1" dirty="0" smtClean="0">
                <a:solidFill>
                  <a:srgbClr val="002060"/>
                </a:solidFill>
              </a:rPr>
              <a:t>11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3" name="Объект 1"/>
          <p:cNvSpPr txBox="1">
            <a:spLocks/>
          </p:cNvSpPr>
          <p:nvPr/>
        </p:nvSpPr>
        <p:spPr>
          <a:xfrm>
            <a:off x="284278" y="2902083"/>
            <a:ext cx="5746764" cy="5279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200" dirty="0"/>
              <a:t>Сколько ребят заняты только в драмкружке?</a:t>
            </a:r>
          </a:p>
          <a:p>
            <a:endParaRPr lang="ru-RU" sz="22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547231" y="2855959"/>
            <a:ext cx="6822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27 – (5+7+3)=12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5" name="Объект 1"/>
          <p:cNvSpPr txBox="1">
            <a:spLocks/>
          </p:cNvSpPr>
          <p:nvPr/>
        </p:nvSpPr>
        <p:spPr>
          <a:xfrm>
            <a:off x="271095" y="3321871"/>
            <a:ext cx="5421577" cy="527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200" dirty="0" smtClean="0"/>
              <a:t>Сколько ребят заняты только в хоре?</a:t>
            </a:r>
          </a:p>
          <a:p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3073169" y="3300654"/>
            <a:ext cx="6822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32 – (7+7+3)=19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299233" y="4454725"/>
            <a:ext cx="6822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70</a:t>
            </a:r>
            <a:r>
              <a:rPr lang="ru-RU" sz="2800" b="1" dirty="0" smtClean="0">
                <a:solidFill>
                  <a:srgbClr val="002060"/>
                </a:solidFill>
              </a:rPr>
              <a:t> – (</a:t>
            </a:r>
            <a:r>
              <a:rPr lang="en-US" sz="2800" b="1" dirty="0" smtClean="0">
                <a:solidFill>
                  <a:srgbClr val="002060"/>
                </a:solidFill>
              </a:rPr>
              <a:t>12+5+3+7+19+3+11</a:t>
            </a:r>
            <a:r>
              <a:rPr lang="ru-RU" sz="2800" b="1" dirty="0" smtClean="0">
                <a:solidFill>
                  <a:srgbClr val="002060"/>
                </a:solidFill>
              </a:rPr>
              <a:t>)=</a:t>
            </a:r>
            <a:r>
              <a:rPr lang="en-US" sz="2800" b="1" dirty="0" smtClean="0">
                <a:solidFill>
                  <a:srgbClr val="002060"/>
                </a:solidFill>
              </a:rPr>
              <a:t>10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429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" grpId="0"/>
      <p:bldP spid="4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775" y="505626"/>
            <a:ext cx="5263366" cy="3479339"/>
          </a:xfrm>
          <a:prstGeom prst="rect">
            <a:avLst/>
          </a:prstGeom>
          <a:noFill/>
          <a:ln>
            <a:noFill/>
          </a:ln>
        </p:spPr>
      </p:pic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1919289" y="1484314"/>
            <a:ext cx="83534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/>
              <a:t> </a:t>
            </a:r>
            <a:endParaRPr lang="ru-RU" altLang="ru-RU" sz="1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14851" y="114576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27</a:t>
            </a:r>
            <a:endParaRPr lang="ru-RU" sz="28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1208248" y="1145760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32</a:t>
            </a:r>
            <a:endParaRPr lang="ru-RU" sz="28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0267438" y="3331117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22</a:t>
            </a:r>
            <a:endParaRPr lang="ru-RU" sz="28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9182432" y="80445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70</a:t>
            </a:r>
            <a:endParaRPr lang="ru-RU" sz="28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273803" y="112768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7</a:t>
            </a:r>
            <a:endParaRPr lang="ru-RU" sz="28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732583" y="1898108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3</a:t>
            </a:r>
            <a:endParaRPr lang="ru-RU" sz="28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815024" y="193810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 smtClean="0"/>
              <a:t>5</a:t>
            </a:r>
            <a:endParaRPr lang="ru-RU" sz="28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9260301" y="2592903"/>
            <a:ext cx="550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/>
              <a:t>11</a:t>
            </a:r>
            <a:endParaRPr lang="ru-RU" sz="28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28463" y="5286812"/>
            <a:ext cx="1184143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Ответ: 10 - </a:t>
            </a:r>
            <a:r>
              <a:rPr lang="ru-RU" sz="2200" dirty="0"/>
              <a:t>не поют в хоре, </a:t>
            </a:r>
          </a:p>
          <a:p>
            <a:r>
              <a:rPr lang="ru-RU" sz="2200" dirty="0"/>
              <a:t>не увлекаются спортом и не занимаются в </a:t>
            </a:r>
            <a:r>
              <a:rPr lang="ru-RU" sz="2200" dirty="0" smtClean="0"/>
              <a:t>драмкружке;</a:t>
            </a:r>
          </a:p>
          <a:p>
            <a:r>
              <a:rPr lang="ru-RU" sz="2200" b="1" dirty="0" smtClean="0"/>
              <a:t>11 - </a:t>
            </a:r>
            <a:r>
              <a:rPr lang="ru-RU" sz="2200" dirty="0"/>
              <a:t>заняты только </a:t>
            </a:r>
            <a:r>
              <a:rPr lang="ru-RU" sz="2200" dirty="0" smtClean="0"/>
              <a:t>спортом.</a:t>
            </a:r>
            <a:endParaRPr lang="ru-RU" sz="22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67026" y="3554078"/>
            <a:ext cx="6822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m(DUCUX)= </a:t>
            </a:r>
            <a:r>
              <a:rPr lang="ru-RU" sz="2800" b="1" dirty="0" smtClean="0">
                <a:solidFill>
                  <a:srgbClr val="002060"/>
                </a:solidFill>
              </a:rPr>
              <a:t>27+32+22-10-6-8+3=60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1171217" y="4763592"/>
            <a:ext cx="6822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70</a:t>
            </a:r>
            <a:r>
              <a:rPr lang="ru-RU" sz="2800" b="1" dirty="0" smtClean="0">
                <a:solidFill>
                  <a:srgbClr val="002060"/>
                </a:solidFill>
              </a:rPr>
              <a:t> – 60=</a:t>
            </a:r>
            <a:r>
              <a:rPr lang="en-US" sz="2800" b="1" dirty="0" smtClean="0">
                <a:solidFill>
                  <a:srgbClr val="002060"/>
                </a:solidFill>
              </a:rPr>
              <a:t>10</a:t>
            </a:r>
            <a:endParaRPr lang="ru-RU" sz="28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227326" y="2010674"/>
                <a:ext cx="10515600" cy="1805014"/>
              </a:xfrm>
            </p:spPr>
            <p:txBody>
              <a:bodyPr/>
              <a:lstStyle/>
              <a:p>
                <a:pPr marL="514350" indent="-514350">
                  <a:buAutoNum type="arabicPeriod"/>
                </a:pPr>
                <a:r>
                  <a:rPr lang="ru-RU" dirty="0" smtClean="0"/>
                  <a:t>Количество ребят занимающихся </a:t>
                </a:r>
              </a:p>
              <a:p>
                <a:pPr marL="0" indent="0">
                  <a:buNone/>
                </a:pPr>
                <a:r>
                  <a:rPr lang="ru-RU" dirty="0" smtClean="0"/>
                  <a:t>хотя бы в одном кружке: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m(DUCUX)=</a:t>
                </a:r>
                <a:r>
                  <a:rPr lang="en-US" dirty="0"/>
                  <a:t>m(A)+m(B)-m(A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dirty="0"/>
                  <a:t>B)-m(B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dirty="0"/>
                  <a:t>C)-m(A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dirty="0"/>
                  <a:t>C)+m(A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dirty="0"/>
                  <a:t>B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/>
                        <a:ea typeface="Cambria Math"/>
                      </a:rPr>
                      <m:t>∩</m:t>
                    </m:r>
                  </m:oMath>
                </a14:m>
                <a:r>
                  <a:rPr lang="en-US" dirty="0"/>
                  <a:t>C)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7326" y="2010674"/>
                <a:ext cx="10515600" cy="1805014"/>
              </a:xfrm>
              <a:blipFill>
                <a:blip r:embed="rId3"/>
                <a:stretch>
                  <a:fillRect l="-1217" t="-60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Объект 4"/>
          <p:cNvSpPr txBox="1">
            <a:spLocks/>
          </p:cNvSpPr>
          <p:nvPr/>
        </p:nvSpPr>
        <p:spPr>
          <a:xfrm>
            <a:off x="227326" y="4077298"/>
            <a:ext cx="10515600" cy="10604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2. Количество ребят, которые </a:t>
            </a:r>
            <a:r>
              <a:rPr lang="ru-RU" dirty="0"/>
              <a:t>не поют в хоре, не увлекаются спортом и не занимаются в драмкружке?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428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6" grpId="0"/>
      <p:bldP spid="37" grpId="0"/>
      <p:bldP spid="5" grpId="0" build="p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Подмножество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Множество А называется подмножеством В, если любой элемент множества В принадлежит множеству А.</a:t>
            </a:r>
          </a:p>
          <a:p>
            <a:r>
              <a:rPr lang="ru-RU" dirty="0" smtClean="0"/>
              <a:t>Обозначение: А⊂ В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560423" y="3370217"/>
            <a:ext cx="2569028" cy="247582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6224451" y="3670368"/>
            <a:ext cx="1240971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583680" y="4066903"/>
            <a:ext cx="478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821680" y="4839839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19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85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352" y="365125"/>
            <a:ext cx="7800975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8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699" y="348457"/>
            <a:ext cx="6696075" cy="2819400"/>
          </a:xfrm>
          <a:prstGeom prst="rect">
            <a:avLst/>
          </a:prstGeom>
        </p:spPr>
      </p:pic>
      <p:pic>
        <p:nvPicPr>
          <p:cNvPr id="5" name="Объект 4"/>
          <p:cNvPicPr>
            <a:picLocks noChangeAspect="1"/>
          </p:cNvPicPr>
          <p:nvPr/>
        </p:nvPicPr>
        <p:blipFill rotWithShape="1">
          <a:blip r:embed="rId3"/>
          <a:srcRect l="9041" t="8694" r="10402" b="18435"/>
          <a:stretch/>
        </p:blipFill>
        <p:spPr>
          <a:xfrm>
            <a:off x="4005943" y="3222170"/>
            <a:ext cx="2873828" cy="188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62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37" y="365125"/>
            <a:ext cx="7477125" cy="2619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0120" t="9501" r="8633" b="14942"/>
          <a:stretch/>
        </p:blipFill>
        <p:spPr>
          <a:xfrm>
            <a:off x="4545874" y="3230880"/>
            <a:ext cx="2917372" cy="195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0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262" y="365125"/>
            <a:ext cx="7229475" cy="26193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262" y="1543844"/>
            <a:ext cx="1846898" cy="4286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8229" t="11838" r="6843" b="15858"/>
          <a:stretch/>
        </p:blipFill>
        <p:spPr>
          <a:xfrm>
            <a:off x="4519749" y="3326674"/>
            <a:ext cx="3204754" cy="209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92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702" y="365125"/>
            <a:ext cx="6520250" cy="410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5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3405</TotalTime>
  <Words>1587</Words>
  <Application>Microsoft Office PowerPoint</Application>
  <PresentationFormat>Широкоэкранный</PresentationFormat>
  <Paragraphs>391</Paragraphs>
  <Slides>40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Times New Roman</vt:lpstr>
      <vt:lpstr>Тема Office</vt:lpstr>
      <vt:lpstr>Элементы математической логики и теории множеств</vt:lpstr>
      <vt:lpstr>Множества. Основные понятия</vt:lpstr>
      <vt:lpstr>Способы задания множеств</vt:lpstr>
      <vt:lpstr>Подмножество.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Пусть 𝐴, 𝐵 и 𝐶 — числовые промежутки  𝐴 = [−3; 4];  𝐵 = [−2; +∞);  𝐶=(−∞; 3].  Перечислите элементы множеств: </vt:lpstr>
      <vt:lpstr>Пусть 𝐴, 𝐵 и 𝐶 — числовые промежутки  𝐴 = [−3; 4];  𝐵 = [−2; +∞);  𝐶=(−∞; 3].  Перечислите элементы множеств: </vt:lpstr>
      <vt:lpstr>Пусть 𝐴, 𝐵 и 𝐶 — числовые промежутки  А=[−5; 1), В= (0; 8), С=[2, 10]. Перечислите элементы множеств: </vt:lpstr>
      <vt:lpstr>Презентация PowerPoint</vt:lpstr>
      <vt:lpstr>Презентация PowerPoint</vt:lpstr>
      <vt:lpstr>Приоритет выполнения операций </vt:lpstr>
      <vt:lpstr>Докажите тождества</vt:lpstr>
      <vt:lpstr>Докажите тождества</vt:lpstr>
      <vt:lpstr>Докажите тождества</vt:lpstr>
      <vt:lpstr>Докажите тождества</vt:lpstr>
      <vt:lpstr>Докажите тождества</vt:lpstr>
      <vt:lpstr>Упростите выражение</vt:lpstr>
      <vt:lpstr>Упростите выражение</vt:lpstr>
      <vt:lpstr>Упростите выражение</vt:lpstr>
      <vt:lpstr>Соотнесите диаграмму и формулу </vt:lpstr>
      <vt:lpstr>В таблице приведены запросы страниц, которые нашел поисковый сервер по этим запросам в некотором сегменте Интернета:</vt:lpstr>
      <vt:lpstr>Презентация PowerPoint</vt:lpstr>
      <vt:lpstr>Формулы включений и исключений</vt:lpstr>
      <vt:lpstr>Презентация PowerPoint</vt:lpstr>
      <vt:lpstr>В таблице приведены запросы страниц, которые нашел поисковый сервер по этим запросам в некотором сегменте Интернета:</vt:lpstr>
      <vt:lpstr>Презентация PowerPoint</vt:lpstr>
      <vt:lpstr>В таблице приведены запросы страниц, которые нашел поисковый сервер по этим запросам в некотором сегменте Интернета: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105</cp:revision>
  <dcterms:created xsi:type="dcterms:W3CDTF">2025-10-27T14:03:47Z</dcterms:created>
  <dcterms:modified xsi:type="dcterms:W3CDTF">2026-02-09T14:10:33Z</dcterms:modified>
</cp:coreProperties>
</file>